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2" r:id="rId2"/>
    <p:sldId id="282" r:id="rId3"/>
    <p:sldId id="281" r:id="rId4"/>
    <p:sldId id="258" r:id="rId5"/>
    <p:sldId id="267" r:id="rId6"/>
    <p:sldId id="270" r:id="rId7"/>
    <p:sldId id="269" r:id="rId8"/>
    <p:sldId id="273" r:id="rId9"/>
    <p:sldId id="279" r:id="rId10"/>
    <p:sldId id="274" r:id="rId11"/>
    <p:sldId id="275" r:id="rId12"/>
    <p:sldId id="277" r:id="rId13"/>
    <p:sldId id="280" r:id="rId14"/>
  </p:sldIdLst>
  <p:sldSz cx="10799763" cy="6750050"/>
  <p:notesSz cx="6858000" cy="9144000"/>
  <p:defaultTextStyle>
    <a:defPPr>
      <a:defRPr lang="es-CO"/>
    </a:defPPr>
    <a:lvl1pPr marL="0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1pPr>
    <a:lvl2pPr marL="421173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2pPr>
    <a:lvl3pPr marL="842345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3pPr>
    <a:lvl4pPr marL="1263518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4pPr>
    <a:lvl5pPr marL="1684691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5pPr>
    <a:lvl6pPr marL="2105863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6pPr>
    <a:lvl7pPr marL="2527036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7pPr>
    <a:lvl8pPr marL="2948208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8pPr>
    <a:lvl9pPr marL="3369381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8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333"/>
            <a:ext cx="10799763" cy="6758384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4971" y="2366685"/>
            <a:ext cx="6880009" cy="1620388"/>
          </a:xfrm>
        </p:spPr>
        <p:txBody>
          <a:bodyPr anchor="b">
            <a:noAutofit/>
          </a:bodyPr>
          <a:lstStyle>
            <a:lvl1pPr algn="r">
              <a:defRPr sz="4783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4971" y="3987070"/>
            <a:ext cx="6880009" cy="107963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4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9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4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1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4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29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34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39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700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8" y="600004"/>
            <a:ext cx="7614992" cy="3350025"/>
          </a:xfrm>
        </p:spPr>
        <p:txBody>
          <a:bodyPr anchor="ctr">
            <a:normAutofit/>
          </a:bodyPr>
          <a:lstStyle>
            <a:lvl1pPr algn="l">
              <a:defRPr sz="3898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00033"/>
            <a:ext cx="7614992" cy="1546234"/>
          </a:xfrm>
        </p:spPr>
        <p:txBody>
          <a:bodyPr anchor="ctr">
            <a:normAutofit/>
          </a:bodyPr>
          <a:lstStyle>
            <a:lvl1pPr marL="0" indent="0" algn="l">
              <a:buNone/>
              <a:defRPr sz="159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973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983" y="600004"/>
            <a:ext cx="7169843" cy="2975022"/>
          </a:xfrm>
        </p:spPr>
        <p:txBody>
          <a:bodyPr anchor="ctr">
            <a:normAutofit/>
          </a:bodyPr>
          <a:lstStyle>
            <a:lvl1pPr algn="l">
              <a:defRPr sz="3898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0136" y="3575026"/>
            <a:ext cx="6399536" cy="37500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41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4988" indent="0">
              <a:buFontTx/>
              <a:buNone/>
              <a:defRPr/>
            </a:lvl2pPr>
            <a:lvl3pPr marL="809976" indent="0">
              <a:buFontTx/>
              <a:buNone/>
              <a:defRPr/>
            </a:lvl3pPr>
            <a:lvl4pPr marL="1214963" indent="0">
              <a:buFontTx/>
              <a:buNone/>
              <a:defRPr/>
            </a:lvl4pPr>
            <a:lvl5pPr marL="1619951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00033"/>
            <a:ext cx="7614992" cy="1546234"/>
          </a:xfrm>
        </p:spPr>
        <p:txBody>
          <a:bodyPr anchor="ctr">
            <a:normAutofit/>
          </a:bodyPr>
          <a:lstStyle>
            <a:lvl1pPr marL="0" indent="0" algn="l">
              <a:buNone/>
              <a:defRPr sz="159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479992" y="777937"/>
            <a:ext cx="539988" cy="575571"/>
          </a:xfrm>
          <a:prstGeom prst="rect">
            <a:avLst/>
          </a:prstGeom>
        </p:spPr>
        <p:txBody>
          <a:bodyPr vert="horz" lIns="80998" tIns="40499" rIns="80998" bIns="40499" rtlCol="0" anchor="ctr">
            <a:noAutofit/>
          </a:bodyPr>
          <a:lstStyle/>
          <a:p>
            <a:pPr lvl="0"/>
            <a:r>
              <a:rPr lang="en-US" sz="708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77494" y="2841120"/>
            <a:ext cx="539988" cy="575571"/>
          </a:xfrm>
          <a:prstGeom prst="rect">
            <a:avLst/>
          </a:prstGeom>
        </p:spPr>
        <p:txBody>
          <a:bodyPr vert="horz" lIns="80998" tIns="40499" rIns="80998" bIns="40499" rtlCol="0" anchor="ctr">
            <a:noAutofit/>
          </a:bodyPr>
          <a:lstStyle/>
          <a:p>
            <a:pPr lvl="0"/>
            <a:r>
              <a:rPr lang="en-US" sz="708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46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4594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8" y="1901577"/>
            <a:ext cx="7614992" cy="2554606"/>
          </a:xfrm>
        </p:spPr>
        <p:txBody>
          <a:bodyPr anchor="b">
            <a:normAutofit/>
          </a:bodyPr>
          <a:lstStyle>
            <a:lvl1pPr algn="l">
              <a:defRPr sz="3898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56183"/>
            <a:ext cx="7614992" cy="1490084"/>
          </a:xfrm>
        </p:spPr>
        <p:txBody>
          <a:bodyPr anchor="t">
            <a:normAutofit/>
          </a:bodyPr>
          <a:lstStyle>
            <a:lvl1pPr marL="0" indent="0" algn="l">
              <a:buNone/>
              <a:defRPr sz="159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6433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983" y="600004"/>
            <a:ext cx="7169843" cy="2975022"/>
          </a:xfrm>
        </p:spPr>
        <p:txBody>
          <a:bodyPr anchor="ctr">
            <a:normAutofit/>
          </a:bodyPr>
          <a:lstStyle>
            <a:lvl1pPr algn="l">
              <a:defRPr sz="3898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99986" y="3950029"/>
            <a:ext cx="7614992" cy="50615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12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4988" indent="0">
              <a:buFontTx/>
              <a:buNone/>
              <a:defRPr/>
            </a:lvl2pPr>
            <a:lvl3pPr marL="809976" indent="0">
              <a:buFontTx/>
              <a:buNone/>
              <a:defRPr/>
            </a:lvl3pPr>
            <a:lvl4pPr marL="1214963" indent="0">
              <a:buFontTx/>
              <a:buNone/>
              <a:defRPr/>
            </a:lvl4pPr>
            <a:lvl5pPr marL="1619951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56183"/>
            <a:ext cx="7614992" cy="1490084"/>
          </a:xfrm>
        </p:spPr>
        <p:txBody>
          <a:bodyPr anchor="t">
            <a:normAutofit/>
          </a:bodyPr>
          <a:lstStyle>
            <a:lvl1pPr marL="0" indent="0" algn="l">
              <a:buNone/>
              <a:defRPr sz="159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479992" y="777937"/>
            <a:ext cx="539988" cy="575571"/>
          </a:xfrm>
          <a:prstGeom prst="rect">
            <a:avLst/>
          </a:prstGeom>
        </p:spPr>
        <p:txBody>
          <a:bodyPr vert="horz" lIns="80998" tIns="40499" rIns="80998" bIns="40499" rtlCol="0" anchor="ctr">
            <a:noAutofit/>
          </a:bodyPr>
          <a:lstStyle/>
          <a:p>
            <a:pPr lvl="0"/>
            <a:r>
              <a:rPr lang="en-US" sz="708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77494" y="2841120"/>
            <a:ext cx="539988" cy="575571"/>
          </a:xfrm>
          <a:prstGeom prst="rect">
            <a:avLst/>
          </a:prstGeom>
        </p:spPr>
        <p:txBody>
          <a:bodyPr vert="horz" lIns="80998" tIns="40499" rIns="80998" bIns="40499" rtlCol="0" anchor="ctr">
            <a:noAutofit/>
          </a:bodyPr>
          <a:lstStyle/>
          <a:p>
            <a:pPr lvl="0"/>
            <a:r>
              <a:rPr lang="en-US" sz="708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1698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86" y="600004"/>
            <a:ext cx="7607493" cy="2975022"/>
          </a:xfrm>
        </p:spPr>
        <p:txBody>
          <a:bodyPr anchor="ctr">
            <a:normAutofit/>
          </a:bodyPr>
          <a:lstStyle>
            <a:lvl1pPr algn="l">
              <a:defRPr sz="3898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99986" y="3950029"/>
            <a:ext cx="7614992" cy="50615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126">
                <a:solidFill>
                  <a:schemeClr val="accent1"/>
                </a:solidFill>
              </a:defRPr>
            </a:lvl1pPr>
            <a:lvl2pPr marL="404988" indent="0">
              <a:buFontTx/>
              <a:buNone/>
              <a:defRPr/>
            </a:lvl2pPr>
            <a:lvl3pPr marL="809976" indent="0">
              <a:buFontTx/>
              <a:buNone/>
              <a:defRPr/>
            </a:lvl3pPr>
            <a:lvl4pPr marL="1214963" indent="0">
              <a:buFontTx/>
              <a:buNone/>
              <a:defRPr/>
            </a:lvl4pPr>
            <a:lvl5pPr marL="1619951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56183"/>
            <a:ext cx="7614992" cy="1490084"/>
          </a:xfrm>
        </p:spPr>
        <p:txBody>
          <a:bodyPr anchor="t">
            <a:normAutofit/>
          </a:bodyPr>
          <a:lstStyle>
            <a:lvl1pPr marL="0" indent="0" algn="l">
              <a:buNone/>
              <a:defRPr sz="159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435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0693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7824" y="600004"/>
            <a:ext cx="1155751" cy="5168789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9988" y="600005"/>
            <a:ext cx="6253933" cy="51687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255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01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8" y="2658354"/>
            <a:ext cx="7614992" cy="1797829"/>
          </a:xfrm>
        </p:spPr>
        <p:txBody>
          <a:bodyPr anchor="b"/>
          <a:lstStyle>
            <a:lvl1pPr algn="l">
              <a:defRPr sz="3543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56182"/>
            <a:ext cx="7614992" cy="846857"/>
          </a:xfrm>
        </p:spPr>
        <p:txBody>
          <a:bodyPr anchor="t"/>
          <a:lstStyle>
            <a:lvl1pPr marL="0" indent="0" algn="l">
              <a:buNone/>
              <a:defRPr sz="177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392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9988" y="2126580"/>
            <a:ext cx="3706249" cy="381968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733" y="2126580"/>
            <a:ext cx="3706248" cy="38196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484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580" y="2126968"/>
            <a:ext cx="3707656" cy="567191"/>
          </a:xfrm>
        </p:spPr>
        <p:txBody>
          <a:bodyPr anchor="b">
            <a:noAutofit/>
          </a:bodyPr>
          <a:lstStyle>
            <a:lvl1pPr marL="0" indent="0">
              <a:buNone/>
              <a:defRPr sz="2126" b="0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580" y="2694159"/>
            <a:ext cx="3707656" cy="325210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07327" y="2126968"/>
            <a:ext cx="3707651" cy="567191"/>
          </a:xfrm>
        </p:spPr>
        <p:txBody>
          <a:bodyPr anchor="b">
            <a:noAutofit/>
          </a:bodyPr>
          <a:lstStyle>
            <a:lvl1pPr marL="0" indent="0">
              <a:buNone/>
              <a:defRPr sz="2126" b="0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07328" y="2694159"/>
            <a:ext cx="3707650" cy="325210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70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7" y="600004"/>
            <a:ext cx="7614992" cy="130001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149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361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8" y="1475015"/>
            <a:ext cx="3414369" cy="1258342"/>
          </a:xfrm>
        </p:spPr>
        <p:txBody>
          <a:bodyPr anchor="b">
            <a:normAutofit/>
          </a:bodyPr>
          <a:lstStyle>
            <a:lvl1pPr>
              <a:defRPr sz="177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6852" y="506819"/>
            <a:ext cx="3998128" cy="54394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2543768"/>
          </a:xfrm>
        </p:spPr>
        <p:txBody>
          <a:bodyPr>
            <a:normAutofit/>
          </a:bodyPr>
          <a:lstStyle>
            <a:lvl1pPr marL="0" indent="0">
              <a:buNone/>
              <a:defRPr sz="1240"/>
            </a:lvl1pPr>
            <a:lvl2pPr marL="404866" indent="0">
              <a:buNone/>
              <a:defRPr sz="1240"/>
            </a:lvl2pPr>
            <a:lvl3pPr marL="809733" indent="0">
              <a:buNone/>
              <a:defRPr sz="1063"/>
            </a:lvl3pPr>
            <a:lvl4pPr marL="1214599" indent="0">
              <a:buNone/>
              <a:defRPr sz="886"/>
            </a:lvl4pPr>
            <a:lvl5pPr marL="1619465" indent="0">
              <a:buNone/>
              <a:defRPr sz="886"/>
            </a:lvl5pPr>
            <a:lvl6pPr marL="2024331" indent="0">
              <a:buNone/>
              <a:defRPr sz="886"/>
            </a:lvl6pPr>
            <a:lvl7pPr marL="2429198" indent="0">
              <a:buNone/>
              <a:defRPr sz="886"/>
            </a:lvl7pPr>
            <a:lvl8pPr marL="2834064" indent="0">
              <a:buNone/>
              <a:defRPr sz="886"/>
            </a:lvl8pPr>
            <a:lvl9pPr marL="3238930" indent="0">
              <a:buNone/>
              <a:defRPr sz="88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766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8" y="4725035"/>
            <a:ext cx="7614991" cy="557817"/>
          </a:xfrm>
        </p:spPr>
        <p:txBody>
          <a:bodyPr anchor="b">
            <a:normAutofit/>
          </a:bodyPr>
          <a:lstStyle>
            <a:lvl1pPr algn="l">
              <a:defRPr sz="2126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9987" y="600004"/>
            <a:ext cx="7614992" cy="3785184"/>
          </a:xfrm>
        </p:spPr>
        <p:txBody>
          <a:bodyPr anchor="t">
            <a:normAutofit/>
          </a:bodyPr>
          <a:lstStyle>
            <a:lvl1pPr marL="0" indent="0" algn="ctr">
              <a:buNone/>
              <a:defRPr sz="1417"/>
            </a:lvl1pPr>
            <a:lvl2pPr marL="404988" indent="0">
              <a:buNone/>
              <a:defRPr sz="1417"/>
            </a:lvl2pPr>
            <a:lvl3pPr marL="809976" indent="0">
              <a:buNone/>
              <a:defRPr sz="1417"/>
            </a:lvl3pPr>
            <a:lvl4pPr marL="1214963" indent="0">
              <a:buNone/>
              <a:defRPr sz="1417"/>
            </a:lvl4pPr>
            <a:lvl5pPr marL="1619951" indent="0">
              <a:buNone/>
              <a:defRPr sz="1417"/>
            </a:lvl5pPr>
            <a:lvl6pPr marL="2024939" indent="0">
              <a:buNone/>
              <a:defRPr sz="1417"/>
            </a:lvl6pPr>
            <a:lvl7pPr marL="2429927" indent="0">
              <a:buNone/>
              <a:defRPr sz="1417"/>
            </a:lvl7pPr>
            <a:lvl8pPr marL="2834914" indent="0">
              <a:buNone/>
              <a:defRPr sz="1417"/>
            </a:lvl8pPr>
            <a:lvl9pPr marL="3239902" indent="0">
              <a:buNone/>
              <a:defRPr sz="141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988" y="5282852"/>
            <a:ext cx="7614991" cy="663414"/>
          </a:xfrm>
        </p:spPr>
        <p:txBody>
          <a:bodyPr>
            <a:normAutofit/>
          </a:bodyPr>
          <a:lstStyle>
            <a:lvl1pPr marL="0" indent="0">
              <a:buNone/>
              <a:defRPr sz="1063"/>
            </a:lvl1pPr>
            <a:lvl2pPr marL="404988" indent="0">
              <a:buNone/>
              <a:defRPr sz="1063"/>
            </a:lvl2pPr>
            <a:lvl3pPr marL="809976" indent="0">
              <a:buNone/>
              <a:defRPr sz="886"/>
            </a:lvl3pPr>
            <a:lvl4pPr marL="1214963" indent="0">
              <a:buNone/>
              <a:defRPr sz="797"/>
            </a:lvl4pPr>
            <a:lvl5pPr marL="1619951" indent="0">
              <a:buNone/>
              <a:defRPr sz="797"/>
            </a:lvl5pPr>
            <a:lvl6pPr marL="2024939" indent="0">
              <a:buNone/>
              <a:defRPr sz="797"/>
            </a:lvl6pPr>
            <a:lvl7pPr marL="2429927" indent="0">
              <a:buNone/>
              <a:defRPr sz="797"/>
            </a:lvl7pPr>
            <a:lvl8pPr marL="2834914" indent="0">
              <a:buNone/>
              <a:defRPr sz="797"/>
            </a:lvl8pPr>
            <a:lvl9pPr marL="3239902" indent="0">
              <a:buNone/>
              <a:defRPr sz="79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506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333"/>
            <a:ext cx="10799763" cy="6758384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987" y="600004"/>
            <a:ext cx="7614992" cy="13000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7" y="2126580"/>
            <a:ext cx="7614992" cy="3819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82360" y="5946267"/>
            <a:ext cx="807802" cy="359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CA31C-9F74-4158-8C2B-44EF699118C9}" type="datetimeFigureOut">
              <a:rPr lang="es-CO" smtClean="0"/>
              <a:t>02/10/2020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9987" y="5946267"/>
            <a:ext cx="5578471" cy="359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09673" y="5946267"/>
            <a:ext cx="605307" cy="359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7">
                <a:solidFill>
                  <a:schemeClr val="accent1"/>
                </a:solidFill>
              </a:defRPr>
            </a:lvl1pPr>
          </a:lstStyle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721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04988" rtl="0" eaLnBrk="1" latinLnBrk="0" hangingPunct="1">
        <a:spcBef>
          <a:spcPct val="0"/>
        </a:spcBef>
        <a:buNone/>
        <a:defRPr sz="318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3741" indent="-303741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9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58105" indent="-253117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012469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417457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822445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27433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32420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037408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442396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45931" y="2427890"/>
            <a:ext cx="7567448" cy="2133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EL DIRECTIVO DOCENTE DESDE LA ÓPTICA DEL MEJORAMIENTO CONTINUO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pPr algn="ctr"/>
            <a:r>
              <a:rPr lang="es-CO" dirty="0" smtClean="0"/>
              <a:t>JESÚS ANTONIO MUÑOZ MANRIQUE</a:t>
            </a:r>
          </a:p>
          <a:p>
            <a:pPr algn="ctr"/>
            <a:r>
              <a:rPr lang="es-CO" dirty="0" smtClean="0"/>
              <a:t>Líder Gestión del PEI – PMI</a:t>
            </a:r>
          </a:p>
          <a:p>
            <a:pPr algn="ctr"/>
            <a:r>
              <a:rPr lang="es-CO" dirty="0" smtClean="0"/>
              <a:t>Secretaría de Educación del Huila</a:t>
            </a:r>
          </a:p>
          <a:p>
            <a:pPr algn="ctr"/>
            <a:r>
              <a:rPr lang="es-CO" dirty="0" smtClean="0"/>
              <a:t>2020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5367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COMUNICADOR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2105772"/>
          </a:xfrm>
        </p:spPr>
        <p:txBody>
          <a:bodyPr/>
          <a:lstStyle/>
          <a:p>
            <a:pPr algn="just"/>
            <a:r>
              <a:rPr lang="es-CO" dirty="0"/>
              <a:t>Establece canales de comunicación </a:t>
            </a:r>
            <a:r>
              <a:rPr lang="es-CO" dirty="0" smtClean="0"/>
              <a:t>apropiados</a:t>
            </a:r>
          </a:p>
          <a:p>
            <a:pPr algn="just"/>
            <a:r>
              <a:rPr lang="es-CO" dirty="0"/>
              <a:t>Utilizar adecuada y efectivamente los recursos de las tecnologías de información y </a:t>
            </a:r>
            <a:r>
              <a:rPr lang="es-CO" dirty="0" smtClean="0"/>
              <a:t>comunicación</a:t>
            </a:r>
          </a:p>
          <a:p>
            <a:pPr algn="just"/>
            <a:r>
              <a:rPr lang="es-CO" dirty="0"/>
              <a:t>Escuchar con atención y comprender puntos de vista de los demás, demostrando tolerancia frente a diferentes opiniones</a:t>
            </a:r>
          </a:p>
        </p:txBody>
      </p:sp>
      <p:pic>
        <p:nvPicPr>
          <p:cNvPr id="9218" name="Picture 2" descr="Imágenes de Comunicador | Vectores, fotos de stock y PSD gratui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2226866"/>
            <a:ext cx="3998913" cy="199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20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CONCILIADOR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1068082"/>
          </a:xfrm>
        </p:spPr>
        <p:txBody>
          <a:bodyPr/>
          <a:lstStyle/>
          <a:p>
            <a:r>
              <a:rPr lang="es-CO" dirty="0" smtClean="0"/>
              <a:t>Genera </a:t>
            </a:r>
            <a:r>
              <a:rPr lang="es-CO" dirty="0"/>
              <a:t>soluciones </a:t>
            </a:r>
            <a:r>
              <a:rPr lang="es-CO" dirty="0" smtClean="0"/>
              <a:t>efectivas, equitativas </a:t>
            </a:r>
            <a:r>
              <a:rPr lang="es-CO" dirty="0"/>
              <a:t>y oportunas a situaciones de conflicto </a:t>
            </a:r>
            <a:r>
              <a:rPr lang="es-CO" dirty="0" smtClean="0"/>
              <a:t>entre las personas</a:t>
            </a:r>
          </a:p>
        </p:txBody>
      </p:sp>
      <p:pic>
        <p:nvPicPr>
          <p:cNvPr id="10242" name="Picture 2" descr="video de resolucion de conflictos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1727002"/>
            <a:ext cx="3998913" cy="299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16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ES UN APRENDIZ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2064675"/>
          </a:xfrm>
        </p:spPr>
        <p:txBody>
          <a:bodyPr>
            <a:normAutofit/>
          </a:bodyPr>
          <a:lstStyle/>
          <a:p>
            <a:r>
              <a:rPr lang="es-CO" dirty="0" smtClean="0"/>
              <a:t>Sabe </a:t>
            </a:r>
            <a:r>
              <a:rPr lang="es-CO" dirty="0"/>
              <a:t>que </a:t>
            </a:r>
            <a:r>
              <a:rPr lang="es-CO" dirty="0" smtClean="0"/>
              <a:t>el  </a:t>
            </a:r>
            <a:r>
              <a:rPr lang="es-CO" dirty="0"/>
              <a:t>Directivo docente  NO NACE SE </a:t>
            </a:r>
            <a:r>
              <a:rPr lang="es-CO" dirty="0" smtClean="0"/>
              <a:t>HACE, por eso:</a:t>
            </a:r>
            <a:endParaRPr lang="es-CO" dirty="0"/>
          </a:p>
          <a:p>
            <a:pPr lvl="0"/>
            <a:r>
              <a:rPr lang="es-CO" dirty="0" smtClean="0"/>
              <a:t>Lee </a:t>
            </a:r>
            <a:r>
              <a:rPr lang="es-CO" dirty="0"/>
              <a:t>constantemente sobre temas que fortalecen su capacidad de gestión</a:t>
            </a:r>
          </a:p>
          <a:p>
            <a:pPr lvl="0"/>
            <a:r>
              <a:rPr lang="es-CO" dirty="0"/>
              <a:t>Asiste a eventos de capacitación</a:t>
            </a:r>
          </a:p>
          <a:p>
            <a:pPr lvl="0"/>
            <a:r>
              <a:rPr lang="es-CO" dirty="0"/>
              <a:t>Es un autodidacta</a:t>
            </a:r>
          </a:p>
          <a:p>
            <a:endParaRPr lang="es-CO" dirty="0"/>
          </a:p>
        </p:txBody>
      </p:sp>
      <p:pic>
        <p:nvPicPr>
          <p:cNvPr id="1026" name="Picture 2" descr="Tomá un libro y combatí el analfabetismo funcional - Periodismo Joven - ABC  Colo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256" y="2074069"/>
            <a:ext cx="1981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65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65771" y="2404153"/>
            <a:ext cx="7130265" cy="2388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endParaRPr lang="es-CO" dirty="0" smtClean="0"/>
          </a:p>
          <a:p>
            <a:pPr algn="ctr"/>
            <a:r>
              <a:rPr lang="es-CO" dirty="0" smtClean="0"/>
              <a:t>Todas las noches antes de dormirse, pregúntese “ ¿ QUE HICE HOY PARA MEJORAR MI TRABAJO?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2709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36998" y="1006867"/>
            <a:ext cx="7459038" cy="4433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18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“Un hombre pide trabajo como leñador en un gran bosque y después de una entrevista con el supervisor, consigue el empleo. Le asignan un sector  de árboles y le entregan un hacha  para empezar a trabajar.  El supervisor le dice que volverá en unos días para ver cómo va progresando su trabajo. Nuestro hombre empieza el primer día con mucho entusiasmo y al final de la jornada había derribado 15 árboles. Al segundo día, no satisfecho del resultado del primer día, decide trabajar con más ganas y termina derribando 12 árboles. Sorprendido, se va a dormir más temprano  y al tercer día madruga dispuesto a </a:t>
            </a:r>
            <a:r>
              <a:rPr lang="es-CO" sz="1800" b="1" i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superar los resultados del día anterior, </a:t>
            </a:r>
            <a:r>
              <a:rPr lang="es-CO" sz="18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pero solo logra derribar 8 árboles…Al cuarto día se madruga más, no descansa durante el día, trabaja más horas y solo puede con 6 árboles. Cansado y desilusionado ve llegar al supervisor y le cuenta su experiencia… Al finalizar el supervisor le pregunta ¿En estos días cuánto tiempo has dedicado a afilar tu hacha</a:t>
            </a:r>
            <a:r>
              <a:rPr lang="es-CO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CO" sz="1800" b="1" i="1" dirty="0">
                <a:solidFill>
                  <a:srgbClr val="6F6F6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?”</a:t>
            </a:r>
            <a:endParaRPr lang="es-C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ts val="1500"/>
              </a:lnSpc>
              <a:spcAft>
                <a:spcPts val="0"/>
              </a:spcAft>
            </a:pPr>
            <a:r>
              <a:rPr lang="es-CO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CO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31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24009" y="3092521"/>
            <a:ext cx="4349460" cy="3474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QUE HARÉ HOY PARA MEJORAR MI TRABAJO?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644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824" y="819807"/>
            <a:ext cx="3625171" cy="867104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  <a:latin typeface="Calibri" panose="020F0502020204030204" pitchFamily="34" charset="0"/>
              </a:rPr>
              <a:t>CICLO PHVA</a:t>
            </a:r>
            <a:endParaRPr lang="es-CO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1026" name="Picture 2" descr="Ciclo de Deming: Metodología de mejora continua | PDCA - PHVA | Ingeniería  de Calidad | Escuela Latinoamericana de Ingeniería de Calidad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62" b="6862"/>
          <a:stretch>
            <a:fillRect/>
          </a:stretch>
        </p:blipFill>
        <p:spPr bwMode="auto">
          <a:xfrm>
            <a:off x="4871545" y="488731"/>
            <a:ext cx="5549462" cy="583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7824" y="1986455"/>
            <a:ext cx="3830122" cy="3373821"/>
          </a:xfrm>
        </p:spPr>
        <p:txBody>
          <a:bodyPr>
            <a:noAutofit/>
          </a:bodyPr>
          <a:lstStyle/>
          <a:p>
            <a:r>
              <a:rPr lang="es-CO" sz="2000" b="1" dirty="0" smtClean="0">
                <a:latin typeface="Calibri" panose="020F0502020204030204" pitchFamily="34" charset="0"/>
              </a:rPr>
              <a:t>PLANEAR</a:t>
            </a:r>
            <a:r>
              <a:rPr lang="es-CO" sz="2000" dirty="0" smtClean="0">
                <a:latin typeface="Calibri" panose="020F0502020204030204" pitchFamily="34" charset="0"/>
              </a:rPr>
              <a:t>:. Qué se va a hacer, cuándo, dónde, cómo, con quien, con qué?</a:t>
            </a:r>
          </a:p>
          <a:p>
            <a:r>
              <a:rPr lang="es-CO" sz="2000" b="1" dirty="0" smtClean="0">
                <a:latin typeface="Calibri" panose="020F0502020204030204" pitchFamily="34" charset="0"/>
              </a:rPr>
              <a:t>HACER</a:t>
            </a:r>
            <a:r>
              <a:rPr lang="es-CO" sz="2000" dirty="0" smtClean="0">
                <a:latin typeface="Calibri" panose="020F0502020204030204" pitchFamily="34" charset="0"/>
              </a:rPr>
              <a:t>:  Ejecutar lo planeado</a:t>
            </a:r>
          </a:p>
          <a:p>
            <a:r>
              <a:rPr lang="es-CO" sz="2000" b="1" dirty="0" smtClean="0">
                <a:latin typeface="Calibri" panose="020F0502020204030204" pitchFamily="34" charset="0"/>
              </a:rPr>
              <a:t>VERIFICAR</a:t>
            </a:r>
            <a:r>
              <a:rPr lang="es-CO" sz="2000" dirty="0" smtClean="0">
                <a:latin typeface="Calibri" panose="020F0502020204030204" pitchFamily="34" charset="0"/>
              </a:rPr>
              <a:t>: Cómo resultó lo ejecutado</a:t>
            </a:r>
          </a:p>
          <a:p>
            <a:r>
              <a:rPr lang="es-CO" sz="2000" b="1" dirty="0" smtClean="0">
                <a:latin typeface="Calibri" panose="020F0502020204030204" pitchFamily="34" charset="0"/>
              </a:rPr>
              <a:t>ACTUAR</a:t>
            </a:r>
            <a:r>
              <a:rPr lang="es-CO" sz="2000" dirty="0" smtClean="0">
                <a:latin typeface="Calibri" panose="020F0502020204030204" pitchFamily="34" charset="0"/>
              </a:rPr>
              <a:t>:  Cómo mejorar la próxima vez</a:t>
            </a:r>
            <a:endParaRPr lang="es-CO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21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LÍDER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5"/>
            <a:ext cx="3414369" cy="1499597"/>
          </a:xfrm>
        </p:spPr>
        <p:txBody>
          <a:bodyPr/>
          <a:lstStyle/>
          <a:p>
            <a:r>
              <a:rPr lang="es-CO" dirty="0" smtClean="0"/>
              <a:t>Motiva con el ejemplo</a:t>
            </a:r>
          </a:p>
          <a:p>
            <a:r>
              <a:rPr lang="es-CO" dirty="0" smtClean="0"/>
              <a:t>Se interesa por la IE y todo su personal</a:t>
            </a:r>
          </a:p>
          <a:p>
            <a:r>
              <a:rPr lang="es-CO" dirty="0" smtClean="0"/>
              <a:t>Es respetuoso</a:t>
            </a:r>
          </a:p>
          <a:p>
            <a:r>
              <a:rPr lang="es-CO" dirty="0" smtClean="0"/>
              <a:t>Comprometido</a:t>
            </a:r>
          </a:p>
          <a:p>
            <a:r>
              <a:rPr lang="es-CO" dirty="0" smtClean="0"/>
              <a:t>Cumplidor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  <p:pic>
        <p:nvPicPr>
          <p:cNvPr id="2050" name="Picture 2" descr="Liderazgo y capacitación en equipo: 4 claves para lograrlo - Blog Sociala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169" y="235505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6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ESTRATEGA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1057808"/>
          </a:xfrm>
        </p:spPr>
        <p:txBody>
          <a:bodyPr/>
          <a:lstStyle/>
          <a:p>
            <a:r>
              <a:rPr lang="es-CO" dirty="0" smtClean="0"/>
              <a:t>Tiene una estrategia –PEI- para llevar la IE a mejores niveles de calidad</a:t>
            </a:r>
          </a:p>
          <a:p>
            <a:r>
              <a:rPr lang="es-CO" dirty="0" smtClean="0"/>
              <a:t>Orienta estratégicamente el EE</a:t>
            </a:r>
            <a:endParaRPr lang="es-CO" dirty="0"/>
          </a:p>
        </p:txBody>
      </p:sp>
      <p:pic>
        <p:nvPicPr>
          <p:cNvPr id="4098" name="Picture 2" descr="Estrategia y métodos para realizar estudios de mercad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744" y="233124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23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EJECUTOR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2270159"/>
          </a:xfrm>
        </p:spPr>
        <p:txBody>
          <a:bodyPr/>
          <a:lstStyle/>
          <a:p>
            <a:r>
              <a:rPr lang="es-CO" dirty="0" smtClean="0"/>
              <a:t>Desarrolla lo planeado</a:t>
            </a:r>
          </a:p>
          <a:p>
            <a:r>
              <a:rPr lang="es-CO" dirty="0" smtClean="0"/>
              <a:t>Organiza equipos de trabajo y asigna responsabilidades</a:t>
            </a:r>
          </a:p>
          <a:p>
            <a:r>
              <a:rPr lang="es-CO" dirty="0" smtClean="0"/>
              <a:t>Hace seguimiento al trabajo de los equipos, evalúa los resultados y establece alternativas de mejoramiento</a:t>
            </a:r>
          </a:p>
          <a:p>
            <a:r>
              <a:rPr lang="es-CO" dirty="0" smtClean="0"/>
              <a:t>Toma decisiones oportunas</a:t>
            </a:r>
          </a:p>
          <a:p>
            <a:r>
              <a:rPr lang="es-CO" dirty="0" smtClean="0"/>
              <a:t>Propone acciones </a:t>
            </a:r>
            <a:endParaRPr lang="es-CO" dirty="0"/>
          </a:p>
        </p:txBody>
      </p:sp>
      <p:pic>
        <p:nvPicPr>
          <p:cNvPr id="5122" name="Picture 2" descr="Ilustraciones, imágenes y vectores de stock sobre Construction Worker with  Drill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780" y="2059781"/>
            <a:ext cx="2861255" cy="3097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05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9988" y="1475015"/>
            <a:ext cx="3414369" cy="446252"/>
          </a:xfrm>
        </p:spPr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ADMINISTRADOR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01009" y="1921268"/>
            <a:ext cx="3414369" cy="2979504"/>
          </a:xfrm>
        </p:spPr>
        <p:txBody>
          <a:bodyPr>
            <a:normAutofit fontScale="55000" lnSpcReduction="20000"/>
          </a:bodyPr>
          <a:lstStyle/>
          <a:p>
            <a:r>
              <a:rPr lang="es-CO" sz="1600" dirty="0" smtClean="0"/>
              <a:t>Planea, Organiza, Dirige</a:t>
            </a:r>
            <a:r>
              <a:rPr lang="es-CO" sz="1600" dirty="0"/>
              <a:t> </a:t>
            </a:r>
            <a:r>
              <a:rPr lang="es-CO" sz="1600" dirty="0" smtClean="0"/>
              <a:t>y controla los recursos destinados al funcionamiento de la institución educativa  (humanos, físicos, tecnológicos, financieros)</a:t>
            </a:r>
          </a:p>
          <a:p>
            <a:r>
              <a:rPr lang="es-CO" sz="1600" dirty="0"/>
              <a:t> </a:t>
            </a:r>
            <a:r>
              <a:rPr lang="es-CO" sz="1600" dirty="0" smtClean="0"/>
              <a:t>Promueve </a:t>
            </a:r>
            <a:r>
              <a:rPr lang="es-CO" sz="1600" dirty="0"/>
              <a:t>entre los docentes y estudiantes el </a:t>
            </a:r>
            <a:r>
              <a:rPr lang="es-CO" sz="1600" dirty="0" err="1" smtClean="0"/>
              <a:t>bueny</a:t>
            </a:r>
            <a:r>
              <a:rPr lang="es-CO" sz="1600" dirty="0" smtClean="0"/>
              <a:t> uso </a:t>
            </a:r>
            <a:r>
              <a:rPr lang="es-CO" sz="1600" dirty="0"/>
              <a:t>de la infraestructura y los recursos del establecimiento</a:t>
            </a:r>
          </a:p>
          <a:p>
            <a:pPr lvl="0"/>
            <a:r>
              <a:rPr lang="es-CO" sz="1600" dirty="0" smtClean="0"/>
              <a:t>Gestiona </a:t>
            </a:r>
            <a:r>
              <a:rPr lang="es-CO" sz="1600" dirty="0"/>
              <a:t>y administra con eficiencia los recursos;</a:t>
            </a:r>
          </a:p>
          <a:p>
            <a:r>
              <a:rPr lang="es-CO" sz="1600" dirty="0"/>
              <a:t> </a:t>
            </a:r>
            <a:r>
              <a:rPr lang="es-CO" sz="1600" dirty="0" smtClean="0"/>
              <a:t>Cumple </a:t>
            </a:r>
            <a:r>
              <a:rPr lang="es-CO" sz="1600" dirty="0"/>
              <a:t>metas : las del PMI  y POA</a:t>
            </a:r>
          </a:p>
          <a:p>
            <a:r>
              <a:rPr lang="es-CO" sz="1600" dirty="0"/>
              <a:t> </a:t>
            </a:r>
            <a:r>
              <a:rPr lang="es-CO" sz="1600" dirty="0" smtClean="0"/>
              <a:t>Dirige </a:t>
            </a:r>
            <a:r>
              <a:rPr lang="es-CO" sz="1600" dirty="0"/>
              <a:t>el proceso anual de autoevaluación institucional   y la evaluación de desempeño;</a:t>
            </a:r>
          </a:p>
          <a:p>
            <a:r>
              <a:rPr lang="es-CO" sz="1600" dirty="0"/>
              <a:t> </a:t>
            </a:r>
            <a:r>
              <a:rPr lang="es-CO" sz="1600" dirty="0" smtClean="0"/>
              <a:t>Realiza </a:t>
            </a:r>
            <a:r>
              <a:rPr lang="es-CO" sz="1600" dirty="0"/>
              <a:t>programas de inducción para el personal  ; </a:t>
            </a:r>
          </a:p>
          <a:p>
            <a:r>
              <a:rPr lang="es-CO" sz="1600" dirty="0"/>
              <a:t> </a:t>
            </a:r>
            <a:r>
              <a:rPr lang="es-CO" sz="1600" dirty="0" err="1" smtClean="0"/>
              <a:t>Lídera</a:t>
            </a:r>
            <a:r>
              <a:rPr lang="es-CO" sz="1600" dirty="0" smtClean="0"/>
              <a:t> </a:t>
            </a:r>
            <a:r>
              <a:rPr lang="es-CO" sz="1600" dirty="0"/>
              <a:t>programas de formación permanente para los docentes en áreas pedagógicas y disciplinares ; </a:t>
            </a:r>
          </a:p>
          <a:p>
            <a:r>
              <a:rPr lang="es-CO" sz="1600" dirty="0"/>
              <a:t> </a:t>
            </a:r>
            <a:r>
              <a:rPr lang="es-CO" sz="1600" dirty="0" smtClean="0"/>
              <a:t>Estimula </a:t>
            </a:r>
            <a:r>
              <a:rPr lang="es-CO" sz="1600" dirty="0"/>
              <a:t>y reconoce el buen desempeño de estudiantes y docentes</a:t>
            </a:r>
          </a:p>
          <a:p>
            <a:r>
              <a:rPr lang="es-CO" sz="1600" dirty="0"/>
              <a:t> </a:t>
            </a:r>
            <a:r>
              <a:rPr lang="es-CO" sz="1600" dirty="0" smtClean="0"/>
              <a:t>Desarrolla </a:t>
            </a:r>
            <a:r>
              <a:rPr lang="es-CO" sz="1600" dirty="0"/>
              <a:t>estrategias para la prevención de diferentes tipos de riesgos en todas la sedes </a:t>
            </a:r>
          </a:p>
          <a:p>
            <a:r>
              <a:rPr lang="es-CO" dirty="0"/>
              <a:t> </a:t>
            </a:r>
          </a:p>
          <a:p>
            <a:endParaRPr lang="es-CO" dirty="0" smtClean="0"/>
          </a:p>
          <a:p>
            <a:endParaRPr lang="es-CO" dirty="0"/>
          </a:p>
        </p:txBody>
      </p:sp>
      <p:pic>
        <p:nvPicPr>
          <p:cNvPr id="8202" name="Picture 10" descr="Organización. Perfil y Funciones del administrador. Diferencias entre  emprendedor y empresario. – Fundamentos de Administracion Grupo 1171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1475015"/>
            <a:ext cx="3998913" cy="342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6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PEDAGOGO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5"/>
            <a:ext cx="4259091" cy="2646719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Orienta el desarrollo del enfoque pedagógico</a:t>
            </a:r>
          </a:p>
          <a:p>
            <a:r>
              <a:rPr lang="es-CO" dirty="0" smtClean="0"/>
              <a:t>Hace seguimiento y Retroalimenta al equipo docente sobre las prácticas pedagógicas</a:t>
            </a:r>
          </a:p>
          <a:p>
            <a:r>
              <a:rPr lang="es-CO" dirty="0" smtClean="0"/>
              <a:t>Implementa los estándares básicos de desempeño y DBA</a:t>
            </a:r>
          </a:p>
          <a:p>
            <a:r>
              <a:rPr lang="es-CO" dirty="0" smtClean="0"/>
              <a:t>Tiene en cuenta los resultados de las evaluaciones</a:t>
            </a:r>
          </a:p>
          <a:p>
            <a:r>
              <a:rPr lang="es-CO" dirty="0" smtClean="0"/>
              <a:t>Se preocupa por la deserción y reprobación</a:t>
            </a:r>
          </a:p>
          <a:p>
            <a:r>
              <a:rPr lang="es-CO" dirty="0" smtClean="0"/>
              <a:t>Apoya la investigación e innovación</a:t>
            </a:r>
          </a:p>
          <a:p>
            <a:r>
              <a:rPr lang="es-CO" dirty="0" smtClean="0"/>
              <a:t>Se preocupa por los estudiantes con dificultades</a:t>
            </a:r>
          </a:p>
          <a:p>
            <a:r>
              <a:rPr lang="es-CO" dirty="0" smtClean="0"/>
              <a:t>Asegura que la comunidad conozca el SIEE y Manual de convivencia</a:t>
            </a:r>
          </a:p>
          <a:p>
            <a:endParaRPr lang="es-CO" dirty="0"/>
          </a:p>
          <a:p>
            <a:endParaRPr lang="es-CO" dirty="0"/>
          </a:p>
        </p:txBody>
      </p:sp>
      <p:pic>
        <p:nvPicPr>
          <p:cNvPr id="7182" name="Picture 14" descr="DIDACTICA Y PEDAGOGIA: ORÍGENES Y FUNDAMENTOS — Steemi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819" y="2150269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40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891</TotalTime>
  <Words>376</Words>
  <Application>Microsoft Office PowerPoint</Application>
  <PresentationFormat>Personalizado</PresentationFormat>
  <Paragraphs>69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CICLO PHVA</vt:lpstr>
      <vt:lpstr>LÍDER</vt:lpstr>
      <vt:lpstr>ESTRATEGA</vt:lpstr>
      <vt:lpstr>EJECUTOR</vt:lpstr>
      <vt:lpstr>ADMINISTRADOR</vt:lpstr>
      <vt:lpstr>PEDAGOGO</vt:lpstr>
      <vt:lpstr>COMUNICADOR</vt:lpstr>
      <vt:lpstr>CONCILIADOR</vt:lpstr>
      <vt:lpstr>ES UN APRENDIZ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Apoyo Tic</dc:creator>
  <cp:lastModifiedBy>JESUS</cp:lastModifiedBy>
  <cp:revision>35</cp:revision>
  <dcterms:created xsi:type="dcterms:W3CDTF">2020-03-03T20:03:20Z</dcterms:created>
  <dcterms:modified xsi:type="dcterms:W3CDTF">2020-10-02T16:18:08Z</dcterms:modified>
</cp:coreProperties>
</file>