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73" r:id="rId2"/>
    <p:sldId id="308" r:id="rId3"/>
    <p:sldId id="294" r:id="rId4"/>
    <p:sldId id="307" r:id="rId5"/>
    <p:sldId id="309" r:id="rId6"/>
    <p:sldId id="295" r:id="rId7"/>
    <p:sldId id="296" r:id="rId8"/>
    <p:sldId id="297" r:id="rId9"/>
    <p:sldId id="298" r:id="rId10"/>
    <p:sldId id="299" r:id="rId11"/>
    <p:sldId id="300" r:id="rId12"/>
    <p:sldId id="310" r:id="rId13"/>
    <p:sldId id="301" r:id="rId14"/>
    <p:sldId id="302" r:id="rId15"/>
    <p:sldId id="303" r:id="rId16"/>
    <p:sldId id="304" r:id="rId17"/>
    <p:sldId id="311" r:id="rId18"/>
    <p:sldId id="312" r:id="rId19"/>
    <p:sldId id="313" r:id="rId20"/>
    <p:sldId id="314" r:id="rId21"/>
    <p:sldId id="315" r:id="rId22"/>
    <p:sldId id="316" r:id="rId23"/>
    <p:sldId id="320" r:id="rId24"/>
    <p:sldId id="265" r:id="rId25"/>
    <p:sldId id="266" r:id="rId26"/>
    <p:sldId id="267" r:id="rId27"/>
    <p:sldId id="318" r:id="rId28"/>
    <p:sldId id="319" r:id="rId29"/>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de Microsoft Office" initials="UdMO" lastIdx="4" clrIdx="0">
    <p:extLst>
      <p:ext uri="{19B8F6BF-5375-455C-9EA6-DF929625EA0E}">
        <p15:presenceInfo xmlns:p15="http://schemas.microsoft.com/office/powerpoint/2012/main" userId="Usuario de Microsoft Offi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54" autoAdjust="0"/>
    <p:restoredTop sz="94705"/>
  </p:normalViewPr>
  <p:slideViewPr>
    <p:cSldViewPr>
      <p:cViewPr varScale="1">
        <p:scale>
          <a:sx n="86" d="100"/>
          <a:sy n="86" d="100"/>
        </p:scale>
        <p:origin x="1278" y="96"/>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4-07T09:06:51.611" idx="3">
    <p:pos x="10" y="10"/>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8A1E98-8294-4859-A338-B8C8DDB30E26}" type="datetimeFigureOut">
              <a:rPr lang="es-CO" smtClean="0"/>
              <a:t>4/05/2018</a:t>
            </a:fld>
            <a:endParaRPr lang="es-CO"/>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978042-2E32-4C06-A7D3-8BB3C048A928}" type="slidenum">
              <a:rPr lang="es-CO" smtClean="0"/>
              <a:t>‹Nº›</a:t>
            </a:fld>
            <a:endParaRPr lang="es-CO"/>
          </a:p>
        </p:txBody>
      </p:sp>
    </p:spTree>
    <p:extLst>
      <p:ext uri="{BB962C8B-B14F-4D97-AF65-F5344CB8AC3E}">
        <p14:creationId xmlns:p14="http://schemas.microsoft.com/office/powerpoint/2010/main" val="341995556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E8C34D-7709-4BB2-A5DE-6913D97F64B7}" type="datetimeFigureOut">
              <a:rPr lang="es-CO" smtClean="0"/>
              <a:t>4/05/2018</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4BDBDA-0B1A-469B-B79C-D402A7AEC7AB}" type="slidenum">
              <a:rPr lang="es-CO" smtClean="0"/>
              <a:t>‹Nº›</a:t>
            </a:fld>
            <a:endParaRPr lang="es-CO"/>
          </a:p>
        </p:txBody>
      </p:sp>
    </p:spTree>
    <p:extLst>
      <p:ext uri="{BB962C8B-B14F-4D97-AF65-F5344CB8AC3E}">
        <p14:creationId xmlns:p14="http://schemas.microsoft.com/office/powerpoint/2010/main" val="82053022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a:xfrm>
            <a:off x="457200" y="6525344"/>
            <a:ext cx="2133600" cy="196131"/>
          </a:xfrm>
        </p:spPr>
        <p:txBody>
          <a:bodyPr/>
          <a:lstStyle/>
          <a:p>
            <a:fld id="{17391E4F-4F9E-41C0-B285-0B7A5BA55313}" type="datetimeFigureOut">
              <a:rPr lang="es-CO" smtClean="0"/>
              <a:t>4/05/2018</a:t>
            </a:fld>
            <a:endParaRPr lang="es-CO"/>
          </a:p>
        </p:txBody>
      </p:sp>
      <p:sp>
        <p:nvSpPr>
          <p:cNvPr id="5" name="4 Marcador de pie de página"/>
          <p:cNvSpPr>
            <a:spLocks noGrp="1"/>
          </p:cNvSpPr>
          <p:nvPr>
            <p:ph type="ftr" sz="quarter" idx="11"/>
          </p:nvPr>
        </p:nvSpPr>
        <p:spPr>
          <a:xfrm>
            <a:off x="3124200" y="6525344"/>
            <a:ext cx="2895600" cy="196131"/>
          </a:xfrm>
        </p:spPr>
        <p:txBody>
          <a:bodyPr/>
          <a:lstStyle/>
          <a:p>
            <a:endParaRPr lang="es-CO" dirty="0"/>
          </a:p>
        </p:txBody>
      </p:sp>
      <p:sp>
        <p:nvSpPr>
          <p:cNvPr id="6" name="5 Marcador de número de diapositiva"/>
          <p:cNvSpPr>
            <a:spLocks noGrp="1"/>
          </p:cNvSpPr>
          <p:nvPr>
            <p:ph type="sldNum" sz="quarter" idx="12"/>
          </p:nvPr>
        </p:nvSpPr>
        <p:spPr>
          <a:xfrm>
            <a:off x="6553200" y="6525344"/>
            <a:ext cx="2133600" cy="196131"/>
          </a:xfrm>
        </p:spPr>
        <p:txBody>
          <a:bodyPr/>
          <a:lstStyle/>
          <a:p>
            <a:fld id="{796CAA79-B655-4FD7-8B2A-BE2476093D8B}" type="slidenum">
              <a:rPr lang="es-CO" smtClean="0"/>
              <a:t>‹Nº›</a:t>
            </a:fld>
            <a:endParaRPr lang="es-CO"/>
          </a:p>
        </p:txBody>
      </p:sp>
      <p:pic>
        <p:nvPicPr>
          <p:cNvPr id="7" name="Imagen 6"/>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323528" y="6165934"/>
            <a:ext cx="359410" cy="359410"/>
          </a:xfrm>
          <a:prstGeom prst="rect">
            <a:avLst/>
          </a:prstGeom>
          <a:noFill/>
        </p:spPr>
      </p:pic>
      <p:pic>
        <p:nvPicPr>
          <p:cNvPr id="8" name="Imagen 7"/>
          <p:cNvPicPr/>
          <p:nvPr userDrawn="1"/>
        </p:nvPicPr>
        <p:blipFill>
          <a:blip r:embed="rId3">
            <a:extLst>
              <a:ext uri="{28A0092B-C50C-407E-A947-70E740481C1C}">
                <a14:useLocalDpi xmlns:a14="http://schemas.microsoft.com/office/drawing/2010/main" val="0"/>
              </a:ext>
            </a:extLst>
          </a:blip>
          <a:srcRect/>
          <a:stretch>
            <a:fillRect/>
          </a:stretch>
        </p:blipFill>
        <p:spPr>
          <a:xfrm>
            <a:off x="8460432" y="6165934"/>
            <a:ext cx="460375" cy="359410"/>
          </a:xfrm>
          <a:prstGeom prst="rect">
            <a:avLst/>
          </a:prstGeom>
          <a:noFill/>
        </p:spPr>
      </p:pic>
    </p:spTree>
    <p:extLst>
      <p:ext uri="{BB962C8B-B14F-4D97-AF65-F5344CB8AC3E}">
        <p14:creationId xmlns:p14="http://schemas.microsoft.com/office/powerpoint/2010/main" val="492304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17391E4F-4F9E-41C0-B285-0B7A5BA55313}" type="datetimeFigureOut">
              <a:rPr lang="es-CO" smtClean="0"/>
              <a:t>4/05/2018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96CAA79-B655-4FD7-8B2A-BE2476093D8B}" type="slidenum">
              <a:rPr lang="es-CO" smtClean="0"/>
              <a:t>‹Nº›</a:t>
            </a:fld>
            <a:endParaRPr lang="es-CO"/>
          </a:p>
        </p:txBody>
      </p:sp>
    </p:spTree>
    <p:extLst>
      <p:ext uri="{BB962C8B-B14F-4D97-AF65-F5344CB8AC3E}">
        <p14:creationId xmlns:p14="http://schemas.microsoft.com/office/powerpoint/2010/main" val="3061927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17391E4F-4F9E-41C0-B285-0B7A5BA55313}" type="datetimeFigureOut">
              <a:rPr lang="es-CO" smtClean="0"/>
              <a:t>4/05/2018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96CAA79-B655-4FD7-8B2A-BE2476093D8B}" type="slidenum">
              <a:rPr lang="es-CO" smtClean="0"/>
              <a:t>‹Nº›</a:t>
            </a:fld>
            <a:endParaRPr lang="es-CO"/>
          </a:p>
        </p:txBody>
      </p:sp>
    </p:spTree>
    <p:extLst>
      <p:ext uri="{BB962C8B-B14F-4D97-AF65-F5344CB8AC3E}">
        <p14:creationId xmlns:p14="http://schemas.microsoft.com/office/powerpoint/2010/main" val="1821266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17391E4F-4F9E-41C0-B285-0B7A5BA55313}" type="datetimeFigureOut">
              <a:rPr lang="es-CO" smtClean="0"/>
              <a:t>4/05/2018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96CAA79-B655-4FD7-8B2A-BE2476093D8B}" type="slidenum">
              <a:rPr lang="es-CO" smtClean="0"/>
              <a:t>‹Nº›</a:t>
            </a:fld>
            <a:endParaRPr lang="es-CO"/>
          </a:p>
        </p:txBody>
      </p:sp>
    </p:spTree>
    <p:extLst>
      <p:ext uri="{BB962C8B-B14F-4D97-AF65-F5344CB8AC3E}">
        <p14:creationId xmlns:p14="http://schemas.microsoft.com/office/powerpoint/2010/main" val="2567425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7391E4F-4F9E-41C0-B285-0B7A5BA55313}" type="datetimeFigureOut">
              <a:rPr lang="es-CO" smtClean="0"/>
              <a:t>4/05/2018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96CAA79-B655-4FD7-8B2A-BE2476093D8B}" type="slidenum">
              <a:rPr lang="es-CO" smtClean="0"/>
              <a:t>‹Nº›</a:t>
            </a:fld>
            <a:endParaRPr lang="es-CO"/>
          </a:p>
        </p:txBody>
      </p:sp>
    </p:spTree>
    <p:extLst>
      <p:ext uri="{BB962C8B-B14F-4D97-AF65-F5344CB8AC3E}">
        <p14:creationId xmlns:p14="http://schemas.microsoft.com/office/powerpoint/2010/main" val="880675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17391E4F-4F9E-41C0-B285-0B7A5BA55313}" type="datetimeFigureOut">
              <a:rPr lang="es-CO" smtClean="0"/>
              <a:t>4/05/2018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796CAA79-B655-4FD7-8B2A-BE2476093D8B}" type="slidenum">
              <a:rPr lang="es-CO" smtClean="0"/>
              <a:t>‹Nº›</a:t>
            </a:fld>
            <a:endParaRPr lang="es-CO"/>
          </a:p>
        </p:txBody>
      </p:sp>
    </p:spTree>
    <p:extLst>
      <p:ext uri="{BB962C8B-B14F-4D97-AF65-F5344CB8AC3E}">
        <p14:creationId xmlns:p14="http://schemas.microsoft.com/office/powerpoint/2010/main" val="4167082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17391E4F-4F9E-41C0-B285-0B7A5BA55313}" type="datetimeFigureOut">
              <a:rPr lang="es-CO" smtClean="0"/>
              <a:t>4/05/2018</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796CAA79-B655-4FD7-8B2A-BE2476093D8B}" type="slidenum">
              <a:rPr lang="es-CO" smtClean="0"/>
              <a:t>‹Nº›</a:t>
            </a:fld>
            <a:endParaRPr lang="es-CO"/>
          </a:p>
        </p:txBody>
      </p:sp>
    </p:spTree>
    <p:extLst>
      <p:ext uri="{BB962C8B-B14F-4D97-AF65-F5344CB8AC3E}">
        <p14:creationId xmlns:p14="http://schemas.microsoft.com/office/powerpoint/2010/main" val="4242971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17391E4F-4F9E-41C0-B285-0B7A5BA55313}" type="datetimeFigureOut">
              <a:rPr lang="es-CO" smtClean="0"/>
              <a:t>4/05/2018</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796CAA79-B655-4FD7-8B2A-BE2476093D8B}" type="slidenum">
              <a:rPr lang="es-CO" smtClean="0"/>
              <a:t>‹Nº›</a:t>
            </a:fld>
            <a:endParaRPr lang="es-CO"/>
          </a:p>
        </p:txBody>
      </p:sp>
    </p:spTree>
    <p:extLst>
      <p:ext uri="{BB962C8B-B14F-4D97-AF65-F5344CB8AC3E}">
        <p14:creationId xmlns:p14="http://schemas.microsoft.com/office/powerpoint/2010/main" val="2984563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7391E4F-4F9E-41C0-B285-0B7A5BA55313}" type="datetimeFigureOut">
              <a:rPr lang="es-CO" smtClean="0"/>
              <a:t>4/05/2018</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796CAA79-B655-4FD7-8B2A-BE2476093D8B}" type="slidenum">
              <a:rPr lang="es-CO" smtClean="0"/>
              <a:t>‹Nº›</a:t>
            </a:fld>
            <a:endParaRPr lang="es-CO"/>
          </a:p>
        </p:txBody>
      </p:sp>
    </p:spTree>
    <p:extLst>
      <p:ext uri="{BB962C8B-B14F-4D97-AF65-F5344CB8AC3E}">
        <p14:creationId xmlns:p14="http://schemas.microsoft.com/office/powerpoint/2010/main" val="3838829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7391E4F-4F9E-41C0-B285-0B7A5BA55313}" type="datetimeFigureOut">
              <a:rPr lang="es-CO" smtClean="0"/>
              <a:t>4/05/2018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796CAA79-B655-4FD7-8B2A-BE2476093D8B}" type="slidenum">
              <a:rPr lang="es-CO" smtClean="0"/>
              <a:t>‹Nº›</a:t>
            </a:fld>
            <a:endParaRPr lang="es-CO"/>
          </a:p>
        </p:txBody>
      </p:sp>
    </p:spTree>
    <p:extLst>
      <p:ext uri="{BB962C8B-B14F-4D97-AF65-F5344CB8AC3E}">
        <p14:creationId xmlns:p14="http://schemas.microsoft.com/office/powerpoint/2010/main" val="4165040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7391E4F-4F9E-41C0-B285-0B7A5BA55313}" type="datetimeFigureOut">
              <a:rPr lang="es-CO" smtClean="0"/>
              <a:t>4/05/2018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796CAA79-B655-4FD7-8B2A-BE2476093D8B}" type="slidenum">
              <a:rPr lang="es-CO" smtClean="0"/>
              <a:t>‹Nº›</a:t>
            </a:fld>
            <a:endParaRPr lang="es-CO"/>
          </a:p>
        </p:txBody>
      </p:sp>
    </p:spTree>
    <p:extLst>
      <p:ext uri="{BB962C8B-B14F-4D97-AF65-F5344CB8AC3E}">
        <p14:creationId xmlns:p14="http://schemas.microsoft.com/office/powerpoint/2010/main" val="2628639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391E4F-4F9E-41C0-B285-0B7A5BA55313}" type="datetimeFigureOut">
              <a:rPr lang="es-CO" smtClean="0"/>
              <a:t>4/05/2018</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CAA79-B655-4FD7-8B2A-BE2476093D8B}" type="slidenum">
              <a:rPr lang="es-CO" smtClean="0"/>
              <a:t>‹Nº›</a:t>
            </a:fld>
            <a:endParaRPr lang="es-CO"/>
          </a:p>
        </p:txBody>
      </p:sp>
      <p:sp>
        <p:nvSpPr>
          <p:cNvPr id="7" name="CuadroTexto 6"/>
          <p:cNvSpPr txBox="1"/>
          <p:nvPr userDrawn="1"/>
        </p:nvSpPr>
        <p:spPr>
          <a:xfrm>
            <a:off x="7308304" y="548680"/>
            <a:ext cx="1151843" cy="246221"/>
          </a:xfrm>
          <a:prstGeom prst="rect">
            <a:avLst/>
          </a:prstGeom>
          <a:noFill/>
        </p:spPr>
        <p:txBody>
          <a:bodyPr wrap="square" rtlCol="0">
            <a:spAutoFit/>
          </a:bodyPr>
          <a:lstStyle/>
          <a:p>
            <a:r>
              <a:rPr lang="es-CO" sz="1000" b="1" dirty="0"/>
              <a:t>SGN-C048-F23</a:t>
            </a:r>
          </a:p>
        </p:txBody>
      </p:sp>
    </p:spTree>
    <p:extLst>
      <p:ext uri="{BB962C8B-B14F-4D97-AF65-F5344CB8AC3E}">
        <p14:creationId xmlns:p14="http://schemas.microsoft.com/office/powerpoint/2010/main" val="1938483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concepto.de/mision-y-vision/#ixzz5C072U2I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Título">
            <a:extLst>
              <a:ext uri="{FF2B5EF4-FFF2-40B4-BE49-F238E27FC236}">
                <a16:creationId xmlns:a16="http://schemas.microsoft.com/office/drawing/2014/main" id="{63FAC2E3-AA13-894F-B691-BE84098A036C}"/>
              </a:ext>
            </a:extLst>
          </p:cNvPr>
          <p:cNvSpPr>
            <a:spLocks noGrp="1"/>
          </p:cNvSpPr>
          <p:nvPr>
            <p:ph type="ctrTitle"/>
          </p:nvPr>
        </p:nvSpPr>
        <p:spPr bwMode="auto">
          <a:xfrm>
            <a:off x="683568" y="2060848"/>
            <a:ext cx="7772400" cy="14700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algn="ctr"/>
            <a:r>
              <a:rPr lang="es-CO" altLang="es-CO" sz="3600" b="1" dirty="0"/>
              <a:t>EL PEI COMO POLÍTICA PÚBLICA INSTITUCIONAL</a:t>
            </a:r>
            <a:br>
              <a:rPr lang="es-CO" altLang="es-CO" sz="3600" b="1" dirty="0"/>
            </a:br>
            <a:endParaRPr lang="es-CO" altLang="es-CO" sz="3600" b="1" dirty="0"/>
          </a:p>
        </p:txBody>
      </p:sp>
      <p:sp>
        <p:nvSpPr>
          <p:cNvPr id="3" name="Subtítulo 1">
            <a:extLst>
              <a:ext uri="{FF2B5EF4-FFF2-40B4-BE49-F238E27FC236}">
                <a16:creationId xmlns:a16="http://schemas.microsoft.com/office/drawing/2014/main" id="{30A19DF6-185D-224A-ACE4-ED676B39A17B}"/>
              </a:ext>
            </a:extLst>
          </p:cNvPr>
          <p:cNvSpPr txBox="1">
            <a:spLocks/>
          </p:cNvSpPr>
          <p:nvPr/>
        </p:nvSpPr>
        <p:spPr>
          <a:xfrm>
            <a:off x="683568" y="4005064"/>
            <a:ext cx="7853047" cy="2074477"/>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s-CO" altLang="es-CO" sz="3000" b="1" dirty="0" smtClean="0">
                <a:solidFill>
                  <a:srgbClr val="0070C0"/>
                </a:solidFill>
              </a:rPr>
              <a:t>Encuentro de Inducción</a:t>
            </a:r>
            <a:r>
              <a:rPr lang="es-ES" altLang="es-CO" sz="3000" b="1" dirty="0" smtClean="0">
                <a:solidFill>
                  <a:srgbClr val="0070C0"/>
                </a:solidFill>
              </a:rPr>
              <a:t> para </a:t>
            </a:r>
            <a:r>
              <a:rPr lang="es-CO" altLang="es-CO" sz="3000" b="1" dirty="0" smtClean="0">
                <a:solidFill>
                  <a:srgbClr val="0070C0"/>
                </a:solidFill>
              </a:rPr>
              <a:t>docentes del Huila</a:t>
            </a:r>
          </a:p>
          <a:p>
            <a:pPr algn="ctr"/>
            <a:r>
              <a:rPr lang="es-CO" altLang="es-CO" sz="2800" b="1" dirty="0" smtClean="0">
                <a:solidFill>
                  <a:srgbClr val="0070C0"/>
                </a:solidFill>
              </a:rPr>
              <a:t>Neiva, abril de 2018</a:t>
            </a:r>
            <a:endParaRPr lang="es-CO" sz="2800" dirty="0">
              <a:solidFill>
                <a:srgbClr val="0070C0"/>
              </a:solidFill>
            </a:endParaRPr>
          </a:p>
        </p:txBody>
      </p:sp>
    </p:spTree>
    <p:extLst>
      <p:ext uri="{BB962C8B-B14F-4D97-AF65-F5344CB8AC3E}">
        <p14:creationId xmlns:p14="http://schemas.microsoft.com/office/powerpoint/2010/main" val="3441177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5 Marcador de número de diapositiva">
            <a:extLst>
              <a:ext uri="{FF2B5EF4-FFF2-40B4-BE49-F238E27FC236}">
                <a16:creationId xmlns:a16="http://schemas.microsoft.com/office/drawing/2014/main" id="{9B53301B-4ED7-7546-AFAA-440C61FD8D56}"/>
              </a:ext>
            </a:extLst>
          </p:cNvPr>
          <p:cNvSpPr>
            <a:spLocks noGrp="1"/>
          </p:cNvSpPr>
          <p:nvPr>
            <p:ph type="sldNum" sz="quarter" idx="4294967295"/>
          </p:nvPr>
        </p:nvSpPr>
        <p:spPr bwMode="auto">
          <a:xfrm>
            <a:off x="4362450" y="1027113"/>
            <a:ext cx="457200" cy="4413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834D039-5928-DD40-B39B-56470E5D11B5}" type="slidenum">
              <a:rPr lang="es-ES_tradnl" altLang="es-CO">
                <a:solidFill>
                  <a:schemeClr val="bg1"/>
                </a:solidFill>
              </a:rPr>
              <a:pPr eaLnBrk="1" hangingPunct="1"/>
              <a:t>10</a:t>
            </a:fld>
            <a:endParaRPr lang="es-ES_tradnl" altLang="es-CO">
              <a:solidFill>
                <a:schemeClr val="bg1"/>
              </a:solidFill>
            </a:endParaRPr>
          </a:p>
        </p:txBody>
      </p:sp>
      <p:sp>
        <p:nvSpPr>
          <p:cNvPr id="11267" name="AutoShape 4">
            <a:extLst>
              <a:ext uri="{FF2B5EF4-FFF2-40B4-BE49-F238E27FC236}">
                <a16:creationId xmlns:a16="http://schemas.microsoft.com/office/drawing/2014/main" id="{44089115-4DF1-DD4F-BBCC-107D77AD9EDE}"/>
              </a:ext>
            </a:extLst>
          </p:cNvPr>
          <p:cNvSpPr>
            <a:spLocks noChangeArrowheads="1"/>
          </p:cNvSpPr>
          <p:nvPr/>
        </p:nvSpPr>
        <p:spPr bwMode="auto">
          <a:xfrm>
            <a:off x="1979613" y="1773238"/>
            <a:ext cx="1296987" cy="3455987"/>
          </a:xfrm>
          <a:prstGeom prst="cube">
            <a:avLst>
              <a:gd name="adj" fmla="val 59120"/>
            </a:avLst>
          </a:prstGeom>
          <a:solidFill>
            <a:schemeClr val="accent1"/>
          </a:solidFill>
          <a:ln w="57150">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O" altLang="es-CO">
              <a:solidFill>
                <a:schemeClr val="bg1"/>
              </a:solidFill>
            </a:endParaRPr>
          </a:p>
        </p:txBody>
      </p:sp>
      <p:sp>
        <p:nvSpPr>
          <p:cNvPr id="11268" name="AutoShape 5">
            <a:extLst>
              <a:ext uri="{FF2B5EF4-FFF2-40B4-BE49-F238E27FC236}">
                <a16:creationId xmlns:a16="http://schemas.microsoft.com/office/drawing/2014/main" id="{8296B54C-1C96-724B-BE4E-1455114C984D}"/>
              </a:ext>
            </a:extLst>
          </p:cNvPr>
          <p:cNvSpPr>
            <a:spLocks noChangeArrowheads="1"/>
          </p:cNvSpPr>
          <p:nvPr/>
        </p:nvSpPr>
        <p:spPr bwMode="auto">
          <a:xfrm>
            <a:off x="2484438" y="1773238"/>
            <a:ext cx="1296987" cy="3455987"/>
          </a:xfrm>
          <a:prstGeom prst="cube">
            <a:avLst>
              <a:gd name="adj" fmla="val 59120"/>
            </a:avLst>
          </a:prstGeom>
          <a:solidFill>
            <a:schemeClr val="accent1"/>
          </a:solidFill>
          <a:ln w="57150">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O" altLang="es-CO">
              <a:solidFill>
                <a:schemeClr val="bg1"/>
              </a:solidFill>
            </a:endParaRPr>
          </a:p>
        </p:txBody>
      </p:sp>
      <p:sp>
        <p:nvSpPr>
          <p:cNvPr id="11269" name="AutoShape 6">
            <a:extLst>
              <a:ext uri="{FF2B5EF4-FFF2-40B4-BE49-F238E27FC236}">
                <a16:creationId xmlns:a16="http://schemas.microsoft.com/office/drawing/2014/main" id="{F6EA80A1-0BE8-AB41-A1E8-704C4DBBA005}"/>
              </a:ext>
            </a:extLst>
          </p:cNvPr>
          <p:cNvSpPr>
            <a:spLocks noChangeArrowheads="1"/>
          </p:cNvSpPr>
          <p:nvPr/>
        </p:nvSpPr>
        <p:spPr bwMode="auto">
          <a:xfrm>
            <a:off x="2987675" y="1773238"/>
            <a:ext cx="1296988" cy="3455987"/>
          </a:xfrm>
          <a:prstGeom prst="cube">
            <a:avLst>
              <a:gd name="adj" fmla="val 59120"/>
            </a:avLst>
          </a:prstGeom>
          <a:solidFill>
            <a:schemeClr val="accent1"/>
          </a:solidFill>
          <a:ln w="57150">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O" altLang="es-CO">
              <a:solidFill>
                <a:schemeClr val="bg1"/>
              </a:solidFill>
            </a:endParaRPr>
          </a:p>
        </p:txBody>
      </p:sp>
      <p:sp>
        <p:nvSpPr>
          <p:cNvPr id="11270" name="AutoShape 7">
            <a:extLst>
              <a:ext uri="{FF2B5EF4-FFF2-40B4-BE49-F238E27FC236}">
                <a16:creationId xmlns:a16="http://schemas.microsoft.com/office/drawing/2014/main" id="{A153B639-5B08-9746-8481-DC427FBE12B3}"/>
              </a:ext>
            </a:extLst>
          </p:cNvPr>
          <p:cNvSpPr>
            <a:spLocks noChangeArrowheads="1"/>
          </p:cNvSpPr>
          <p:nvPr/>
        </p:nvSpPr>
        <p:spPr bwMode="auto">
          <a:xfrm>
            <a:off x="3492500" y="1773238"/>
            <a:ext cx="1296988" cy="3455987"/>
          </a:xfrm>
          <a:prstGeom prst="cube">
            <a:avLst>
              <a:gd name="adj" fmla="val 59120"/>
            </a:avLst>
          </a:prstGeom>
          <a:solidFill>
            <a:schemeClr val="accent1"/>
          </a:solidFill>
          <a:ln w="57150">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O" altLang="es-CO">
              <a:solidFill>
                <a:schemeClr val="bg1"/>
              </a:solidFill>
            </a:endParaRPr>
          </a:p>
        </p:txBody>
      </p:sp>
      <p:sp>
        <p:nvSpPr>
          <p:cNvPr id="11271" name="AutoShape 8">
            <a:extLst>
              <a:ext uri="{FF2B5EF4-FFF2-40B4-BE49-F238E27FC236}">
                <a16:creationId xmlns:a16="http://schemas.microsoft.com/office/drawing/2014/main" id="{A066D539-B9BF-6C4B-9E8E-F70BD3E844C9}"/>
              </a:ext>
            </a:extLst>
          </p:cNvPr>
          <p:cNvSpPr>
            <a:spLocks noChangeArrowheads="1"/>
          </p:cNvSpPr>
          <p:nvPr/>
        </p:nvSpPr>
        <p:spPr bwMode="auto">
          <a:xfrm>
            <a:off x="3995738" y="1773238"/>
            <a:ext cx="1296987" cy="3455987"/>
          </a:xfrm>
          <a:prstGeom prst="cube">
            <a:avLst>
              <a:gd name="adj" fmla="val 59120"/>
            </a:avLst>
          </a:prstGeom>
          <a:solidFill>
            <a:schemeClr val="accent1"/>
          </a:solidFill>
          <a:ln w="57150">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O" altLang="es-CO">
              <a:solidFill>
                <a:schemeClr val="bg1"/>
              </a:solidFill>
            </a:endParaRPr>
          </a:p>
        </p:txBody>
      </p:sp>
      <p:sp>
        <p:nvSpPr>
          <p:cNvPr id="11272" name="AutoShape 9">
            <a:extLst>
              <a:ext uri="{FF2B5EF4-FFF2-40B4-BE49-F238E27FC236}">
                <a16:creationId xmlns:a16="http://schemas.microsoft.com/office/drawing/2014/main" id="{E95128CC-5C58-5D4E-917F-E5E1E4DDA58F}"/>
              </a:ext>
            </a:extLst>
          </p:cNvPr>
          <p:cNvSpPr>
            <a:spLocks noChangeArrowheads="1"/>
          </p:cNvSpPr>
          <p:nvPr/>
        </p:nvSpPr>
        <p:spPr bwMode="auto">
          <a:xfrm>
            <a:off x="4500563" y="1773238"/>
            <a:ext cx="1296987" cy="3455987"/>
          </a:xfrm>
          <a:prstGeom prst="cube">
            <a:avLst>
              <a:gd name="adj" fmla="val 59120"/>
            </a:avLst>
          </a:prstGeom>
          <a:solidFill>
            <a:schemeClr val="accent1"/>
          </a:solidFill>
          <a:ln w="57150">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O" altLang="es-CO">
              <a:solidFill>
                <a:schemeClr val="bg1"/>
              </a:solidFill>
            </a:endParaRPr>
          </a:p>
        </p:txBody>
      </p:sp>
      <p:sp>
        <p:nvSpPr>
          <p:cNvPr id="11273" name="AutoShape 10">
            <a:extLst>
              <a:ext uri="{FF2B5EF4-FFF2-40B4-BE49-F238E27FC236}">
                <a16:creationId xmlns:a16="http://schemas.microsoft.com/office/drawing/2014/main" id="{8EF9EB61-C6AB-484C-9432-3808B5D2F95B}"/>
              </a:ext>
            </a:extLst>
          </p:cNvPr>
          <p:cNvSpPr>
            <a:spLocks noChangeArrowheads="1"/>
          </p:cNvSpPr>
          <p:nvPr/>
        </p:nvSpPr>
        <p:spPr bwMode="auto">
          <a:xfrm>
            <a:off x="5003800" y="1773238"/>
            <a:ext cx="1296988" cy="3455987"/>
          </a:xfrm>
          <a:prstGeom prst="cube">
            <a:avLst>
              <a:gd name="adj" fmla="val 59120"/>
            </a:avLst>
          </a:prstGeom>
          <a:solidFill>
            <a:schemeClr val="accent1"/>
          </a:solidFill>
          <a:ln w="57150">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O" altLang="es-CO">
              <a:solidFill>
                <a:schemeClr val="bg1"/>
              </a:solidFill>
            </a:endParaRPr>
          </a:p>
        </p:txBody>
      </p:sp>
      <p:sp>
        <p:nvSpPr>
          <p:cNvPr id="11274" name="AutoShape 11">
            <a:extLst>
              <a:ext uri="{FF2B5EF4-FFF2-40B4-BE49-F238E27FC236}">
                <a16:creationId xmlns:a16="http://schemas.microsoft.com/office/drawing/2014/main" id="{B2D7D5A9-D413-7349-81B1-B2107D8BD380}"/>
              </a:ext>
            </a:extLst>
          </p:cNvPr>
          <p:cNvSpPr>
            <a:spLocks noChangeArrowheads="1"/>
          </p:cNvSpPr>
          <p:nvPr/>
        </p:nvSpPr>
        <p:spPr bwMode="auto">
          <a:xfrm>
            <a:off x="5507038" y="1773238"/>
            <a:ext cx="1296987" cy="3455987"/>
          </a:xfrm>
          <a:prstGeom prst="cube">
            <a:avLst>
              <a:gd name="adj" fmla="val 59120"/>
            </a:avLst>
          </a:prstGeom>
          <a:solidFill>
            <a:schemeClr val="accent1"/>
          </a:solidFill>
          <a:ln w="57150">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O" altLang="es-CO">
              <a:solidFill>
                <a:schemeClr val="bg1"/>
              </a:solidFill>
            </a:endParaRPr>
          </a:p>
        </p:txBody>
      </p:sp>
      <p:sp>
        <p:nvSpPr>
          <p:cNvPr id="11275" name="AutoShape 12">
            <a:extLst>
              <a:ext uri="{FF2B5EF4-FFF2-40B4-BE49-F238E27FC236}">
                <a16:creationId xmlns:a16="http://schemas.microsoft.com/office/drawing/2014/main" id="{88600B70-2CE8-CD43-9821-F7E208B674B7}"/>
              </a:ext>
            </a:extLst>
          </p:cNvPr>
          <p:cNvSpPr>
            <a:spLocks noChangeArrowheads="1"/>
          </p:cNvSpPr>
          <p:nvPr/>
        </p:nvSpPr>
        <p:spPr bwMode="auto">
          <a:xfrm>
            <a:off x="6011863" y="1773238"/>
            <a:ext cx="1296987" cy="3455987"/>
          </a:xfrm>
          <a:prstGeom prst="cube">
            <a:avLst>
              <a:gd name="adj" fmla="val 59120"/>
            </a:avLst>
          </a:prstGeom>
          <a:solidFill>
            <a:schemeClr val="accent1"/>
          </a:solidFill>
          <a:ln w="57150">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O" altLang="es-CO">
              <a:solidFill>
                <a:schemeClr val="bg1"/>
              </a:solidFill>
            </a:endParaRPr>
          </a:p>
        </p:txBody>
      </p:sp>
      <p:sp>
        <p:nvSpPr>
          <p:cNvPr id="11276" name="Text Box 13">
            <a:extLst>
              <a:ext uri="{FF2B5EF4-FFF2-40B4-BE49-F238E27FC236}">
                <a16:creationId xmlns:a16="http://schemas.microsoft.com/office/drawing/2014/main" id="{4CC3C255-A5A2-6645-87BE-AC125975EC06}"/>
              </a:ext>
            </a:extLst>
          </p:cNvPr>
          <p:cNvSpPr txBox="1">
            <a:spLocks noChangeArrowheads="1"/>
          </p:cNvSpPr>
          <p:nvPr/>
        </p:nvSpPr>
        <p:spPr bwMode="auto">
          <a:xfrm rot="-5400000">
            <a:off x="1508919" y="3856832"/>
            <a:ext cx="15208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CO" sz="1200">
                <a:solidFill>
                  <a:schemeClr val="bg1"/>
                </a:solidFill>
              </a:rPr>
              <a:t>MARCO GENERAL</a:t>
            </a:r>
          </a:p>
        </p:txBody>
      </p:sp>
      <p:sp>
        <p:nvSpPr>
          <p:cNvPr id="11277" name="Text Box 14">
            <a:extLst>
              <a:ext uri="{FF2B5EF4-FFF2-40B4-BE49-F238E27FC236}">
                <a16:creationId xmlns:a16="http://schemas.microsoft.com/office/drawing/2014/main" id="{66C9DC14-A935-F348-8747-0435FD64BA91}"/>
              </a:ext>
            </a:extLst>
          </p:cNvPr>
          <p:cNvSpPr txBox="1">
            <a:spLocks noChangeArrowheads="1"/>
          </p:cNvSpPr>
          <p:nvPr/>
        </p:nvSpPr>
        <p:spPr bwMode="auto">
          <a:xfrm rot="-5400000">
            <a:off x="5026819" y="3688557"/>
            <a:ext cx="2573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CO" sz="1200">
                <a:solidFill>
                  <a:schemeClr val="bg1"/>
                </a:solidFill>
              </a:rPr>
              <a:t>PROYECTO AUTO EVALUACIÓN </a:t>
            </a:r>
          </a:p>
          <a:p>
            <a:pPr eaLnBrk="1" hangingPunct="1"/>
            <a:r>
              <a:rPr lang="es-ES" altLang="es-CO" sz="1200">
                <a:solidFill>
                  <a:schemeClr val="bg1"/>
                </a:solidFill>
              </a:rPr>
              <a:t>INSTITUCIONAL</a:t>
            </a:r>
          </a:p>
        </p:txBody>
      </p:sp>
      <p:sp>
        <p:nvSpPr>
          <p:cNvPr id="11278" name="Text Box 15">
            <a:extLst>
              <a:ext uri="{FF2B5EF4-FFF2-40B4-BE49-F238E27FC236}">
                <a16:creationId xmlns:a16="http://schemas.microsoft.com/office/drawing/2014/main" id="{BA49C356-5472-BE45-9D02-5E0C7D7B4B0D}"/>
              </a:ext>
            </a:extLst>
          </p:cNvPr>
          <p:cNvSpPr txBox="1">
            <a:spLocks noChangeArrowheads="1"/>
          </p:cNvSpPr>
          <p:nvPr/>
        </p:nvSpPr>
        <p:spPr bwMode="auto">
          <a:xfrm rot="-5400000">
            <a:off x="1781969" y="3780631"/>
            <a:ext cx="1962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CO" sz="1200">
                <a:solidFill>
                  <a:schemeClr val="bg1"/>
                </a:solidFill>
              </a:rPr>
              <a:t>PLAN OERATIVO ANUAL</a:t>
            </a:r>
          </a:p>
        </p:txBody>
      </p:sp>
      <p:sp>
        <p:nvSpPr>
          <p:cNvPr id="11279" name="Text Box 16">
            <a:extLst>
              <a:ext uri="{FF2B5EF4-FFF2-40B4-BE49-F238E27FC236}">
                <a16:creationId xmlns:a16="http://schemas.microsoft.com/office/drawing/2014/main" id="{D26001DD-45C7-1B42-A4A7-BC9F0FCACFB4}"/>
              </a:ext>
            </a:extLst>
          </p:cNvPr>
          <p:cNvSpPr txBox="1">
            <a:spLocks noChangeArrowheads="1"/>
          </p:cNvSpPr>
          <p:nvPr/>
        </p:nvSpPr>
        <p:spPr bwMode="auto">
          <a:xfrm rot="-5400000">
            <a:off x="2138362" y="3676651"/>
            <a:ext cx="2155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CO" sz="1200">
                <a:solidFill>
                  <a:schemeClr val="bg1"/>
                </a:solidFill>
              </a:rPr>
              <a:t>MANUAL DE FUNCIONES Y</a:t>
            </a:r>
          </a:p>
          <a:p>
            <a:pPr eaLnBrk="1" hangingPunct="1"/>
            <a:r>
              <a:rPr lang="es-ES" altLang="es-CO" sz="1200">
                <a:solidFill>
                  <a:schemeClr val="bg1"/>
                </a:solidFill>
              </a:rPr>
              <a:t>PROCEDIMIENTOS</a:t>
            </a:r>
          </a:p>
        </p:txBody>
      </p:sp>
      <p:sp>
        <p:nvSpPr>
          <p:cNvPr id="11280" name="Text Box 17">
            <a:extLst>
              <a:ext uri="{FF2B5EF4-FFF2-40B4-BE49-F238E27FC236}">
                <a16:creationId xmlns:a16="http://schemas.microsoft.com/office/drawing/2014/main" id="{D49005A9-34B6-E248-8043-B41B52810918}"/>
              </a:ext>
            </a:extLst>
          </p:cNvPr>
          <p:cNvSpPr txBox="1">
            <a:spLocks noChangeArrowheads="1"/>
          </p:cNvSpPr>
          <p:nvPr/>
        </p:nvSpPr>
        <p:spPr bwMode="auto">
          <a:xfrm rot="-5400000">
            <a:off x="3609182" y="3728244"/>
            <a:ext cx="223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CO" sz="1200">
                <a:solidFill>
                  <a:schemeClr val="bg1"/>
                </a:solidFill>
              </a:rPr>
              <a:t>|</a:t>
            </a:r>
          </a:p>
        </p:txBody>
      </p:sp>
      <p:sp>
        <p:nvSpPr>
          <p:cNvPr id="11281" name="Text Box 18">
            <a:extLst>
              <a:ext uri="{FF2B5EF4-FFF2-40B4-BE49-F238E27FC236}">
                <a16:creationId xmlns:a16="http://schemas.microsoft.com/office/drawing/2014/main" id="{DDAAA766-62FE-854D-B535-D30F9498DC7B}"/>
              </a:ext>
            </a:extLst>
          </p:cNvPr>
          <p:cNvSpPr txBox="1">
            <a:spLocks noChangeArrowheads="1"/>
          </p:cNvSpPr>
          <p:nvPr/>
        </p:nvSpPr>
        <p:spPr bwMode="auto">
          <a:xfrm rot="-5400000">
            <a:off x="2959894" y="3677444"/>
            <a:ext cx="248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CO" sz="1200">
                <a:solidFill>
                  <a:schemeClr val="bg1"/>
                </a:solidFill>
              </a:rPr>
              <a:t>HISTORIAL DE LA INSTITUCIÓN</a:t>
            </a:r>
          </a:p>
        </p:txBody>
      </p:sp>
      <p:sp>
        <p:nvSpPr>
          <p:cNvPr id="11282" name="Text Box 19">
            <a:extLst>
              <a:ext uri="{FF2B5EF4-FFF2-40B4-BE49-F238E27FC236}">
                <a16:creationId xmlns:a16="http://schemas.microsoft.com/office/drawing/2014/main" id="{3925522B-2E9F-3146-A782-786C1FE1ED3E}"/>
              </a:ext>
            </a:extLst>
          </p:cNvPr>
          <p:cNvSpPr txBox="1">
            <a:spLocks noChangeArrowheads="1"/>
          </p:cNvSpPr>
          <p:nvPr/>
        </p:nvSpPr>
        <p:spPr bwMode="auto">
          <a:xfrm rot="-5400000">
            <a:off x="3404394" y="3729832"/>
            <a:ext cx="2638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CO" sz="1200">
                <a:solidFill>
                  <a:schemeClr val="bg1"/>
                </a:solidFill>
              </a:rPr>
              <a:t>PROYECTO EDUCACIÓN SEXUAL</a:t>
            </a:r>
          </a:p>
        </p:txBody>
      </p:sp>
      <p:sp>
        <p:nvSpPr>
          <p:cNvPr id="11283" name="Text Box 20">
            <a:extLst>
              <a:ext uri="{FF2B5EF4-FFF2-40B4-BE49-F238E27FC236}">
                <a16:creationId xmlns:a16="http://schemas.microsoft.com/office/drawing/2014/main" id="{F004C40C-A6BE-6040-B233-F5EE8980A62E}"/>
              </a:ext>
            </a:extLst>
          </p:cNvPr>
          <p:cNvSpPr txBox="1">
            <a:spLocks noChangeArrowheads="1"/>
          </p:cNvSpPr>
          <p:nvPr/>
        </p:nvSpPr>
        <p:spPr bwMode="auto">
          <a:xfrm rot="-5400000">
            <a:off x="4158457" y="3818731"/>
            <a:ext cx="2114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CO" sz="1200">
                <a:solidFill>
                  <a:schemeClr val="bg1"/>
                </a:solidFill>
              </a:rPr>
              <a:t>PROYECTO DEMOCRACIA</a:t>
            </a:r>
          </a:p>
        </p:txBody>
      </p:sp>
      <p:sp>
        <p:nvSpPr>
          <p:cNvPr id="11284" name="Text Box 21">
            <a:extLst>
              <a:ext uri="{FF2B5EF4-FFF2-40B4-BE49-F238E27FC236}">
                <a16:creationId xmlns:a16="http://schemas.microsoft.com/office/drawing/2014/main" id="{2852AA7C-2EB3-194E-9811-FEC58757F75D}"/>
              </a:ext>
            </a:extLst>
          </p:cNvPr>
          <p:cNvSpPr txBox="1">
            <a:spLocks noChangeArrowheads="1"/>
          </p:cNvSpPr>
          <p:nvPr/>
        </p:nvSpPr>
        <p:spPr bwMode="auto">
          <a:xfrm rot="-5400000">
            <a:off x="4810919" y="3715544"/>
            <a:ext cx="1995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CO" sz="1200">
                <a:solidFill>
                  <a:schemeClr val="bg1"/>
                </a:solidFill>
              </a:rPr>
              <a:t>PROYECTO EDUCACIÓN</a:t>
            </a:r>
          </a:p>
          <a:p>
            <a:pPr eaLnBrk="1" hangingPunct="1"/>
            <a:r>
              <a:rPr lang="es-ES" altLang="es-CO" sz="1200">
                <a:solidFill>
                  <a:schemeClr val="bg1"/>
                </a:solidFill>
              </a:rPr>
              <a:t>AMBIENTAL</a:t>
            </a:r>
          </a:p>
        </p:txBody>
      </p:sp>
      <p:sp>
        <p:nvSpPr>
          <p:cNvPr id="11285" name="Text Box 22">
            <a:extLst>
              <a:ext uri="{FF2B5EF4-FFF2-40B4-BE49-F238E27FC236}">
                <a16:creationId xmlns:a16="http://schemas.microsoft.com/office/drawing/2014/main" id="{2F26B4F5-DEEC-374F-A13A-16808988B9EA}"/>
              </a:ext>
            </a:extLst>
          </p:cNvPr>
          <p:cNvSpPr txBox="1">
            <a:spLocks noChangeArrowheads="1"/>
          </p:cNvSpPr>
          <p:nvPr/>
        </p:nvSpPr>
        <p:spPr bwMode="auto">
          <a:xfrm>
            <a:off x="1258888" y="757238"/>
            <a:ext cx="7288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CO" sz="2400" b="1">
                <a:solidFill>
                  <a:schemeClr val="bg1"/>
                </a:solidFill>
              </a:rPr>
              <a:t>EL PROYECTO EDUCATIVO INSTITUCIONAL PEI</a:t>
            </a:r>
          </a:p>
        </p:txBody>
      </p:sp>
      <p:sp>
        <p:nvSpPr>
          <p:cNvPr id="11286" name="Text Box 23">
            <a:extLst>
              <a:ext uri="{FF2B5EF4-FFF2-40B4-BE49-F238E27FC236}">
                <a16:creationId xmlns:a16="http://schemas.microsoft.com/office/drawing/2014/main" id="{253457B3-2A37-D940-9833-AEABDAF21BD4}"/>
              </a:ext>
            </a:extLst>
          </p:cNvPr>
          <p:cNvSpPr txBox="1">
            <a:spLocks noChangeArrowheads="1"/>
          </p:cNvSpPr>
          <p:nvPr/>
        </p:nvSpPr>
        <p:spPr bwMode="auto">
          <a:xfrm rot="-2594085">
            <a:off x="6445250" y="3376613"/>
            <a:ext cx="107950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CO" sz="700" b="1">
                <a:solidFill>
                  <a:schemeClr val="bg1"/>
                </a:solidFill>
              </a:rPr>
              <a:t>PROYECTO AUTO EVALUACIÓN </a:t>
            </a:r>
          </a:p>
          <a:p>
            <a:pPr eaLnBrk="1" hangingPunct="1"/>
            <a:r>
              <a:rPr lang="es-ES" altLang="es-CO" sz="700" b="1">
                <a:solidFill>
                  <a:schemeClr val="bg1"/>
                </a:solidFill>
              </a:rPr>
              <a:t>INSTITUCIONAL</a:t>
            </a:r>
          </a:p>
        </p:txBody>
      </p:sp>
      <p:sp>
        <p:nvSpPr>
          <p:cNvPr id="11287" name="Text Box 24">
            <a:extLst>
              <a:ext uri="{FF2B5EF4-FFF2-40B4-BE49-F238E27FC236}">
                <a16:creationId xmlns:a16="http://schemas.microsoft.com/office/drawing/2014/main" id="{424C0E92-5CF7-BA44-8337-1F2C4A5C77D8}"/>
              </a:ext>
            </a:extLst>
          </p:cNvPr>
          <p:cNvSpPr txBox="1">
            <a:spLocks noChangeArrowheads="1"/>
          </p:cNvSpPr>
          <p:nvPr/>
        </p:nvSpPr>
        <p:spPr bwMode="auto">
          <a:xfrm rot="-2594085">
            <a:off x="6407150" y="4254500"/>
            <a:ext cx="1079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CO" sz="700" b="1">
                <a:solidFill>
                  <a:schemeClr val="bg1"/>
                </a:solidFill>
              </a:rPr>
              <a:t>AGRADO, ENERO DE 2002</a:t>
            </a:r>
          </a:p>
        </p:txBody>
      </p:sp>
      <p:sp>
        <p:nvSpPr>
          <p:cNvPr id="11288" name="Text Box 25">
            <a:extLst>
              <a:ext uri="{FF2B5EF4-FFF2-40B4-BE49-F238E27FC236}">
                <a16:creationId xmlns:a16="http://schemas.microsoft.com/office/drawing/2014/main" id="{FB48831D-4A3F-E342-BAF6-5552D955C2F3}"/>
              </a:ext>
            </a:extLst>
          </p:cNvPr>
          <p:cNvSpPr txBox="1">
            <a:spLocks noChangeArrowheads="1"/>
          </p:cNvSpPr>
          <p:nvPr/>
        </p:nvSpPr>
        <p:spPr bwMode="auto">
          <a:xfrm rot="-2698660">
            <a:off x="6527800" y="2454275"/>
            <a:ext cx="10795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CO" sz="700" b="1">
                <a:solidFill>
                  <a:schemeClr val="bg1"/>
                </a:solidFill>
              </a:rPr>
              <a:t>INSTITUCIÓN EDUCATIVA </a:t>
            </a:r>
          </a:p>
          <a:p>
            <a:pPr eaLnBrk="1" hangingPunct="1"/>
            <a:r>
              <a:rPr lang="es-ES" altLang="es-CO" sz="700" b="1">
                <a:solidFill>
                  <a:schemeClr val="bg1"/>
                </a:solidFill>
              </a:rPr>
              <a:t>LA MERCED</a:t>
            </a:r>
          </a:p>
        </p:txBody>
      </p:sp>
      <p:sp>
        <p:nvSpPr>
          <p:cNvPr id="11289" name="Line 26">
            <a:extLst>
              <a:ext uri="{FF2B5EF4-FFF2-40B4-BE49-F238E27FC236}">
                <a16:creationId xmlns:a16="http://schemas.microsoft.com/office/drawing/2014/main" id="{4786F9B8-549C-7846-A27E-58442923AB21}"/>
              </a:ext>
            </a:extLst>
          </p:cNvPr>
          <p:cNvSpPr>
            <a:spLocks noChangeShapeType="1"/>
          </p:cNvSpPr>
          <p:nvPr/>
        </p:nvSpPr>
        <p:spPr bwMode="auto">
          <a:xfrm flipV="1">
            <a:off x="2051050" y="1773238"/>
            <a:ext cx="792163"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290" name="Line 27">
            <a:extLst>
              <a:ext uri="{FF2B5EF4-FFF2-40B4-BE49-F238E27FC236}">
                <a16:creationId xmlns:a16="http://schemas.microsoft.com/office/drawing/2014/main" id="{ED78B095-8933-7046-AA7E-A55E56C43FEE}"/>
              </a:ext>
            </a:extLst>
          </p:cNvPr>
          <p:cNvSpPr>
            <a:spLocks noChangeShapeType="1"/>
          </p:cNvSpPr>
          <p:nvPr/>
        </p:nvSpPr>
        <p:spPr bwMode="auto">
          <a:xfrm flipV="1">
            <a:off x="2124075" y="1773238"/>
            <a:ext cx="792163"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291" name="Line 28">
            <a:extLst>
              <a:ext uri="{FF2B5EF4-FFF2-40B4-BE49-F238E27FC236}">
                <a16:creationId xmlns:a16="http://schemas.microsoft.com/office/drawing/2014/main" id="{5F27658D-DA5E-B142-9D04-FF27707D11C6}"/>
              </a:ext>
            </a:extLst>
          </p:cNvPr>
          <p:cNvSpPr>
            <a:spLocks noChangeShapeType="1"/>
          </p:cNvSpPr>
          <p:nvPr/>
        </p:nvSpPr>
        <p:spPr bwMode="auto">
          <a:xfrm flipV="1">
            <a:off x="2195513" y="1773238"/>
            <a:ext cx="792162"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292" name="Line 29">
            <a:extLst>
              <a:ext uri="{FF2B5EF4-FFF2-40B4-BE49-F238E27FC236}">
                <a16:creationId xmlns:a16="http://schemas.microsoft.com/office/drawing/2014/main" id="{6AC1C1E7-5360-6C4E-9427-0CF0487F9FB6}"/>
              </a:ext>
            </a:extLst>
          </p:cNvPr>
          <p:cNvSpPr>
            <a:spLocks noChangeShapeType="1"/>
          </p:cNvSpPr>
          <p:nvPr/>
        </p:nvSpPr>
        <p:spPr bwMode="auto">
          <a:xfrm flipV="1">
            <a:off x="2268538" y="1773238"/>
            <a:ext cx="792162"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293" name="Line 30">
            <a:extLst>
              <a:ext uri="{FF2B5EF4-FFF2-40B4-BE49-F238E27FC236}">
                <a16:creationId xmlns:a16="http://schemas.microsoft.com/office/drawing/2014/main" id="{8EB4DFE5-7302-5E45-A278-B6AC0C14455F}"/>
              </a:ext>
            </a:extLst>
          </p:cNvPr>
          <p:cNvSpPr>
            <a:spLocks noChangeShapeType="1"/>
          </p:cNvSpPr>
          <p:nvPr/>
        </p:nvSpPr>
        <p:spPr bwMode="auto">
          <a:xfrm flipV="1">
            <a:off x="2339975" y="1773238"/>
            <a:ext cx="792163"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294" name="Line 31">
            <a:extLst>
              <a:ext uri="{FF2B5EF4-FFF2-40B4-BE49-F238E27FC236}">
                <a16:creationId xmlns:a16="http://schemas.microsoft.com/office/drawing/2014/main" id="{D242D8D0-F1C6-F94B-BEB3-5C6A91262EBA}"/>
              </a:ext>
            </a:extLst>
          </p:cNvPr>
          <p:cNvSpPr>
            <a:spLocks noChangeShapeType="1"/>
          </p:cNvSpPr>
          <p:nvPr/>
        </p:nvSpPr>
        <p:spPr bwMode="auto">
          <a:xfrm flipV="1">
            <a:off x="2411413" y="1773238"/>
            <a:ext cx="792162"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295" name="Line 32">
            <a:extLst>
              <a:ext uri="{FF2B5EF4-FFF2-40B4-BE49-F238E27FC236}">
                <a16:creationId xmlns:a16="http://schemas.microsoft.com/office/drawing/2014/main" id="{0D6665A6-469A-E546-84CD-E2662E963004}"/>
              </a:ext>
            </a:extLst>
          </p:cNvPr>
          <p:cNvSpPr>
            <a:spLocks noChangeShapeType="1"/>
          </p:cNvSpPr>
          <p:nvPr/>
        </p:nvSpPr>
        <p:spPr bwMode="auto">
          <a:xfrm flipV="1">
            <a:off x="2555875" y="1773238"/>
            <a:ext cx="792163"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296" name="Line 33">
            <a:extLst>
              <a:ext uri="{FF2B5EF4-FFF2-40B4-BE49-F238E27FC236}">
                <a16:creationId xmlns:a16="http://schemas.microsoft.com/office/drawing/2014/main" id="{B9F19A71-B79B-E64F-88B3-04665D0BC4AB}"/>
              </a:ext>
            </a:extLst>
          </p:cNvPr>
          <p:cNvSpPr>
            <a:spLocks noChangeShapeType="1"/>
          </p:cNvSpPr>
          <p:nvPr/>
        </p:nvSpPr>
        <p:spPr bwMode="auto">
          <a:xfrm flipV="1">
            <a:off x="2628900" y="1773238"/>
            <a:ext cx="792163"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297" name="Line 34">
            <a:extLst>
              <a:ext uri="{FF2B5EF4-FFF2-40B4-BE49-F238E27FC236}">
                <a16:creationId xmlns:a16="http://schemas.microsoft.com/office/drawing/2014/main" id="{8DC4598B-BA9D-FF4C-9FF0-878DB4A45FE2}"/>
              </a:ext>
            </a:extLst>
          </p:cNvPr>
          <p:cNvSpPr>
            <a:spLocks noChangeShapeType="1"/>
          </p:cNvSpPr>
          <p:nvPr/>
        </p:nvSpPr>
        <p:spPr bwMode="auto">
          <a:xfrm flipV="1">
            <a:off x="2700338" y="1773238"/>
            <a:ext cx="792162"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298" name="Line 35">
            <a:extLst>
              <a:ext uri="{FF2B5EF4-FFF2-40B4-BE49-F238E27FC236}">
                <a16:creationId xmlns:a16="http://schemas.microsoft.com/office/drawing/2014/main" id="{71E8D901-01E7-AB48-82BE-FE444A0DC9CB}"/>
              </a:ext>
            </a:extLst>
          </p:cNvPr>
          <p:cNvSpPr>
            <a:spLocks noChangeShapeType="1"/>
          </p:cNvSpPr>
          <p:nvPr/>
        </p:nvSpPr>
        <p:spPr bwMode="auto">
          <a:xfrm flipV="1">
            <a:off x="2773363" y="1773238"/>
            <a:ext cx="792162"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299" name="Line 36">
            <a:extLst>
              <a:ext uri="{FF2B5EF4-FFF2-40B4-BE49-F238E27FC236}">
                <a16:creationId xmlns:a16="http://schemas.microsoft.com/office/drawing/2014/main" id="{AEA299E4-219F-6B4A-94D8-DB507D4D8495}"/>
              </a:ext>
            </a:extLst>
          </p:cNvPr>
          <p:cNvSpPr>
            <a:spLocks noChangeShapeType="1"/>
          </p:cNvSpPr>
          <p:nvPr/>
        </p:nvSpPr>
        <p:spPr bwMode="auto">
          <a:xfrm flipV="1">
            <a:off x="2844800" y="1773238"/>
            <a:ext cx="792163"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300" name="Line 37">
            <a:extLst>
              <a:ext uri="{FF2B5EF4-FFF2-40B4-BE49-F238E27FC236}">
                <a16:creationId xmlns:a16="http://schemas.microsoft.com/office/drawing/2014/main" id="{F58D445D-F92A-3C43-B700-E9AA3373A158}"/>
              </a:ext>
            </a:extLst>
          </p:cNvPr>
          <p:cNvSpPr>
            <a:spLocks noChangeShapeType="1"/>
          </p:cNvSpPr>
          <p:nvPr/>
        </p:nvSpPr>
        <p:spPr bwMode="auto">
          <a:xfrm flipV="1">
            <a:off x="2916238" y="1773238"/>
            <a:ext cx="792162"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301" name="Line 38">
            <a:extLst>
              <a:ext uri="{FF2B5EF4-FFF2-40B4-BE49-F238E27FC236}">
                <a16:creationId xmlns:a16="http://schemas.microsoft.com/office/drawing/2014/main" id="{D29983A8-71C6-4B47-85B1-2EB99E3CE636}"/>
              </a:ext>
            </a:extLst>
          </p:cNvPr>
          <p:cNvSpPr>
            <a:spLocks noChangeShapeType="1"/>
          </p:cNvSpPr>
          <p:nvPr/>
        </p:nvSpPr>
        <p:spPr bwMode="auto">
          <a:xfrm flipV="1">
            <a:off x="3059113" y="1773238"/>
            <a:ext cx="792162"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302" name="Line 39">
            <a:extLst>
              <a:ext uri="{FF2B5EF4-FFF2-40B4-BE49-F238E27FC236}">
                <a16:creationId xmlns:a16="http://schemas.microsoft.com/office/drawing/2014/main" id="{16CA5636-1615-8542-80F8-FABBAB5248DB}"/>
              </a:ext>
            </a:extLst>
          </p:cNvPr>
          <p:cNvSpPr>
            <a:spLocks noChangeShapeType="1"/>
          </p:cNvSpPr>
          <p:nvPr/>
        </p:nvSpPr>
        <p:spPr bwMode="auto">
          <a:xfrm flipV="1">
            <a:off x="3132138" y="1773238"/>
            <a:ext cx="792162"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303" name="Line 40">
            <a:extLst>
              <a:ext uri="{FF2B5EF4-FFF2-40B4-BE49-F238E27FC236}">
                <a16:creationId xmlns:a16="http://schemas.microsoft.com/office/drawing/2014/main" id="{BE383F35-BCF1-474D-BCD9-ED6AF949A51F}"/>
              </a:ext>
            </a:extLst>
          </p:cNvPr>
          <p:cNvSpPr>
            <a:spLocks noChangeShapeType="1"/>
          </p:cNvSpPr>
          <p:nvPr/>
        </p:nvSpPr>
        <p:spPr bwMode="auto">
          <a:xfrm flipV="1">
            <a:off x="3203575" y="1773238"/>
            <a:ext cx="792163"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304" name="Line 41">
            <a:extLst>
              <a:ext uri="{FF2B5EF4-FFF2-40B4-BE49-F238E27FC236}">
                <a16:creationId xmlns:a16="http://schemas.microsoft.com/office/drawing/2014/main" id="{046C60E0-C6C4-BA46-8FB0-B4DD7804A75C}"/>
              </a:ext>
            </a:extLst>
          </p:cNvPr>
          <p:cNvSpPr>
            <a:spLocks noChangeShapeType="1"/>
          </p:cNvSpPr>
          <p:nvPr/>
        </p:nvSpPr>
        <p:spPr bwMode="auto">
          <a:xfrm flipV="1">
            <a:off x="3276600" y="1773238"/>
            <a:ext cx="792163"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305" name="Line 42">
            <a:extLst>
              <a:ext uri="{FF2B5EF4-FFF2-40B4-BE49-F238E27FC236}">
                <a16:creationId xmlns:a16="http://schemas.microsoft.com/office/drawing/2014/main" id="{D4CF33D2-FD3C-B54C-8694-BB08A13F4495}"/>
              </a:ext>
            </a:extLst>
          </p:cNvPr>
          <p:cNvSpPr>
            <a:spLocks noChangeShapeType="1"/>
          </p:cNvSpPr>
          <p:nvPr/>
        </p:nvSpPr>
        <p:spPr bwMode="auto">
          <a:xfrm flipV="1">
            <a:off x="3348038" y="1773238"/>
            <a:ext cx="792162"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306" name="Line 43">
            <a:extLst>
              <a:ext uri="{FF2B5EF4-FFF2-40B4-BE49-F238E27FC236}">
                <a16:creationId xmlns:a16="http://schemas.microsoft.com/office/drawing/2014/main" id="{C49FEABB-BB6D-C442-8A1C-BBCDC901F9C1}"/>
              </a:ext>
            </a:extLst>
          </p:cNvPr>
          <p:cNvSpPr>
            <a:spLocks noChangeShapeType="1"/>
          </p:cNvSpPr>
          <p:nvPr/>
        </p:nvSpPr>
        <p:spPr bwMode="auto">
          <a:xfrm flipV="1">
            <a:off x="3419475" y="1773238"/>
            <a:ext cx="792163"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307" name="Line 44">
            <a:extLst>
              <a:ext uri="{FF2B5EF4-FFF2-40B4-BE49-F238E27FC236}">
                <a16:creationId xmlns:a16="http://schemas.microsoft.com/office/drawing/2014/main" id="{2CED153C-43B7-914F-9D0F-F82F9C83FCAA}"/>
              </a:ext>
            </a:extLst>
          </p:cNvPr>
          <p:cNvSpPr>
            <a:spLocks noChangeShapeType="1"/>
          </p:cNvSpPr>
          <p:nvPr/>
        </p:nvSpPr>
        <p:spPr bwMode="auto">
          <a:xfrm flipV="1">
            <a:off x="3563938" y="1773238"/>
            <a:ext cx="792162"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308" name="Line 45">
            <a:extLst>
              <a:ext uri="{FF2B5EF4-FFF2-40B4-BE49-F238E27FC236}">
                <a16:creationId xmlns:a16="http://schemas.microsoft.com/office/drawing/2014/main" id="{4A34625E-3E04-0F49-9B38-4684BB9F54A3}"/>
              </a:ext>
            </a:extLst>
          </p:cNvPr>
          <p:cNvSpPr>
            <a:spLocks noChangeShapeType="1"/>
          </p:cNvSpPr>
          <p:nvPr/>
        </p:nvSpPr>
        <p:spPr bwMode="auto">
          <a:xfrm flipV="1">
            <a:off x="3636963" y="1773238"/>
            <a:ext cx="792162"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309" name="Line 46">
            <a:extLst>
              <a:ext uri="{FF2B5EF4-FFF2-40B4-BE49-F238E27FC236}">
                <a16:creationId xmlns:a16="http://schemas.microsoft.com/office/drawing/2014/main" id="{45F3127D-55F5-2943-AD7F-44702A92F7EA}"/>
              </a:ext>
            </a:extLst>
          </p:cNvPr>
          <p:cNvSpPr>
            <a:spLocks noChangeShapeType="1"/>
          </p:cNvSpPr>
          <p:nvPr/>
        </p:nvSpPr>
        <p:spPr bwMode="auto">
          <a:xfrm flipV="1">
            <a:off x="3708400" y="1773238"/>
            <a:ext cx="792163"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310" name="Line 47">
            <a:extLst>
              <a:ext uri="{FF2B5EF4-FFF2-40B4-BE49-F238E27FC236}">
                <a16:creationId xmlns:a16="http://schemas.microsoft.com/office/drawing/2014/main" id="{7241F6C4-2D86-F549-834A-07B91517E48C}"/>
              </a:ext>
            </a:extLst>
          </p:cNvPr>
          <p:cNvSpPr>
            <a:spLocks noChangeShapeType="1"/>
          </p:cNvSpPr>
          <p:nvPr/>
        </p:nvSpPr>
        <p:spPr bwMode="auto">
          <a:xfrm flipV="1">
            <a:off x="3781425" y="1773238"/>
            <a:ext cx="792163"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311" name="Line 48">
            <a:extLst>
              <a:ext uri="{FF2B5EF4-FFF2-40B4-BE49-F238E27FC236}">
                <a16:creationId xmlns:a16="http://schemas.microsoft.com/office/drawing/2014/main" id="{52BE6C30-090C-E94C-B7A4-03C7CBB7BFB8}"/>
              </a:ext>
            </a:extLst>
          </p:cNvPr>
          <p:cNvSpPr>
            <a:spLocks noChangeShapeType="1"/>
          </p:cNvSpPr>
          <p:nvPr/>
        </p:nvSpPr>
        <p:spPr bwMode="auto">
          <a:xfrm flipV="1">
            <a:off x="3852863" y="1773238"/>
            <a:ext cx="792162"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312" name="Line 49">
            <a:extLst>
              <a:ext uri="{FF2B5EF4-FFF2-40B4-BE49-F238E27FC236}">
                <a16:creationId xmlns:a16="http://schemas.microsoft.com/office/drawing/2014/main" id="{B13A858C-7C74-9344-B775-CCD1E4A21310}"/>
              </a:ext>
            </a:extLst>
          </p:cNvPr>
          <p:cNvSpPr>
            <a:spLocks noChangeShapeType="1"/>
          </p:cNvSpPr>
          <p:nvPr/>
        </p:nvSpPr>
        <p:spPr bwMode="auto">
          <a:xfrm flipV="1">
            <a:off x="3924300" y="1773238"/>
            <a:ext cx="792163"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313" name="Line 50">
            <a:extLst>
              <a:ext uri="{FF2B5EF4-FFF2-40B4-BE49-F238E27FC236}">
                <a16:creationId xmlns:a16="http://schemas.microsoft.com/office/drawing/2014/main" id="{996A9ADF-4C2E-2940-9C5A-5C575638A0D3}"/>
              </a:ext>
            </a:extLst>
          </p:cNvPr>
          <p:cNvSpPr>
            <a:spLocks noChangeShapeType="1"/>
          </p:cNvSpPr>
          <p:nvPr/>
        </p:nvSpPr>
        <p:spPr bwMode="auto">
          <a:xfrm flipV="1">
            <a:off x="4067175" y="1773238"/>
            <a:ext cx="792163"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314" name="Line 51">
            <a:extLst>
              <a:ext uri="{FF2B5EF4-FFF2-40B4-BE49-F238E27FC236}">
                <a16:creationId xmlns:a16="http://schemas.microsoft.com/office/drawing/2014/main" id="{D6CF453D-204D-424D-A3E0-D8038C3FF2A7}"/>
              </a:ext>
            </a:extLst>
          </p:cNvPr>
          <p:cNvSpPr>
            <a:spLocks noChangeShapeType="1"/>
          </p:cNvSpPr>
          <p:nvPr/>
        </p:nvSpPr>
        <p:spPr bwMode="auto">
          <a:xfrm flipV="1">
            <a:off x="4140200" y="1773238"/>
            <a:ext cx="792163"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315" name="Line 52">
            <a:extLst>
              <a:ext uri="{FF2B5EF4-FFF2-40B4-BE49-F238E27FC236}">
                <a16:creationId xmlns:a16="http://schemas.microsoft.com/office/drawing/2014/main" id="{5A0DA781-3BE3-7944-ACC8-0F0DCD3F3030}"/>
              </a:ext>
            </a:extLst>
          </p:cNvPr>
          <p:cNvSpPr>
            <a:spLocks noChangeShapeType="1"/>
          </p:cNvSpPr>
          <p:nvPr/>
        </p:nvSpPr>
        <p:spPr bwMode="auto">
          <a:xfrm flipV="1">
            <a:off x="4211638" y="1773238"/>
            <a:ext cx="792162"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316" name="Line 53">
            <a:extLst>
              <a:ext uri="{FF2B5EF4-FFF2-40B4-BE49-F238E27FC236}">
                <a16:creationId xmlns:a16="http://schemas.microsoft.com/office/drawing/2014/main" id="{D26D5B34-4AF9-DF4D-95B7-60E18E3F54F3}"/>
              </a:ext>
            </a:extLst>
          </p:cNvPr>
          <p:cNvSpPr>
            <a:spLocks noChangeShapeType="1"/>
          </p:cNvSpPr>
          <p:nvPr/>
        </p:nvSpPr>
        <p:spPr bwMode="auto">
          <a:xfrm flipV="1">
            <a:off x="4284663" y="1773238"/>
            <a:ext cx="792162"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317" name="Line 54">
            <a:extLst>
              <a:ext uri="{FF2B5EF4-FFF2-40B4-BE49-F238E27FC236}">
                <a16:creationId xmlns:a16="http://schemas.microsoft.com/office/drawing/2014/main" id="{C0038926-C3B6-5346-BEC6-8F9685E120F7}"/>
              </a:ext>
            </a:extLst>
          </p:cNvPr>
          <p:cNvSpPr>
            <a:spLocks noChangeShapeType="1"/>
          </p:cNvSpPr>
          <p:nvPr/>
        </p:nvSpPr>
        <p:spPr bwMode="auto">
          <a:xfrm flipV="1">
            <a:off x="4356100" y="1773238"/>
            <a:ext cx="792163"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318" name="Line 55">
            <a:extLst>
              <a:ext uri="{FF2B5EF4-FFF2-40B4-BE49-F238E27FC236}">
                <a16:creationId xmlns:a16="http://schemas.microsoft.com/office/drawing/2014/main" id="{0EBDE8DB-C0D5-5E4F-B5F8-4CB987015D36}"/>
              </a:ext>
            </a:extLst>
          </p:cNvPr>
          <p:cNvSpPr>
            <a:spLocks noChangeShapeType="1"/>
          </p:cNvSpPr>
          <p:nvPr/>
        </p:nvSpPr>
        <p:spPr bwMode="auto">
          <a:xfrm flipV="1">
            <a:off x="4427538" y="1773238"/>
            <a:ext cx="792162"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319" name="Line 56">
            <a:extLst>
              <a:ext uri="{FF2B5EF4-FFF2-40B4-BE49-F238E27FC236}">
                <a16:creationId xmlns:a16="http://schemas.microsoft.com/office/drawing/2014/main" id="{49ADD0F7-11DD-AE42-870C-32C26C598A0A}"/>
              </a:ext>
            </a:extLst>
          </p:cNvPr>
          <p:cNvSpPr>
            <a:spLocks noChangeShapeType="1"/>
          </p:cNvSpPr>
          <p:nvPr/>
        </p:nvSpPr>
        <p:spPr bwMode="auto">
          <a:xfrm flipV="1">
            <a:off x="4572000" y="1773238"/>
            <a:ext cx="792163"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320" name="Line 57">
            <a:extLst>
              <a:ext uri="{FF2B5EF4-FFF2-40B4-BE49-F238E27FC236}">
                <a16:creationId xmlns:a16="http://schemas.microsoft.com/office/drawing/2014/main" id="{C31A7545-3150-6542-BCF2-EE5399975887}"/>
              </a:ext>
            </a:extLst>
          </p:cNvPr>
          <p:cNvSpPr>
            <a:spLocks noChangeShapeType="1"/>
          </p:cNvSpPr>
          <p:nvPr/>
        </p:nvSpPr>
        <p:spPr bwMode="auto">
          <a:xfrm flipV="1">
            <a:off x="4645025" y="1773238"/>
            <a:ext cx="792163"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321" name="Line 58">
            <a:extLst>
              <a:ext uri="{FF2B5EF4-FFF2-40B4-BE49-F238E27FC236}">
                <a16:creationId xmlns:a16="http://schemas.microsoft.com/office/drawing/2014/main" id="{7C9DA4EC-0E87-8248-BF41-1C898C119464}"/>
              </a:ext>
            </a:extLst>
          </p:cNvPr>
          <p:cNvSpPr>
            <a:spLocks noChangeShapeType="1"/>
          </p:cNvSpPr>
          <p:nvPr/>
        </p:nvSpPr>
        <p:spPr bwMode="auto">
          <a:xfrm flipV="1">
            <a:off x="4716463" y="1773238"/>
            <a:ext cx="792162"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322" name="Line 59">
            <a:extLst>
              <a:ext uri="{FF2B5EF4-FFF2-40B4-BE49-F238E27FC236}">
                <a16:creationId xmlns:a16="http://schemas.microsoft.com/office/drawing/2014/main" id="{463B2FEF-58AF-B14B-A553-D71A78827B27}"/>
              </a:ext>
            </a:extLst>
          </p:cNvPr>
          <p:cNvSpPr>
            <a:spLocks noChangeShapeType="1"/>
          </p:cNvSpPr>
          <p:nvPr/>
        </p:nvSpPr>
        <p:spPr bwMode="auto">
          <a:xfrm flipV="1">
            <a:off x="4789488" y="1773238"/>
            <a:ext cx="792162"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323" name="Line 60">
            <a:extLst>
              <a:ext uri="{FF2B5EF4-FFF2-40B4-BE49-F238E27FC236}">
                <a16:creationId xmlns:a16="http://schemas.microsoft.com/office/drawing/2014/main" id="{2095664F-B80E-DF42-8CD3-1E25CEF98FB8}"/>
              </a:ext>
            </a:extLst>
          </p:cNvPr>
          <p:cNvSpPr>
            <a:spLocks noChangeShapeType="1"/>
          </p:cNvSpPr>
          <p:nvPr/>
        </p:nvSpPr>
        <p:spPr bwMode="auto">
          <a:xfrm flipV="1">
            <a:off x="4860925" y="1773238"/>
            <a:ext cx="792163"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324" name="Line 61">
            <a:extLst>
              <a:ext uri="{FF2B5EF4-FFF2-40B4-BE49-F238E27FC236}">
                <a16:creationId xmlns:a16="http://schemas.microsoft.com/office/drawing/2014/main" id="{7AED7002-CA40-3C40-9914-2BE47D2C943D}"/>
              </a:ext>
            </a:extLst>
          </p:cNvPr>
          <p:cNvSpPr>
            <a:spLocks noChangeShapeType="1"/>
          </p:cNvSpPr>
          <p:nvPr/>
        </p:nvSpPr>
        <p:spPr bwMode="auto">
          <a:xfrm flipV="1">
            <a:off x="4932363" y="1773238"/>
            <a:ext cx="792162"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325" name="Line 62">
            <a:extLst>
              <a:ext uri="{FF2B5EF4-FFF2-40B4-BE49-F238E27FC236}">
                <a16:creationId xmlns:a16="http://schemas.microsoft.com/office/drawing/2014/main" id="{8A62E20C-F8D4-C540-903C-AD63C767911D}"/>
              </a:ext>
            </a:extLst>
          </p:cNvPr>
          <p:cNvSpPr>
            <a:spLocks noChangeShapeType="1"/>
          </p:cNvSpPr>
          <p:nvPr/>
        </p:nvSpPr>
        <p:spPr bwMode="auto">
          <a:xfrm flipV="1">
            <a:off x="5075238" y="1773238"/>
            <a:ext cx="792162"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326" name="Line 63">
            <a:extLst>
              <a:ext uri="{FF2B5EF4-FFF2-40B4-BE49-F238E27FC236}">
                <a16:creationId xmlns:a16="http://schemas.microsoft.com/office/drawing/2014/main" id="{BCB87417-85DC-F140-9038-1A84F2400F38}"/>
              </a:ext>
            </a:extLst>
          </p:cNvPr>
          <p:cNvSpPr>
            <a:spLocks noChangeShapeType="1"/>
          </p:cNvSpPr>
          <p:nvPr/>
        </p:nvSpPr>
        <p:spPr bwMode="auto">
          <a:xfrm flipV="1">
            <a:off x="5148263" y="1773238"/>
            <a:ext cx="792162"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327" name="Line 64">
            <a:extLst>
              <a:ext uri="{FF2B5EF4-FFF2-40B4-BE49-F238E27FC236}">
                <a16:creationId xmlns:a16="http://schemas.microsoft.com/office/drawing/2014/main" id="{B9026ABD-A871-024E-A2A1-C3F5193F6F7E}"/>
              </a:ext>
            </a:extLst>
          </p:cNvPr>
          <p:cNvSpPr>
            <a:spLocks noChangeShapeType="1"/>
          </p:cNvSpPr>
          <p:nvPr/>
        </p:nvSpPr>
        <p:spPr bwMode="auto">
          <a:xfrm flipV="1">
            <a:off x="5219700" y="1773238"/>
            <a:ext cx="792163"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328" name="Line 65">
            <a:extLst>
              <a:ext uri="{FF2B5EF4-FFF2-40B4-BE49-F238E27FC236}">
                <a16:creationId xmlns:a16="http://schemas.microsoft.com/office/drawing/2014/main" id="{5E66D3FF-C80E-BD4F-A71E-FE48BC0DD17D}"/>
              </a:ext>
            </a:extLst>
          </p:cNvPr>
          <p:cNvSpPr>
            <a:spLocks noChangeShapeType="1"/>
          </p:cNvSpPr>
          <p:nvPr/>
        </p:nvSpPr>
        <p:spPr bwMode="auto">
          <a:xfrm flipV="1">
            <a:off x="5292725" y="1773238"/>
            <a:ext cx="792163"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329" name="Line 66">
            <a:extLst>
              <a:ext uri="{FF2B5EF4-FFF2-40B4-BE49-F238E27FC236}">
                <a16:creationId xmlns:a16="http://schemas.microsoft.com/office/drawing/2014/main" id="{BF97DD99-1702-4B47-BBAF-5EE9F64C59E2}"/>
              </a:ext>
            </a:extLst>
          </p:cNvPr>
          <p:cNvSpPr>
            <a:spLocks noChangeShapeType="1"/>
          </p:cNvSpPr>
          <p:nvPr/>
        </p:nvSpPr>
        <p:spPr bwMode="auto">
          <a:xfrm flipV="1">
            <a:off x="5364163" y="1773238"/>
            <a:ext cx="792162"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330" name="Line 67">
            <a:extLst>
              <a:ext uri="{FF2B5EF4-FFF2-40B4-BE49-F238E27FC236}">
                <a16:creationId xmlns:a16="http://schemas.microsoft.com/office/drawing/2014/main" id="{17624CFD-A38F-7540-9B72-36C8C81C5E79}"/>
              </a:ext>
            </a:extLst>
          </p:cNvPr>
          <p:cNvSpPr>
            <a:spLocks noChangeShapeType="1"/>
          </p:cNvSpPr>
          <p:nvPr/>
        </p:nvSpPr>
        <p:spPr bwMode="auto">
          <a:xfrm flipV="1">
            <a:off x="5435600" y="1773238"/>
            <a:ext cx="792163"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331" name="Line 68">
            <a:extLst>
              <a:ext uri="{FF2B5EF4-FFF2-40B4-BE49-F238E27FC236}">
                <a16:creationId xmlns:a16="http://schemas.microsoft.com/office/drawing/2014/main" id="{E7013154-FFE9-704A-B6A7-D68183E560EE}"/>
              </a:ext>
            </a:extLst>
          </p:cNvPr>
          <p:cNvSpPr>
            <a:spLocks noChangeShapeType="1"/>
          </p:cNvSpPr>
          <p:nvPr/>
        </p:nvSpPr>
        <p:spPr bwMode="auto">
          <a:xfrm flipV="1">
            <a:off x="5580063" y="1773238"/>
            <a:ext cx="792162"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332" name="Line 69">
            <a:extLst>
              <a:ext uri="{FF2B5EF4-FFF2-40B4-BE49-F238E27FC236}">
                <a16:creationId xmlns:a16="http://schemas.microsoft.com/office/drawing/2014/main" id="{06DF02DF-67A2-0744-BBEB-1995BACBDB24}"/>
              </a:ext>
            </a:extLst>
          </p:cNvPr>
          <p:cNvSpPr>
            <a:spLocks noChangeShapeType="1"/>
          </p:cNvSpPr>
          <p:nvPr/>
        </p:nvSpPr>
        <p:spPr bwMode="auto">
          <a:xfrm flipV="1">
            <a:off x="5653088" y="1773238"/>
            <a:ext cx="792162"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333" name="Line 70">
            <a:extLst>
              <a:ext uri="{FF2B5EF4-FFF2-40B4-BE49-F238E27FC236}">
                <a16:creationId xmlns:a16="http://schemas.microsoft.com/office/drawing/2014/main" id="{586EA523-1524-6747-B30C-217C0C7EFF61}"/>
              </a:ext>
            </a:extLst>
          </p:cNvPr>
          <p:cNvSpPr>
            <a:spLocks noChangeShapeType="1"/>
          </p:cNvSpPr>
          <p:nvPr/>
        </p:nvSpPr>
        <p:spPr bwMode="auto">
          <a:xfrm flipV="1">
            <a:off x="5724525" y="1773238"/>
            <a:ext cx="792163"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334" name="Line 71">
            <a:extLst>
              <a:ext uri="{FF2B5EF4-FFF2-40B4-BE49-F238E27FC236}">
                <a16:creationId xmlns:a16="http://schemas.microsoft.com/office/drawing/2014/main" id="{822C6138-C8E7-2048-8BCB-A53D89541759}"/>
              </a:ext>
            </a:extLst>
          </p:cNvPr>
          <p:cNvSpPr>
            <a:spLocks noChangeShapeType="1"/>
          </p:cNvSpPr>
          <p:nvPr/>
        </p:nvSpPr>
        <p:spPr bwMode="auto">
          <a:xfrm flipV="1">
            <a:off x="5797550" y="1773238"/>
            <a:ext cx="792163"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335" name="Line 72">
            <a:extLst>
              <a:ext uri="{FF2B5EF4-FFF2-40B4-BE49-F238E27FC236}">
                <a16:creationId xmlns:a16="http://schemas.microsoft.com/office/drawing/2014/main" id="{7FB91F94-9996-3C46-B095-A6BFCB7DF42D}"/>
              </a:ext>
            </a:extLst>
          </p:cNvPr>
          <p:cNvSpPr>
            <a:spLocks noChangeShapeType="1"/>
          </p:cNvSpPr>
          <p:nvPr/>
        </p:nvSpPr>
        <p:spPr bwMode="auto">
          <a:xfrm flipV="1">
            <a:off x="5868988" y="1773238"/>
            <a:ext cx="792162"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336" name="Line 73">
            <a:extLst>
              <a:ext uri="{FF2B5EF4-FFF2-40B4-BE49-F238E27FC236}">
                <a16:creationId xmlns:a16="http://schemas.microsoft.com/office/drawing/2014/main" id="{3C907286-A7F8-0740-9881-80C46EB718F5}"/>
              </a:ext>
            </a:extLst>
          </p:cNvPr>
          <p:cNvSpPr>
            <a:spLocks noChangeShapeType="1"/>
          </p:cNvSpPr>
          <p:nvPr/>
        </p:nvSpPr>
        <p:spPr bwMode="auto">
          <a:xfrm flipV="1">
            <a:off x="5940425" y="1773238"/>
            <a:ext cx="792163"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337" name="Line 74">
            <a:extLst>
              <a:ext uri="{FF2B5EF4-FFF2-40B4-BE49-F238E27FC236}">
                <a16:creationId xmlns:a16="http://schemas.microsoft.com/office/drawing/2014/main" id="{6F587438-C8C7-0E40-99EC-4B608DEFA3C5}"/>
              </a:ext>
            </a:extLst>
          </p:cNvPr>
          <p:cNvSpPr>
            <a:spLocks noChangeShapeType="1"/>
          </p:cNvSpPr>
          <p:nvPr/>
        </p:nvSpPr>
        <p:spPr bwMode="auto">
          <a:xfrm flipV="1">
            <a:off x="6083300" y="1773238"/>
            <a:ext cx="792163"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338" name="Line 75">
            <a:extLst>
              <a:ext uri="{FF2B5EF4-FFF2-40B4-BE49-F238E27FC236}">
                <a16:creationId xmlns:a16="http://schemas.microsoft.com/office/drawing/2014/main" id="{46FB89E3-4B3B-C346-877B-DAE7088387DC}"/>
              </a:ext>
            </a:extLst>
          </p:cNvPr>
          <p:cNvSpPr>
            <a:spLocks noChangeShapeType="1"/>
          </p:cNvSpPr>
          <p:nvPr/>
        </p:nvSpPr>
        <p:spPr bwMode="auto">
          <a:xfrm flipV="1">
            <a:off x="6156325" y="1773238"/>
            <a:ext cx="792163"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339" name="Line 76">
            <a:extLst>
              <a:ext uri="{FF2B5EF4-FFF2-40B4-BE49-F238E27FC236}">
                <a16:creationId xmlns:a16="http://schemas.microsoft.com/office/drawing/2014/main" id="{D7B11A9D-8539-EA4A-9113-58021C0842EA}"/>
              </a:ext>
            </a:extLst>
          </p:cNvPr>
          <p:cNvSpPr>
            <a:spLocks noChangeShapeType="1"/>
          </p:cNvSpPr>
          <p:nvPr/>
        </p:nvSpPr>
        <p:spPr bwMode="auto">
          <a:xfrm flipV="1">
            <a:off x="6227763" y="1773238"/>
            <a:ext cx="792162"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340" name="Line 77">
            <a:extLst>
              <a:ext uri="{FF2B5EF4-FFF2-40B4-BE49-F238E27FC236}">
                <a16:creationId xmlns:a16="http://schemas.microsoft.com/office/drawing/2014/main" id="{30DD44E2-F288-634D-B1F4-14F8CCF0DF3E}"/>
              </a:ext>
            </a:extLst>
          </p:cNvPr>
          <p:cNvSpPr>
            <a:spLocks noChangeShapeType="1"/>
          </p:cNvSpPr>
          <p:nvPr/>
        </p:nvSpPr>
        <p:spPr bwMode="auto">
          <a:xfrm flipV="1">
            <a:off x="6300788" y="1773238"/>
            <a:ext cx="792162"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341" name="Line 78">
            <a:extLst>
              <a:ext uri="{FF2B5EF4-FFF2-40B4-BE49-F238E27FC236}">
                <a16:creationId xmlns:a16="http://schemas.microsoft.com/office/drawing/2014/main" id="{FBF5A59A-2469-DF40-8D4F-2F5A9654C858}"/>
              </a:ext>
            </a:extLst>
          </p:cNvPr>
          <p:cNvSpPr>
            <a:spLocks noChangeShapeType="1"/>
          </p:cNvSpPr>
          <p:nvPr/>
        </p:nvSpPr>
        <p:spPr bwMode="auto">
          <a:xfrm flipV="1">
            <a:off x="6372225" y="1773238"/>
            <a:ext cx="792163"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342" name="Line 79">
            <a:extLst>
              <a:ext uri="{FF2B5EF4-FFF2-40B4-BE49-F238E27FC236}">
                <a16:creationId xmlns:a16="http://schemas.microsoft.com/office/drawing/2014/main" id="{A9391DAC-4C71-BE4A-9DBB-5498A6F72C4F}"/>
              </a:ext>
            </a:extLst>
          </p:cNvPr>
          <p:cNvSpPr>
            <a:spLocks noChangeShapeType="1"/>
          </p:cNvSpPr>
          <p:nvPr/>
        </p:nvSpPr>
        <p:spPr bwMode="auto">
          <a:xfrm flipV="1">
            <a:off x="6443663" y="1773238"/>
            <a:ext cx="792162" cy="792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
        <p:nvSpPr>
          <p:cNvPr id="11344" name="3 CuadroTexto">
            <a:extLst>
              <a:ext uri="{FF2B5EF4-FFF2-40B4-BE49-F238E27FC236}">
                <a16:creationId xmlns:a16="http://schemas.microsoft.com/office/drawing/2014/main" id="{0B33CD26-A76B-CC43-ADB5-2B13933A561C}"/>
              </a:ext>
            </a:extLst>
          </p:cNvPr>
          <p:cNvSpPr txBox="1">
            <a:spLocks noChangeArrowheads="1"/>
          </p:cNvSpPr>
          <p:nvPr/>
        </p:nvSpPr>
        <p:spPr bwMode="auto">
          <a:xfrm>
            <a:off x="3208338" y="5754688"/>
            <a:ext cx="30337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CO" altLang="es-CO" sz="1600">
                <a:solidFill>
                  <a:schemeClr val="bg1"/>
                </a:solidFill>
              </a:rPr>
              <a:t>Operador contrato 320 de 2011</a:t>
            </a:r>
          </a:p>
        </p:txBody>
      </p:sp>
    </p:spTree>
    <p:extLst>
      <p:ext uri="{BB962C8B-B14F-4D97-AF65-F5344CB8AC3E}">
        <p14:creationId xmlns:p14="http://schemas.microsoft.com/office/powerpoint/2010/main" val="4073990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a:extLst>
              <a:ext uri="{FF2B5EF4-FFF2-40B4-BE49-F238E27FC236}">
                <a16:creationId xmlns:a16="http://schemas.microsoft.com/office/drawing/2014/main" id="{9C8C81EA-E7BB-604C-9EA9-C3FE5A629F6E}"/>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s-CO" altLang="es-CO">
                <a:solidFill>
                  <a:schemeClr val="bg1"/>
                </a:solidFill>
              </a:rPr>
              <a:t>SEGUNDO MOMENTO</a:t>
            </a:r>
          </a:p>
        </p:txBody>
      </p:sp>
      <p:pic>
        <p:nvPicPr>
          <p:cNvPr id="12291" name="4 Marcador de contenido" descr="Descripción: bs00256_[1]">
            <a:extLst>
              <a:ext uri="{FF2B5EF4-FFF2-40B4-BE49-F238E27FC236}">
                <a16:creationId xmlns:a16="http://schemas.microsoft.com/office/drawing/2014/main" id="{DDB54D36-FFF2-0741-9220-37120EBEDA82}"/>
              </a:ext>
            </a:extLst>
          </p:cNvPr>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flipH="1">
            <a:off x="1692275" y="2133600"/>
            <a:ext cx="5688013" cy="3671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3 CuadroTexto">
            <a:extLst>
              <a:ext uri="{FF2B5EF4-FFF2-40B4-BE49-F238E27FC236}">
                <a16:creationId xmlns:a16="http://schemas.microsoft.com/office/drawing/2014/main" id="{061C74AE-7073-B04C-AA3E-ECC1A26CFCD1}"/>
              </a:ext>
            </a:extLst>
          </p:cNvPr>
          <p:cNvSpPr txBox="1">
            <a:spLocks noChangeArrowheads="1"/>
          </p:cNvSpPr>
          <p:nvPr/>
        </p:nvSpPr>
        <p:spPr bwMode="auto">
          <a:xfrm>
            <a:off x="3208338" y="5970588"/>
            <a:ext cx="30337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CO" altLang="es-CO" sz="1600">
                <a:solidFill>
                  <a:schemeClr val="bg1"/>
                </a:solidFill>
              </a:rPr>
              <a:t>Operador contrato 320 de 2011</a:t>
            </a:r>
          </a:p>
        </p:txBody>
      </p:sp>
    </p:spTree>
    <p:extLst>
      <p:ext uri="{BB962C8B-B14F-4D97-AF65-F5344CB8AC3E}">
        <p14:creationId xmlns:p14="http://schemas.microsoft.com/office/powerpoint/2010/main" val="3074979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Marcador de contenido 18">
            <a:extLst>
              <a:ext uri="{FF2B5EF4-FFF2-40B4-BE49-F238E27FC236}">
                <a16:creationId xmlns:a16="http://schemas.microsoft.com/office/drawing/2014/main" id="{E69D12F8-0FFE-1A40-911B-A4C678E77BD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63921" b="56997"/>
          <a:stretch/>
        </p:blipFill>
        <p:spPr>
          <a:xfrm>
            <a:off x="1527294" y="1600201"/>
            <a:ext cx="6501090" cy="4842938"/>
          </a:xfrm>
        </p:spPr>
      </p:pic>
    </p:spTree>
    <p:extLst>
      <p:ext uri="{BB962C8B-B14F-4D97-AF65-F5344CB8AC3E}">
        <p14:creationId xmlns:p14="http://schemas.microsoft.com/office/powerpoint/2010/main" val="1222159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a:extLst>
              <a:ext uri="{FF2B5EF4-FFF2-40B4-BE49-F238E27FC236}">
                <a16:creationId xmlns:a16="http://schemas.microsoft.com/office/drawing/2014/main" id="{AE46598B-A9CE-AD4F-842F-F669E5AA10B1}"/>
              </a:ext>
            </a:extLst>
          </p:cNvPr>
          <p:cNvSpPr>
            <a:spLocks noGrp="1"/>
          </p:cNvSpPr>
          <p:nvPr>
            <p:ph type="title"/>
          </p:nvPr>
        </p:nvSpPr>
        <p:spPr bwMode="auto">
          <a:xfrm>
            <a:off x="457200" y="1061864"/>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r"/>
            <a:r>
              <a:rPr lang="es-ES" altLang="es-CO" sz="5400" dirty="0">
                <a:latin typeface="Calibri" panose="020F0502020204030204" pitchFamily="34" charset="0"/>
              </a:rPr>
              <a:t>EL MARCO GENERAL</a:t>
            </a:r>
            <a:endParaRPr lang="es-CO" altLang="es-CO" sz="5400" dirty="0"/>
          </a:p>
        </p:txBody>
      </p:sp>
      <p:sp>
        <p:nvSpPr>
          <p:cNvPr id="2" name="Marcador de contenido 1">
            <a:extLst>
              <a:ext uri="{FF2B5EF4-FFF2-40B4-BE49-F238E27FC236}">
                <a16:creationId xmlns:a16="http://schemas.microsoft.com/office/drawing/2014/main" id="{7C74112F-7D46-8644-B2C6-806ACE6949F8}"/>
              </a:ext>
            </a:extLst>
          </p:cNvPr>
          <p:cNvSpPr>
            <a:spLocks noGrp="1"/>
          </p:cNvSpPr>
          <p:nvPr>
            <p:ph sz="half" idx="1"/>
          </p:nvPr>
        </p:nvSpPr>
        <p:spPr>
          <a:xfrm>
            <a:off x="251520" y="1927373"/>
            <a:ext cx="4038600" cy="4525963"/>
          </a:xfrm>
          <a:ln>
            <a:solidFill>
              <a:schemeClr val="accent1"/>
            </a:solidFill>
          </a:ln>
        </p:spPr>
        <p:txBody>
          <a:bodyPr>
            <a:normAutofit fontScale="77500" lnSpcReduction="20000"/>
          </a:bodyPr>
          <a:lstStyle/>
          <a:p>
            <a:pPr marL="0" indent="0">
              <a:buNone/>
            </a:pPr>
            <a:r>
              <a:rPr lang="es-ES" altLang="es-CO" dirty="0">
                <a:latin typeface="Calibri" panose="020F0502020204030204" pitchFamily="34" charset="0"/>
              </a:rPr>
              <a:t>1. ELEMENTOS FORMALES  </a:t>
            </a:r>
          </a:p>
          <a:p>
            <a:pPr marL="0" indent="0">
              <a:buNone/>
            </a:pPr>
            <a:r>
              <a:rPr lang="es-ES" altLang="es-CO" dirty="0">
                <a:latin typeface="Calibri" panose="020F0502020204030204" pitchFamily="34" charset="0"/>
              </a:rPr>
              <a:t>- </a:t>
            </a:r>
            <a:r>
              <a:rPr lang="es-ES" altLang="es-CO" i="1" dirty="0">
                <a:latin typeface="Calibri" panose="020F0502020204030204" pitchFamily="34" charset="0"/>
              </a:rPr>
              <a:t>Anteportada o Portadilla.</a:t>
            </a:r>
            <a:r>
              <a:rPr lang="es-ES" altLang="es-CO" dirty="0">
                <a:latin typeface="Calibri" panose="020F0502020204030204" pitchFamily="34" charset="0"/>
              </a:rPr>
              <a:t>	</a:t>
            </a:r>
          </a:p>
          <a:p>
            <a:pPr marL="0" indent="0">
              <a:buNone/>
            </a:pPr>
            <a:r>
              <a:rPr lang="es-ES" altLang="es-CO" dirty="0">
                <a:latin typeface="Calibri" panose="020F0502020204030204" pitchFamily="34" charset="0"/>
              </a:rPr>
              <a:t>- Portada.	</a:t>
            </a:r>
          </a:p>
          <a:p>
            <a:pPr marL="0" indent="0">
              <a:buNone/>
            </a:pPr>
            <a:r>
              <a:rPr lang="es-ES" altLang="es-CO" dirty="0">
                <a:latin typeface="Calibri" panose="020F0502020204030204" pitchFamily="34" charset="0"/>
              </a:rPr>
              <a:t>- Tabla de contenidos.	</a:t>
            </a:r>
          </a:p>
          <a:p>
            <a:pPr marL="0" indent="0">
              <a:buNone/>
            </a:pPr>
            <a:r>
              <a:rPr lang="es-ES" altLang="es-CO" dirty="0">
                <a:latin typeface="Calibri" panose="020F0502020204030204" pitchFamily="34" charset="0"/>
              </a:rPr>
              <a:t>2.   IDENTIFICACIÓN GENERAL.	</a:t>
            </a:r>
          </a:p>
          <a:p>
            <a:pPr marL="0" indent="0">
              <a:buNone/>
            </a:pPr>
            <a:r>
              <a:rPr lang="es-ES" altLang="es-CO" dirty="0">
                <a:latin typeface="Calibri" panose="020F0502020204030204" pitchFamily="34" charset="0"/>
              </a:rPr>
              <a:t>3.   JUSTIFICACIÓN.	</a:t>
            </a:r>
          </a:p>
          <a:p>
            <a:pPr marL="0" indent="0">
              <a:buNone/>
            </a:pPr>
            <a:r>
              <a:rPr lang="es-ES" altLang="es-CO" dirty="0">
                <a:latin typeface="Calibri" panose="020F0502020204030204" pitchFamily="34" charset="0"/>
              </a:rPr>
              <a:t>4.</a:t>
            </a:r>
            <a:r>
              <a:rPr lang="es-CO" altLang="es-CO" dirty="0">
                <a:latin typeface="Calibri" panose="020F0502020204030204" pitchFamily="34" charset="0"/>
              </a:rPr>
              <a:t>   </a:t>
            </a:r>
            <a:r>
              <a:rPr lang="es-ES" altLang="es-CO" dirty="0">
                <a:latin typeface="Calibri" panose="020F0502020204030204" pitchFamily="34" charset="0"/>
              </a:rPr>
              <a:t>MARCO REFERENCIAL	</a:t>
            </a:r>
          </a:p>
          <a:p>
            <a:pPr marL="0" indent="0">
              <a:buNone/>
            </a:pPr>
            <a:r>
              <a:rPr lang="es-ES" altLang="es-CO" dirty="0">
                <a:latin typeface="Calibri" panose="020F0502020204030204" pitchFamily="34" charset="0"/>
              </a:rPr>
              <a:t>4.1.</a:t>
            </a:r>
            <a:r>
              <a:rPr lang="es-CO" altLang="es-CO" dirty="0">
                <a:latin typeface="Calibri" panose="020F0502020204030204" pitchFamily="34" charset="0"/>
              </a:rPr>
              <a:t> </a:t>
            </a:r>
            <a:r>
              <a:rPr lang="es-ES" altLang="es-CO" dirty="0">
                <a:latin typeface="Calibri" panose="020F0502020204030204" pitchFamily="34" charset="0"/>
              </a:rPr>
              <a:t>El referente contextual	</a:t>
            </a:r>
          </a:p>
          <a:p>
            <a:pPr marL="0" indent="0">
              <a:buNone/>
            </a:pPr>
            <a:r>
              <a:rPr lang="es-ES" altLang="es-CO" dirty="0">
                <a:latin typeface="Calibri" panose="020F0502020204030204" pitchFamily="34" charset="0"/>
              </a:rPr>
              <a:t>4.2.</a:t>
            </a:r>
            <a:r>
              <a:rPr lang="es-CO" altLang="es-CO" dirty="0">
                <a:latin typeface="Calibri" panose="020F0502020204030204" pitchFamily="34" charset="0"/>
              </a:rPr>
              <a:t> </a:t>
            </a:r>
            <a:r>
              <a:rPr lang="es-ES" altLang="es-CO" dirty="0">
                <a:latin typeface="Calibri" panose="020F0502020204030204" pitchFamily="34" charset="0"/>
              </a:rPr>
              <a:t>El referente conceptual 4.3.</a:t>
            </a:r>
            <a:r>
              <a:rPr lang="es-CO" altLang="es-CO" dirty="0">
                <a:latin typeface="Calibri" panose="020F0502020204030204" pitchFamily="34" charset="0"/>
              </a:rPr>
              <a:t> </a:t>
            </a:r>
            <a:r>
              <a:rPr lang="es-ES" altLang="es-CO" dirty="0">
                <a:latin typeface="Calibri" panose="020F0502020204030204" pitchFamily="34" charset="0"/>
              </a:rPr>
              <a:t>Referente legal:</a:t>
            </a:r>
          </a:p>
          <a:p>
            <a:pPr marL="0" indent="0">
              <a:buNone/>
            </a:pPr>
            <a:endParaRPr lang="es-ES" altLang="es-CO" dirty="0">
              <a:latin typeface="Calibri" panose="020F0502020204030204" pitchFamily="34" charset="0"/>
            </a:endParaRPr>
          </a:p>
          <a:p>
            <a:pPr marL="0" indent="0">
              <a:buNone/>
            </a:pPr>
            <a:r>
              <a:rPr lang="es-CO" dirty="0" smtClean="0"/>
              <a:t>                                                    </a:t>
            </a:r>
            <a:endParaRPr lang="es-CO" dirty="0"/>
          </a:p>
        </p:txBody>
      </p:sp>
      <p:sp>
        <p:nvSpPr>
          <p:cNvPr id="3" name="Marcador de contenido 2">
            <a:extLst>
              <a:ext uri="{FF2B5EF4-FFF2-40B4-BE49-F238E27FC236}">
                <a16:creationId xmlns:a16="http://schemas.microsoft.com/office/drawing/2014/main" id="{656FF15C-F531-5546-846F-C20865239551}"/>
              </a:ext>
            </a:extLst>
          </p:cNvPr>
          <p:cNvSpPr>
            <a:spLocks noGrp="1"/>
          </p:cNvSpPr>
          <p:nvPr>
            <p:ph sz="half" idx="2"/>
          </p:nvPr>
        </p:nvSpPr>
        <p:spPr>
          <a:xfrm>
            <a:off x="4691508" y="1927373"/>
            <a:ext cx="4344988" cy="4525963"/>
          </a:xfrm>
          <a:ln>
            <a:solidFill>
              <a:schemeClr val="accent1"/>
            </a:solidFill>
          </a:ln>
        </p:spPr>
        <p:txBody>
          <a:bodyPr>
            <a:normAutofit fontScale="77500" lnSpcReduction="20000"/>
          </a:bodyPr>
          <a:lstStyle/>
          <a:p>
            <a:pPr marL="0" indent="0">
              <a:buNone/>
            </a:pPr>
            <a:r>
              <a:rPr lang="es-ES" altLang="es-CO" dirty="0">
                <a:latin typeface="Calibri" panose="020F0502020204030204" pitchFamily="34" charset="0"/>
              </a:rPr>
              <a:t>5.</a:t>
            </a:r>
            <a:r>
              <a:rPr lang="es-CO" altLang="es-CO" dirty="0">
                <a:latin typeface="Calibri" panose="020F0502020204030204" pitchFamily="34" charset="0"/>
              </a:rPr>
              <a:t> </a:t>
            </a:r>
            <a:r>
              <a:rPr lang="es-ES" altLang="es-CO" dirty="0">
                <a:latin typeface="Calibri" panose="020F0502020204030204" pitchFamily="34" charset="0"/>
              </a:rPr>
              <a:t>COMPONENTE </a:t>
            </a:r>
            <a:r>
              <a:rPr lang="es-ES" altLang="es-CO" dirty="0" smtClean="0">
                <a:latin typeface="Calibri" panose="020F0502020204030204" pitchFamily="34" charset="0"/>
              </a:rPr>
              <a:t>TELEOLÓGICO</a:t>
            </a:r>
            <a:endParaRPr lang="es-ES" altLang="es-CO" dirty="0">
              <a:latin typeface="Calibri" panose="020F0502020204030204" pitchFamily="34" charset="0"/>
            </a:endParaRPr>
          </a:p>
          <a:p>
            <a:pPr marL="0" indent="0">
              <a:buNone/>
            </a:pPr>
            <a:r>
              <a:rPr lang="es-ES" altLang="es-CO" b="1" dirty="0">
                <a:latin typeface="Calibri" panose="020F0502020204030204" pitchFamily="34" charset="0"/>
              </a:rPr>
              <a:t>5.1. Misión	</a:t>
            </a:r>
          </a:p>
          <a:p>
            <a:pPr marL="0" indent="0">
              <a:buNone/>
            </a:pPr>
            <a:r>
              <a:rPr lang="es-ES" altLang="es-CO" b="1" dirty="0">
                <a:latin typeface="Calibri" panose="020F0502020204030204" pitchFamily="34" charset="0"/>
              </a:rPr>
              <a:t>5.2 . Visión</a:t>
            </a:r>
          </a:p>
          <a:p>
            <a:pPr marL="0" indent="0">
              <a:buNone/>
            </a:pPr>
            <a:r>
              <a:rPr lang="es-ES" altLang="es-CO" dirty="0">
                <a:latin typeface="Calibri" panose="020F0502020204030204" pitchFamily="34" charset="0"/>
              </a:rPr>
              <a:t>5.3. Los principios</a:t>
            </a:r>
          </a:p>
          <a:p>
            <a:pPr marL="0" indent="0">
              <a:buNone/>
            </a:pPr>
            <a:r>
              <a:rPr lang="es-ES" altLang="es-CO" dirty="0">
                <a:latin typeface="Calibri" panose="020F0502020204030204" pitchFamily="34" charset="0"/>
              </a:rPr>
              <a:t>5.4. Los fundamentos</a:t>
            </a:r>
          </a:p>
          <a:p>
            <a:pPr marL="0" indent="0">
              <a:buNone/>
            </a:pPr>
            <a:r>
              <a:rPr lang="es-ES" altLang="es-CO" dirty="0">
                <a:latin typeface="Calibri" panose="020F0502020204030204" pitchFamily="34" charset="0"/>
              </a:rPr>
              <a:t>5.5. Perfiles</a:t>
            </a:r>
          </a:p>
          <a:p>
            <a:pPr marL="0" indent="0">
              <a:buNone/>
            </a:pPr>
            <a:r>
              <a:rPr lang="es-ES" altLang="es-CO" b="1" dirty="0">
                <a:latin typeface="Calibri" panose="020F0502020204030204" pitchFamily="34" charset="0"/>
              </a:rPr>
              <a:t>6.</a:t>
            </a:r>
            <a:r>
              <a:rPr lang="es-CO" altLang="es-CO" b="1" dirty="0">
                <a:latin typeface="Calibri" panose="020F0502020204030204" pitchFamily="34" charset="0"/>
              </a:rPr>
              <a:t> </a:t>
            </a:r>
            <a:r>
              <a:rPr lang="es-ES" altLang="es-CO" b="1" dirty="0">
                <a:latin typeface="Calibri" panose="020F0502020204030204" pitchFamily="34" charset="0"/>
              </a:rPr>
              <a:t>OBJETIVOS INSTITUCIONAL</a:t>
            </a:r>
          </a:p>
          <a:p>
            <a:pPr marL="0" indent="0">
              <a:buNone/>
            </a:pPr>
            <a:r>
              <a:rPr lang="es-ES" altLang="es-CO" b="1" dirty="0">
                <a:latin typeface="Calibri" panose="020F0502020204030204" pitchFamily="34" charset="0"/>
              </a:rPr>
              <a:t>7. METAS.</a:t>
            </a:r>
          </a:p>
        </p:txBody>
      </p:sp>
      <p:sp>
        <p:nvSpPr>
          <p:cNvPr id="13317" name="3 CuadroTexto">
            <a:extLst>
              <a:ext uri="{FF2B5EF4-FFF2-40B4-BE49-F238E27FC236}">
                <a16:creationId xmlns:a16="http://schemas.microsoft.com/office/drawing/2014/main" id="{9C4352FF-2A6E-F044-A7B5-0AD7A75CA682}"/>
              </a:ext>
            </a:extLst>
          </p:cNvPr>
          <p:cNvSpPr txBox="1">
            <a:spLocks noChangeArrowheads="1"/>
          </p:cNvSpPr>
          <p:nvPr/>
        </p:nvSpPr>
        <p:spPr bwMode="auto">
          <a:xfrm>
            <a:off x="3208338" y="6115050"/>
            <a:ext cx="30337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CO" altLang="es-CO" sz="1600">
                <a:solidFill>
                  <a:schemeClr val="bg1"/>
                </a:solidFill>
              </a:rPr>
              <a:t>Operador contrato 320 de 2011</a:t>
            </a:r>
          </a:p>
        </p:txBody>
      </p:sp>
    </p:spTree>
    <p:extLst>
      <p:ext uri="{BB962C8B-B14F-4D97-AF65-F5344CB8AC3E}">
        <p14:creationId xmlns:p14="http://schemas.microsoft.com/office/powerpoint/2010/main" val="1208954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a:extLst>
              <a:ext uri="{FF2B5EF4-FFF2-40B4-BE49-F238E27FC236}">
                <a16:creationId xmlns:a16="http://schemas.microsoft.com/office/drawing/2014/main" id="{732DE0B2-D1F0-A449-93C4-347ECCE4484F}"/>
              </a:ext>
            </a:extLst>
          </p:cNvPr>
          <p:cNvSpPr>
            <a:spLocks noGrp="1"/>
          </p:cNvSpPr>
          <p:nvPr>
            <p:ph type="title"/>
          </p:nvPr>
        </p:nvSpPr>
        <p:spPr bwMode="auto">
          <a:xfrm>
            <a:off x="457200" y="333375"/>
            <a:ext cx="8229600" cy="723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s-ES" altLang="es-CO">
                <a:solidFill>
                  <a:schemeClr val="bg1"/>
                </a:solidFill>
                <a:latin typeface="Calibri" panose="020F0502020204030204" pitchFamily="34" charset="0"/>
              </a:rPr>
              <a:t>… el marco general del PEI</a:t>
            </a:r>
            <a:endParaRPr lang="es-CO" altLang="es-CO"/>
          </a:p>
        </p:txBody>
      </p:sp>
      <p:sp>
        <p:nvSpPr>
          <p:cNvPr id="3" name="2 Marcador de contenido">
            <a:extLst>
              <a:ext uri="{FF2B5EF4-FFF2-40B4-BE49-F238E27FC236}">
                <a16:creationId xmlns:a16="http://schemas.microsoft.com/office/drawing/2014/main" id="{3961FF67-2D62-2743-A9A9-7D79042EBB22}"/>
              </a:ext>
            </a:extLst>
          </p:cNvPr>
          <p:cNvSpPr>
            <a:spLocks noGrp="1"/>
          </p:cNvSpPr>
          <p:nvPr>
            <p:ph idx="1"/>
          </p:nvPr>
        </p:nvSpPr>
        <p:spPr>
          <a:xfrm>
            <a:off x="1105272" y="1711350"/>
            <a:ext cx="7427168" cy="4525962"/>
          </a:xfrm>
          <a:ln>
            <a:solidFill>
              <a:schemeClr val="accent1"/>
            </a:solidFill>
          </a:ln>
        </p:spPr>
        <p:txBody>
          <a:bodyPr/>
          <a:lstStyle/>
          <a:p>
            <a:pPr marL="68263" indent="0" eaLnBrk="1" hangingPunct="1">
              <a:buFont typeface="Wingdings" pitchFamily="2" charset="2"/>
              <a:buNone/>
              <a:defRPr/>
            </a:pPr>
            <a:r>
              <a:rPr lang="es-ES" sz="1800" dirty="0">
                <a:latin typeface="Calibri" pitchFamily="34" charset="0"/>
              </a:rPr>
              <a:t>8.</a:t>
            </a:r>
            <a:r>
              <a:rPr lang="es-CO" sz="1800" dirty="0">
                <a:latin typeface="Calibri" pitchFamily="34" charset="0"/>
              </a:rPr>
              <a:t> </a:t>
            </a:r>
            <a:r>
              <a:rPr lang="es-ES" sz="1800" dirty="0">
                <a:latin typeface="Calibri" pitchFamily="34" charset="0"/>
              </a:rPr>
              <a:t>COMPONENTE ADMINISTRATIVO Y ORGANIZACIONAL</a:t>
            </a:r>
          </a:p>
          <a:p>
            <a:pPr marL="68263" indent="0" eaLnBrk="1" hangingPunct="1">
              <a:buFont typeface="Wingdings" pitchFamily="2" charset="2"/>
              <a:buNone/>
              <a:defRPr/>
            </a:pPr>
            <a:r>
              <a:rPr lang="es-ES" sz="1800" dirty="0">
                <a:latin typeface="Calibri" pitchFamily="34" charset="0"/>
              </a:rPr>
              <a:t>8.1. Estructura orgánica</a:t>
            </a:r>
          </a:p>
          <a:p>
            <a:pPr marL="68263" indent="0" eaLnBrk="1" hangingPunct="1">
              <a:buFont typeface="Wingdings" pitchFamily="2" charset="2"/>
              <a:buNone/>
              <a:defRPr/>
            </a:pPr>
            <a:r>
              <a:rPr lang="es-ES" sz="1800" dirty="0">
                <a:latin typeface="Calibri" pitchFamily="34" charset="0"/>
              </a:rPr>
              <a:t>8.2. Gobierno escolar y organismos de participación: </a:t>
            </a:r>
            <a:r>
              <a:rPr lang="es-ES" sz="1800" b="1" i="1" dirty="0">
                <a:latin typeface="Calibri" pitchFamily="34" charset="0"/>
              </a:rPr>
              <a:t>(Decreto 1860 Art. 20)</a:t>
            </a:r>
            <a:endParaRPr lang="es-ES" sz="1800" dirty="0">
              <a:latin typeface="Calibri" pitchFamily="34" charset="0"/>
            </a:endParaRPr>
          </a:p>
          <a:p>
            <a:pPr marL="68263" indent="0" eaLnBrk="1" hangingPunct="1">
              <a:buFont typeface="Wingdings" pitchFamily="2" charset="2"/>
              <a:buNone/>
              <a:defRPr/>
            </a:pPr>
            <a:r>
              <a:rPr lang="es-CO" sz="1800" dirty="0">
                <a:latin typeface="Calibri" pitchFamily="34" charset="0"/>
              </a:rPr>
              <a:t>8.3. </a:t>
            </a:r>
            <a:r>
              <a:rPr lang="es-ES" sz="1800" dirty="0">
                <a:latin typeface="Calibri" pitchFamily="34" charset="0"/>
              </a:rPr>
              <a:t>Los costos educativos</a:t>
            </a:r>
          </a:p>
          <a:p>
            <a:pPr marL="68263" indent="0" eaLnBrk="1" hangingPunct="1">
              <a:buFont typeface="Wingdings" pitchFamily="2" charset="2"/>
              <a:buNone/>
              <a:defRPr/>
            </a:pPr>
            <a:r>
              <a:rPr lang="es-ES" sz="1800" dirty="0">
                <a:latin typeface="Calibri" pitchFamily="34" charset="0"/>
              </a:rPr>
              <a:t>8.4.</a:t>
            </a:r>
            <a:r>
              <a:rPr lang="es-CO" sz="1800" dirty="0">
                <a:latin typeface="Calibri" pitchFamily="34" charset="0"/>
              </a:rPr>
              <a:t> </a:t>
            </a:r>
            <a:r>
              <a:rPr lang="es-ES" sz="1800" dirty="0">
                <a:latin typeface="Calibri" pitchFamily="34" charset="0"/>
              </a:rPr>
              <a:t>Coordinación interinstitucional: </a:t>
            </a:r>
            <a:r>
              <a:rPr lang="es-ES" sz="1800" b="1" i="1" dirty="0">
                <a:latin typeface="Calibri" pitchFamily="34" charset="0"/>
              </a:rPr>
              <a:t>(Art. 14 D. 1860/94)</a:t>
            </a:r>
          </a:p>
          <a:p>
            <a:pPr marL="68263" indent="0" eaLnBrk="1" hangingPunct="1">
              <a:buFont typeface="Wingdings" pitchFamily="2" charset="2"/>
              <a:buNone/>
              <a:defRPr/>
            </a:pPr>
            <a:r>
              <a:rPr lang="es-ES" sz="1800" dirty="0">
                <a:latin typeface="Calibri" pitchFamily="34" charset="0"/>
              </a:rPr>
              <a:t>8.5</a:t>
            </a:r>
            <a:r>
              <a:rPr lang="es-CO" sz="1800" dirty="0">
                <a:latin typeface="Calibri" pitchFamily="34" charset="0"/>
              </a:rPr>
              <a:t>. </a:t>
            </a:r>
            <a:r>
              <a:rPr lang="es-ES" sz="1800" dirty="0">
                <a:latin typeface="Calibri" pitchFamily="34" charset="0"/>
              </a:rPr>
              <a:t>Programas educativos especiales</a:t>
            </a:r>
          </a:p>
          <a:p>
            <a:pPr marL="68263" indent="0" eaLnBrk="1" hangingPunct="1">
              <a:buFont typeface="Wingdings" pitchFamily="2" charset="2"/>
              <a:buNone/>
              <a:defRPr/>
            </a:pPr>
            <a:r>
              <a:rPr lang="es-ES" sz="1800" dirty="0">
                <a:latin typeface="Calibri" pitchFamily="34" charset="0"/>
              </a:rPr>
              <a:t>8.6</a:t>
            </a:r>
            <a:r>
              <a:rPr lang="es-CO" sz="1800" dirty="0">
                <a:latin typeface="Calibri" pitchFamily="34" charset="0"/>
              </a:rPr>
              <a:t>. </a:t>
            </a:r>
            <a:r>
              <a:rPr lang="es-ES" sz="1800" dirty="0">
                <a:latin typeface="Calibri" pitchFamily="34" charset="0"/>
              </a:rPr>
              <a:t>El manual de convivencia</a:t>
            </a:r>
          </a:p>
          <a:p>
            <a:pPr marL="68263" indent="0" eaLnBrk="1" hangingPunct="1">
              <a:buFont typeface="Wingdings" pitchFamily="2" charset="2"/>
              <a:buNone/>
              <a:defRPr/>
            </a:pPr>
            <a:r>
              <a:rPr lang="es-ES" sz="1800" dirty="0">
                <a:latin typeface="Calibri" pitchFamily="34" charset="0"/>
              </a:rPr>
              <a:t>8.7</a:t>
            </a:r>
            <a:r>
              <a:rPr lang="es-CO" sz="1800" dirty="0">
                <a:latin typeface="Calibri" pitchFamily="34" charset="0"/>
              </a:rPr>
              <a:t>. </a:t>
            </a:r>
            <a:r>
              <a:rPr lang="es-ES" sz="2000" b="1" dirty="0">
                <a:latin typeface="Calibri" pitchFamily="34" charset="0"/>
              </a:rPr>
              <a:t>Criterios técnicos básicos de administración para:</a:t>
            </a:r>
          </a:p>
          <a:p>
            <a:pPr marL="68263" indent="0" eaLnBrk="1" hangingPunct="1">
              <a:buFont typeface="Wingdings" pitchFamily="2" charset="2"/>
              <a:buNone/>
              <a:defRPr/>
            </a:pPr>
            <a:r>
              <a:rPr lang="es-ES" sz="2000" b="1" dirty="0">
                <a:latin typeface="Calibri" pitchFamily="34" charset="0"/>
              </a:rPr>
              <a:t>- La admisión de estudiantes</a:t>
            </a:r>
          </a:p>
          <a:p>
            <a:pPr marL="68263" indent="0" eaLnBrk="1" hangingPunct="1">
              <a:buFont typeface="Wingdings" pitchFamily="2" charset="2"/>
              <a:buNone/>
              <a:defRPr/>
            </a:pPr>
            <a:r>
              <a:rPr lang="es-ES" sz="2000" b="1" dirty="0">
                <a:latin typeface="Calibri" pitchFamily="34" charset="0"/>
              </a:rPr>
              <a:t>- Los ajustes al PEI</a:t>
            </a:r>
          </a:p>
          <a:p>
            <a:pPr marL="68263" indent="0" eaLnBrk="1" hangingPunct="1">
              <a:buFont typeface="Wingdings" pitchFamily="2" charset="2"/>
              <a:buNone/>
              <a:defRPr/>
            </a:pPr>
            <a:r>
              <a:rPr lang="es-CO" sz="2000" b="1" dirty="0">
                <a:latin typeface="Calibri" pitchFamily="34" charset="0"/>
              </a:rPr>
              <a:t>- </a:t>
            </a:r>
            <a:r>
              <a:rPr lang="es-ES" sz="2000" b="1" dirty="0">
                <a:latin typeface="Calibri" pitchFamily="34" charset="0"/>
              </a:rPr>
              <a:t>La organización de los horarios.</a:t>
            </a:r>
          </a:p>
          <a:p>
            <a:pPr marL="68263" indent="0" eaLnBrk="1" hangingPunct="1">
              <a:buFont typeface="Wingdings" pitchFamily="2" charset="2"/>
              <a:buNone/>
              <a:defRPr/>
            </a:pPr>
            <a:r>
              <a:rPr lang="es-ES" sz="2000" b="1" dirty="0">
                <a:latin typeface="Calibri" pitchFamily="34" charset="0"/>
              </a:rPr>
              <a:t>-</a:t>
            </a:r>
            <a:r>
              <a:rPr lang="es-CO" sz="2000" b="1" dirty="0">
                <a:latin typeface="Calibri" pitchFamily="34" charset="0"/>
              </a:rPr>
              <a:t> </a:t>
            </a:r>
            <a:r>
              <a:rPr lang="es-ES" sz="2000" b="1" dirty="0">
                <a:latin typeface="Calibri" pitchFamily="34" charset="0"/>
              </a:rPr>
              <a:t>La distribución de grados en primaria y preescolar</a:t>
            </a:r>
            <a:r>
              <a:rPr lang="es-ES" sz="1800" dirty="0">
                <a:latin typeface="Calibri" pitchFamily="34" charset="0"/>
              </a:rPr>
              <a:t>.</a:t>
            </a:r>
          </a:p>
          <a:p>
            <a:pPr>
              <a:defRPr/>
            </a:pPr>
            <a:endParaRPr lang="es-CO" sz="1800" dirty="0"/>
          </a:p>
        </p:txBody>
      </p:sp>
      <p:sp>
        <p:nvSpPr>
          <p:cNvPr id="14341" name="3 CuadroTexto">
            <a:extLst>
              <a:ext uri="{FF2B5EF4-FFF2-40B4-BE49-F238E27FC236}">
                <a16:creationId xmlns:a16="http://schemas.microsoft.com/office/drawing/2014/main" id="{1FFF078C-CF15-2B4E-AE45-98D4D5F4AE1A}"/>
              </a:ext>
            </a:extLst>
          </p:cNvPr>
          <p:cNvSpPr txBox="1">
            <a:spLocks noChangeArrowheads="1"/>
          </p:cNvSpPr>
          <p:nvPr/>
        </p:nvSpPr>
        <p:spPr bwMode="auto">
          <a:xfrm>
            <a:off x="3208338" y="6042025"/>
            <a:ext cx="30337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CO" altLang="es-CO" sz="1600">
                <a:solidFill>
                  <a:schemeClr val="bg1"/>
                </a:solidFill>
              </a:rPr>
              <a:t>Operador contrato 320 de 2011</a:t>
            </a:r>
          </a:p>
        </p:txBody>
      </p:sp>
    </p:spTree>
    <p:extLst>
      <p:ext uri="{BB962C8B-B14F-4D97-AF65-F5344CB8AC3E}">
        <p14:creationId xmlns:p14="http://schemas.microsoft.com/office/powerpoint/2010/main" val="241638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a:extLst>
              <a:ext uri="{FF2B5EF4-FFF2-40B4-BE49-F238E27FC236}">
                <a16:creationId xmlns:a16="http://schemas.microsoft.com/office/drawing/2014/main" id="{B0AF34D0-60E1-BC48-A714-A119D4479F86}"/>
              </a:ext>
            </a:extLst>
          </p:cNvPr>
          <p:cNvSpPr>
            <a:spLocks noGrp="1"/>
          </p:cNvSpPr>
          <p:nvPr>
            <p:ph type="title"/>
          </p:nvPr>
        </p:nvSpPr>
        <p:spPr bwMode="auto">
          <a:xfrm>
            <a:off x="457200" y="260350"/>
            <a:ext cx="8229600" cy="652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s-ES" altLang="es-CO">
                <a:solidFill>
                  <a:schemeClr val="bg1"/>
                </a:solidFill>
                <a:latin typeface="Calibri" panose="020F0502020204030204" pitchFamily="34" charset="0"/>
              </a:rPr>
              <a:t>… el marco general del PEI</a:t>
            </a:r>
            <a:endParaRPr lang="es-CO" altLang="es-CO"/>
          </a:p>
        </p:txBody>
      </p:sp>
      <p:sp>
        <p:nvSpPr>
          <p:cNvPr id="3" name="2 Marcador de contenido">
            <a:extLst>
              <a:ext uri="{FF2B5EF4-FFF2-40B4-BE49-F238E27FC236}">
                <a16:creationId xmlns:a16="http://schemas.microsoft.com/office/drawing/2014/main" id="{51299A8F-629C-D44D-A96A-E49A2D253FEE}"/>
              </a:ext>
            </a:extLst>
          </p:cNvPr>
          <p:cNvSpPr>
            <a:spLocks noGrp="1"/>
          </p:cNvSpPr>
          <p:nvPr>
            <p:ph idx="1"/>
          </p:nvPr>
        </p:nvSpPr>
        <p:spPr>
          <a:xfrm>
            <a:off x="457200" y="1556792"/>
            <a:ext cx="7427168" cy="4968552"/>
          </a:xfrm>
          <a:ln>
            <a:solidFill>
              <a:schemeClr val="accent1"/>
            </a:solidFill>
          </a:ln>
        </p:spPr>
        <p:txBody>
          <a:bodyPr>
            <a:normAutofit/>
          </a:bodyPr>
          <a:lstStyle/>
          <a:p>
            <a:pPr marL="68263" indent="0" eaLnBrk="1" hangingPunct="1">
              <a:buFont typeface="Wingdings" pitchFamily="2" charset="2"/>
              <a:buNone/>
              <a:defRPr/>
            </a:pPr>
            <a:r>
              <a:rPr lang="es-ES" sz="2000" dirty="0">
                <a:latin typeface="Calibri" pitchFamily="34" charset="0"/>
              </a:rPr>
              <a:t>- </a:t>
            </a:r>
            <a:r>
              <a:rPr lang="es-ES" sz="2400" b="1" dirty="0">
                <a:latin typeface="Calibri" pitchFamily="34" charset="0"/>
              </a:rPr>
              <a:t>La organización de grupos por grado de estudiantes</a:t>
            </a:r>
          </a:p>
          <a:p>
            <a:pPr marL="68263" indent="0" eaLnBrk="1" hangingPunct="1">
              <a:buFont typeface="Wingdings" pitchFamily="2" charset="2"/>
              <a:buNone/>
              <a:defRPr/>
            </a:pPr>
            <a:r>
              <a:rPr lang="es-ES" sz="2400" b="1" dirty="0">
                <a:latin typeface="Calibri" pitchFamily="34" charset="0"/>
              </a:rPr>
              <a:t>-</a:t>
            </a:r>
            <a:r>
              <a:rPr lang="es-CO" sz="2400" b="1" dirty="0">
                <a:latin typeface="Calibri" pitchFamily="34" charset="0"/>
              </a:rPr>
              <a:t> </a:t>
            </a:r>
            <a:r>
              <a:rPr lang="es-ES" sz="2400" b="1" dirty="0">
                <a:latin typeface="Calibri" pitchFamily="34" charset="0"/>
              </a:rPr>
              <a:t>La asignación de direcciones de grupo</a:t>
            </a:r>
          </a:p>
          <a:p>
            <a:pPr marL="68263" indent="0" eaLnBrk="1" hangingPunct="1">
              <a:buFont typeface="Wingdings" pitchFamily="2" charset="2"/>
              <a:buNone/>
              <a:defRPr/>
            </a:pPr>
            <a:r>
              <a:rPr lang="es-ES" sz="2400" b="1" dirty="0">
                <a:latin typeface="Calibri" pitchFamily="34" charset="0"/>
              </a:rPr>
              <a:t>-</a:t>
            </a:r>
            <a:r>
              <a:rPr lang="es-CO" sz="2400" b="1" dirty="0">
                <a:latin typeface="Calibri" pitchFamily="34" charset="0"/>
              </a:rPr>
              <a:t> </a:t>
            </a:r>
            <a:r>
              <a:rPr lang="es-ES" sz="2400" b="1" dirty="0">
                <a:latin typeface="Calibri" pitchFamily="34" charset="0"/>
              </a:rPr>
              <a:t>La distribución de la asignación académica</a:t>
            </a:r>
          </a:p>
          <a:p>
            <a:pPr marL="68263" indent="0" eaLnBrk="1" hangingPunct="1">
              <a:buFont typeface="Wingdings" pitchFamily="2" charset="2"/>
              <a:buNone/>
              <a:defRPr/>
            </a:pPr>
            <a:r>
              <a:rPr lang="es-CO" sz="2400" b="1" dirty="0">
                <a:latin typeface="Calibri" pitchFamily="34" charset="0"/>
              </a:rPr>
              <a:t>- </a:t>
            </a:r>
            <a:r>
              <a:rPr lang="es-ES" sz="2400" b="1" dirty="0">
                <a:latin typeface="Calibri" pitchFamily="34" charset="0"/>
              </a:rPr>
              <a:t>La asignación de responsabilidades en proyectos Institucionales</a:t>
            </a:r>
          </a:p>
          <a:p>
            <a:pPr marL="68263" indent="0" eaLnBrk="1" hangingPunct="1">
              <a:buFont typeface="Wingdings" pitchFamily="2" charset="2"/>
              <a:buNone/>
              <a:defRPr/>
            </a:pPr>
            <a:r>
              <a:rPr lang="es-CO" sz="2400" b="1" dirty="0">
                <a:latin typeface="Calibri" pitchFamily="34" charset="0"/>
              </a:rPr>
              <a:t>- </a:t>
            </a:r>
            <a:r>
              <a:rPr lang="es-ES" sz="2400" b="1" dirty="0">
                <a:latin typeface="Calibri" pitchFamily="34" charset="0"/>
              </a:rPr>
              <a:t>La administración de planta física</a:t>
            </a:r>
          </a:p>
          <a:p>
            <a:pPr marL="68263" indent="0" eaLnBrk="1" hangingPunct="1">
              <a:buFont typeface="Wingdings" pitchFamily="2" charset="2"/>
              <a:buNone/>
              <a:defRPr/>
            </a:pPr>
            <a:r>
              <a:rPr lang="es-CO" sz="2400" b="1" dirty="0">
                <a:latin typeface="Calibri" pitchFamily="34" charset="0"/>
              </a:rPr>
              <a:t>- </a:t>
            </a:r>
            <a:r>
              <a:rPr lang="es-ES" sz="2400" b="1" dirty="0">
                <a:latin typeface="Calibri" pitchFamily="34" charset="0"/>
              </a:rPr>
              <a:t>Asignación laboral del docente:</a:t>
            </a:r>
          </a:p>
          <a:p>
            <a:pPr marL="68263" indent="0" eaLnBrk="1" hangingPunct="1">
              <a:buFont typeface="Wingdings" pitchFamily="2" charset="2"/>
              <a:buNone/>
              <a:defRPr/>
            </a:pPr>
            <a:r>
              <a:rPr lang="es-ES" sz="2400" b="1" dirty="0">
                <a:latin typeface="Calibri" pitchFamily="34" charset="0"/>
              </a:rPr>
              <a:t>- La organización del calendario escolar</a:t>
            </a:r>
          </a:p>
          <a:p>
            <a:pPr marL="68263" indent="0" eaLnBrk="1" hangingPunct="1">
              <a:buFont typeface="Wingdings" pitchFamily="2" charset="2"/>
              <a:buNone/>
              <a:defRPr/>
            </a:pPr>
            <a:r>
              <a:rPr lang="es-ES" sz="2000" dirty="0">
                <a:latin typeface="Calibri" pitchFamily="34" charset="0"/>
              </a:rPr>
              <a:t>8.8.</a:t>
            </a:r>
            <a:r>
              <a:rPr lang="es-CO" sz="2000" dirty="0">
                <a:latin typeface="Calibri" pitchFamily="34" charset="0"/>
              </a:rPr>
              <a:t>  </a:t>
            </a:r>
            <a:r>
              <a:rPr lang="es-ES" sz="2000" dirty="0">
                <a:latin typeface="Calibri" pitchFamily="34" charset="0"/>
              </a:rPr>
              <a:t>Archivo</a:t>
            </a:r>
          </a:p>
          <a:p>
            <a:pPr marL="68263" indent="0" eaLnBrk="1" hangingPunct="1">
              <a:buFont typeface="Wingdings" pitchFamily="2" charset="2"/>
              <a:buNone/>
              <a:defRPr/>
            </a:pPr>
            <a:r>
              <a:rPr lang="es-ES" sz="2000" dirty="0">
                <a:latin typeface="Calibri" pitchFamily="34" charset="0"/>
              </a:rPr>
              <a:t>8.9. </a:t>
            </a:r>
            <a:r>
              <a:rPr lang="es-CO" sz="2000" dirty="0">
                <a:latin typeface="Calibri" pitchFamily="34" charset="0"/>
              </a:rPr>
              <a:t> </a:t>
            </a:r>
            <a:r>
              <a:rPr lang="es-ES" sz="2000" dirty="0">
                <a:latin typeface="Calibri" pitchFamily="34" charset="0"/>
              </a:rPr>
              <a:t>Libros reglamentarios</a:t>
            </a:r>
          </a:p>
          <a:p>
            <a:pPr marL="68263" indent="0" eaLnBrk="1" hangingPunct="1">
              <a:buFont typeface="Wingdings" pitchFamily="2" charset="2"/>
              <a:buNone/>
              <a:defRPr/>
            </a:pPr>
            <a:r>
              <a:rPr lang="es-ES" sz="2000" dirty="0">
                <a:latin typeface="Calibri" pitchFamily="34" charset="0"/>
              </a:rPr>
              <a:t>8.10. Recursos físicos y materiales</a:t>
            </a:r>
          </a:p>
          <a:p>
            <a:pPr marL="68263" indent="0" eaLnBrk="1" hangingPunct="1">
              <a:buFont typeface="Wingdings" pitchFamily="2" charset="2"/>
              <a:buNone/>
              <a:defRPr/>
            </a:pPr>
            <a:r>
              <a:rPr lang="es-ES" sz="2000" dirty="0">
                <a:latin typeface="Calibri" pitchFamily="34" charset="0"/>
              </a:rPr>
              <a:t>8.11.</a:t>
            </a:r>
            <a:r>
              <a:rPr lang="es-CO" sz="2000" dirty="0">
                <a:latin typeface="Calibri" pitchFamily="34" charset="0"/>
              </a:rPr>
              <a:t> </a:t>
            </a:r>
            <a:r>
              <a:rPr lang="es-ES" sz="2000" dirty="0">
                <a:latin typeface="Calibri" pitchFamily="34" charset="0"/>
              </a:rPr>
              <a:t>Uso de nuevas tecnologías</a:t>
            </a:r>
          </a:p>
          <a:p>
            <a:pPr>
              <a:defRPr/>
            </a:pPr>
            <a:endParaRPr lang="es-CO" sz="2000" dirty="0"/>
          </a:p>
        </p:txBody>
      </p:sp>
      <p:sp>
        <p:nvSpPr>
          <p:cNvPr id="15365" name="3 CuadroTexto">
            <a:extLst>
              <a:ext uri="{FF2B5EF4-FFF2-40B4-BE49-F238E27FC236}">
                <a16:creationId xmlns:a16="http://schemas.microsoft.com/office/drawing/2014/main" id="{CF13874C-4682-FC44-90E1-A8C722213603}"/>
              </a:ext>
            </a:extLst>
          </p:cNvPr>
          <p:cNvSpPr txBox="1">
            <a:spLocks noChangeArrowheads="1"/>
          </p:cNvSpPr>
          <p:nvPr/>
        </p:nvSpPr>
        <p:spPr bwMode="auto">
          <a:xfrm>
            <a:off x="3208338" y="5970588"/>
            <a:ext cx="30337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CO" altLang="es-CO" sz="1600">
                <a:solidFill>
                  <a:schemeClr val="bg1"/>
                </a:solidFill>
              </a:rPr>
              <a:t>Operador contrato 320 de 2011</a:t>
            </a:r>
          </a:p>
        </p:txBody>
      </p:sp>
    </p:spTree>
    <p:extLst>
      <p:ext uri="{BB962C8B-B14F-4D97-AF65-F5344CB8AC3E}">
        <p14:creationId xmlns:p14="http://schemas.microsoft.com/office/powerpoint/2010/main" val="370266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a:extLst>
              <a:ext uri="{FF2B5EF4-FFF2-40B4-BE49-F238E27FC236}">
                <a16:creationId xmlns:a16="http://schemas.microsoft.com/office/drawing/2014/main" id="{9068E531-D00F-A745-8CA2-406CAD4B0CBD}"/>
              </a:ext>
            </a:extLst>
          </p:cNvPr>
          <p:cNvSpPr>
            <a:spLocks noGrp="1"/>
          </p:cNvSpPr>
          <p:nvPr>
            <p:ph type="title"/>
          </p:nvPr>
        </p:nvSpPr>
        <p:spPr bwMode="auto">
          <a:xfrm>
            <a:off x="457200" y="260350"/>
            <a:ext cx="82296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s-ES" altLang="es-CO">
                <a:solidFill>
                  <a:schemeClr val="bg1"/>
                </a:solidFill>
                <a:latin typeface="Calibri" panose="020F0502020204030204" pitchFamily="34" charset="0"/>
              </a:rPr>
              <a:t>… el marco general del PEI</a:t>
            </a:r>
            <a:endParaRPr lang="es-CO" altLang="es-CO"/>
          </a:p>
        </p:txBody>
      </p:sp>
      <p:sp>
        <p:nvSpPr>
          <p:cNvPr id="16387" name="2 Marcador de contenido">
            <a:extLst>
              <a:ext uri="{FF2B5EF4-FFF2-40B4-BE49-F238E27FC236}">
                <a16:creationId xmlns:a16="http://schemas.microsoft.com/office/drawing/2014/main" id="{26EB9569-400B-C54F-9267-2DCA84FD1749}"/>
              </a:ext>
            </a:extLst>
          </p:cNvPr>
          <p:cNvSpPr>
            <a:spLocks noGrp="1"/>
          </p:cNvSpPr>
          <p:nvPr>
            <p:ph idx="1"/>
          </p:nvPr>
        </p:nvSpPr>
        <p:spPr bwMode="auto">
          <a:xfrm>
            <a:off x="1609328" y="1556792"/>
            <a:ext cx="6347048" cy="4783137"/>
          </a:xfrm>
          <a:noFill/>
          <a:ln>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68263" indent="0">
              <a:buFont typeface="Wingdings" pitchFamily="2" charset="2"/>
              <a:buNone/>
            </a:pPr>
            <a:endParaRPr lang="es-ES" altLang="es-CO" sz="1800" dirty="0">
              <a:latin typeface="Calibri" panose="020F0502020204030204" pitchFamily="34" charset="0"/>
            </a:endParaRPr>
          </a:p>
          <a:p>
            <a:pPr marL="68263" indent="0">
              <a:buFont typeface="Wingdings" pitchFamily="2" charset="2"/>
              <a:buNone/>
            </a:pPr>
            <a:r>
              <a:rPr lang="es-ES" altLang="es-CO" sz="1800" dirty="0">
                <a:latin typeface="Calibri" panose="020F0502020204030204" pitchFamily="34" charset="0"/>
              </a:rPr>
              <a:t>8.12.</a:t>
            </a:r>
            <a:r>
              <a:rPr lang="es-CO" altLang="es-CO" sz="1800" dirty="0">
                <a:latin typeface="Calibri" panose="020F0502020204030204" pitchFamily="34" charset="0"/>
              </a:rPr>
              <a:t>  </a:t>
            </a:r>
            <a:r>
              <a:rPr lang="es-ES" altLang="es-CO" sz="1800" dirty="0">
                <a:latin typeface="Calibri" panose="020F0502020204030204" pitchFamily="34" charset="0"/>
              </a:rPr>
              <a:t>Recursos financieros</a:t>
            </a:r>
          </a:p>
          <a:p>
            <a:pPr marL="68263" indent="0">
              <a:buFont typeface="Wingdings" pitchFamily="2" charset="2"/>
              <a:buNone/>
            </a:pPr>
            <a:r>
              <a:rPr lang="es-ES" altLang="es-CO" sz="1800" dirty="0">
                <a:latin typeface="Calibri" panose="020F0502020204030204" pitchFamily="34" charset="0"/>
              </a:rPr>
              <a:t>8.13.</a:t>
            </a:r>
            <a:r>
              <a:rPr lang="es-CO" altLang="es-CO" sz="1800" dirty="0">
                <a:latin typeface="Calibri" panose="020F0502020204030204" pitchFamily="34" charset="0"/>
              </a:rPr>
              <a:t> </a:t>
            </a:r>
            <a:r>
              <a:rPr lang="es-ES" altLang="es-CO" sz="1800" dirty="0">
                <a:latin typeface="Calibri" panose="020F0502020204030204" pitchFamily="34" charset="0"/>
              </a:rPr>
              <a:t>El Plan de mejoramiento institucional</a:t>
            </a:r>
          </a:p>
          <a:p>
            <a:pPr marL="68263" indent="0">
              <a:buFont typeface="Wingdings" pitchFamily="2" charset="2"/>
              <a:buNone/>
            </a:pPr>
            <a:r>
              <a:rPr lang="es-ES" altLang="es-CO" sz="1800" dirty="0">
                <a:latin typeface="Calibri" panose="020F0502020204030204" pitchFamily="34" charset="0"/>
              </a:rPr>
              <a:t>8.14.</a:t>
            </a:r>
            <a:r>
              <a:rPr lang="es-CO" altLang="es-CO" sz="1800" dirty="0">
                <a:latin typeface="Calibri" panose="020F0502020204030204" pitchFamily="34" charset="0"/>
              </a:rPr>
              <a:t> </a:t>
            </a:r>
            <a:r>
              <a:rPr lang="es-ES" altLang="es-CO" sz="1800" dirty="0">
                <a:latin typeface="Calibri" panose="020F0502020204030204" pitchFamily="34" charset="0"/>
              </a:rPr>
              <a:t>El plan operativo anual</a:t>
            </a:r>
          </a:p>
          <a:p>
            <a:pPr marL="68263" indent="0">
              <a:buFont typeface="Wingdings" pitchFamily="2" charset="2"/>
              <a:buNone/>
            </a:pPr>
            <a:r>
              <a:rPr lang="es-ES" altLang="es-CO" sz="1800" dirty="0">
                <a:latin typeface="Calibri" panose="020F0502020204030204" pitchFamily="34" charset="0"/>
              </a:rPr>
              <a:t>8.15. Plan de desarrollo de profesional	</a:t>
            </a:r>
          </a:p>
          <a:p>
            <a:pPr marL="68263" indent="0">
              <a:buFont typeface="Wingdings" pitchFamily="2" charset="2"/>
              <a:buNone/>
            </a:pPr>
            <a:r>
              <a:rPr lang="es-ES" altLang="es-CO" sz="1800" dirty="0">
                <a:latin typeface="Calibri" panose="020F0502020204030204" pitchFamily="34" charset="0"/>
              </a:rPr>
              <a:t>8.16  Evaluación institucional</a:t>
            </a:r>
          </a:p>
          <a:p>
            <a:pPr marL="68263" indent="0">
              <a:buFont typeface="Wingdings" pitchFamily="2" charset="2"/>
              <a:buNone/>
            </a:pPr>
            <a:r>
              <a:rPr lang="es-ES" altLang="es-CO" sz="1800" dirty="0">
                <a:latin typeface="Calibri" panose="020F0502020204030204" pitchFamily="34" charset="0"/>
              </a:rPr>
              <a:t>8.17  El proyecto de orientación estudiantil</a:t>
            </a:r>
          </a:p>
          <a:p>
            <a:pPr marL="68263" indent="0">
              <a:buFont typeface="Wingdings" pitchFamily="2" charset="2"/>
              <a:buNone/>
            </a:pPr>
            <a:r>
              <a:rPr lang="es-ES" altLang="es-CO" sz="1800" dirty="0">
                <a:latin typeface="Calibri" panose="020F0502020204030204" pitchFamily="34" charset="0"/>
              </a:rPr>
              <a:t>8.18</a:t>
            </a:r>
            <a:r>
              <a:rPr lang="es-CO" altLang="es-CO" sz="1800" dirty="0">
                <a:latin typeface="Calibri" panose="020F0502020204030204" pitchFamily="34" charset="0"/>
              </a:rPr>
              <a:t>  A</a:t>
            </a:r>
            <a:r>
              <a:rPr lang="es-ES" altLang="es-CO" sz="1800" dirty="0" err="1">
                <a:latin typeface="Calibri" panose="020F0502020204030204" pitchFamily="34" charset="0"/>
              </a:rPr>
              <a:t>compañamiento</a:t>
            </a:r>
            <a:r>
              <a:rPr lang="es-ES" altLang="es-CO" sz="1800" dirty="0">
                <a:latin typeface="Calibri" panose="020F0502020204030204" pitchFamily="34" charset="0"/>
              </a:rPr>
              <a:t> al desarrollo curricular</a:t>
            </a:r>
          </a:p>
          <a:p>
            <a:pPr marL="68263" indent="0">
              <a:buFont typeface="Wingdings" pitchFamily="2" charset="2"/>
              <a:buNone/>
            </a:pPr>
            <a:r>
              <a:rPr lang="es-ES" altLang="es-CO" sz="1800" dirty="0" smtClean="0">
                <a:latin typeface="Calibri" panose="020F0502020204030204" pitchFamily="34" charset="0"/>
              </a:rPr>
              <a:t>9</a:t>
            </a:r>
            <a:r>
              <a:rPr lang="es-CO" altLang="es-CO" sz="1800" dirty="0" smtClean="0">
                <a:latin typeface="Calibri" panose="020F0502020204030204" pitchFamily="34" charset="0"/>
              </a:rPr>
              <a:t> </a:t>
            </a:r>
            <a:r>
              <a:rPr lang="es-CO" altLang="es-CO" sz="1800" dirty="0">
                <a:latin typeface="Calibri" panose="020F0502020204030204" pitchFamily="34" charset="0"/>
              </a:rPr>
              <a:t>. </a:t>
            </a:r>
            <a:r>
              <a:rPr lang="es-ES" altLang="es-CO" sz="1800" dirty="0">
                <a:latin typeface="Calibri" panose="020F0502020204030204" pitchFamily="34" charset="0"/>
              </a:rPr>
              <a:t>COMPONENTE PEDAGÓGICO</a:t>
            </a:r>
          </a:p>
          <a:p>
            <a:pPr marL="68263" indent="0">
              <a:buFont typeface="Wingdings" pitchFamily="2" charset="2"/>
              <a:buNone/>
            </a:pPr>
            <a:r>
              <a:rPr lang="es-CO" altLang="es-CO" sz="1800" dirty="0">
                <a:latin typeface="Calibri" panose="020F0502020204030204" pitchFamily="34" charset="0"/>
              </a:rPr>
              <a:t>9.1.  </a:t>
            </a:r>
            <a:r>
              <a:rPr lang="es-ES" altLang="es-CO" sz="1800" dirty="0">
                <a:latin typeface="Calibri" panose="020F0502020204030204" pitchFamily="34" charset="0"/>
              </a:rPr>
              <a:t>La estructura esquemática del plan de estudios:(cuadro 2)</a:t>
            </a:r>
          </a:p>
          <a:p>
            <a:pPr marL="68263" indent="0">
              <a:buFont typeface="Wingdings" pitchFamily="2" charset="2"/>
              <a:buNone/>
            </a:pPr>
            <a:r>
              <a:rPr lang="es-ES" altLang="es-CO" sz="1800" dirty="0">
                <a:latin typeface="Calibri" panose="020F0502020204030204" pitchFamily="34" charset="0"/>
              </a:rPr>
              <a:t>9.2</a:t>
            </a:r>
            <a:r>
              <a:rPr lang="es-CO" altLang="es-CO" sz="1800" dirty="0">
                <a:latin typeface="Calibri" panose="020F0502020204030204" pitchFamily="34" charset="0"/>
              </a:rPr>
              <a:t>  </a:t>
            </a:r>
            <a:r>
              <a:rPr lang="es-ES" altLang="es-CO" sz="1800" dirty="0">
                <a:latin typeface="Calibri" panose="020F0502020204030204" pitchFamily="34" charset="0"/>
              </a:rPr>
              <a:t>Transversalidad curricular</a:t>
            </a:r>
          </a:p>
          <a:p>
            <a:pPr marL="68263" indent="0">
              <a:buFont typeface="Wingdings" pitchFamily="2" charset="2"/>
              <a:buNone/>
            </a:pPr>
            <a:r>
              <a:rPr lang="es-ES" altLang="es-CO" sz="1800" dirty="0">
                <a:latin typeface="Calibri" panose="020F0502020204030204" pitchFamily="34" charset="0"/>
              </a:rPr>
              <a:t>9.3. Plan o programación curricular de área</a:t>
            </a:r>
          </a:p>
          <a:p>
            <a:pPr marL="68263" indent="0">
              <a:buFont typeface="Wingdings" pitchFamily="2" charset="2"/>
              <a:buNone/>
            </a:pPr>
            <a:r>
              <a:rPr lang="es-ES" altLang="es-CO" sz="1800" dirty="0">
                <a:latin typeface="Calibri" panose="020F0502020204030204" pitchFamily="34" charset="0"/>
              </a:rPr>
              <a:t>9.3</a:t>
            </a:r>
            <a:r>
              <a:rPr lang="es-CO" altLang="es-CO" sz="1800" dirty="0">
                <a:latin typeface="Calibri" panose="020F0502020204030204" pitchFamily="34" charset="0"/>
              </a:rPr>
              <a:t>. </a:t>
            </a:r>
            <a:r>
              <a:rPr lang="es-ES" altLang="es-CO" sz="1800" dirty="0">
                <a:latin typeface="Calibri" panose="020F0502020204030204" pitchFamily="34" charset="0"/>
              </a:rPr>
              <a:t>Los proyectos obligatorios</a:t>
            </a:r>
          </a:p>
          <a:p>
            <a:pPr marL="68263" indent="0">
              <a:buFont typeface="Wingdings" pitchFamily="2" charset="2"/>
              <a:buNone/>
            </a:pPr>
            <a:r>
              <a:rPr lang="es-ES" altLang="es-CO" sz="1800" dirty="0">
                <a:latin typeface="Calibri" panose="020F0502020204030204" pitchFamily="34" charset="0"/>
              </a:rPr>
              <a:t>9.5.</a:t>
            </a:r>
            <a:r>
              <a:rPr lang="es-CO" altLang="es-CO" sz="1800" dirty="0">
                <a:latin typeface="Calibri" panose="020F0502020204030204" pitchFamily="34" charset="0"/>
              </a:rPr>
              <a:t> P</a:t>
            </a:r>
            <a:r>
              <a:rPr lang="es-ES" altLang="es-CO" sz="1800" dirty="0" err="1">
                <a:latin typeface="Calibri" panose="020F0502020204030204" pitchFamily="34" charset="0"/>
              </a:rPr>
              <a:t>lan</a:t>
            </a:r>
            <a:r>
              <a:rPr lang="es-ES" altLang="es-CO" sz="1800" dirty="0">
                <a:latin typeface="Calibri" panose="020F0502020204030204" pitchFamily="34" charset="0"/>
              </a:rPr>
              <a:t> de aula o de clase</a:t>
            </a:r>
          </a:p>
        </p:txBody>
      </p:sp>
      <p:sp>
        <p:nvSpPr>
          <p:cNvPr id="16389" name="3 CuadroTexto">
            <a:extLst>
              <a:ext uri="{FF2B5EF4-FFF2-40B4-BE49-F238E27FC236}">
                <a16:creationId xmlns:a16="http://schemas.microsoft.com/office/drawing/2014/main" id="{D95720A4-B633-6640-B7C1-F3AC7A9EE4F1}"/>
              </a:ext>
            </a:extLst>
          </p:cNvPr>
          <p:cNvSpPr txBox="1">
            <a:spLocks noChangeArrowheads="1"/>
          </p:cNvSpPr>
          <p:nvPr/>
        </p:nvSpPr>
        <p:spPr bwMode="auto">
          <a:xfrm>
            <a:off x="3208338" y="6115050"/>
            <a:ext cx="30337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CO" altLang="es-CO" sz="1600">
                <a:solidFill>
                  <a:schemeClr val="bg1"/>
                </a:solidFill>
              </a:rPr>
              <a:t>Operador contrato 320 de 2011</a:t>
            </a:r>
          </a:p>
        </p:txBody>
      </p:sp>
    </p:spTree>
    <p:extLst>
      <p:ext uri="{BB962C8B-B14F-4D97-AF65-F5344CB8AC3E}">
        <p14:creationId xmlns:p14="http://schemas.microsoft.com/office/powerpoint/2010/main" val="4245598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4AD227-1E06-F04B-BF3F-8C7D674279CC}"/>
              </a:ext>
            </a:extLst>
          </p:cNvPr>
          <p:cNvSpPr>
            <a:spLocks noGrp="1"/>
          </p:cNvSpPr>
          <p:nvPr>
            <p:ph type="title"/>
          </p:nvPr>
        </p:nvSpPr>
        <p:spPr>
          <a:xfrm>
            <a:off x="457200" y="701824"/>
            <a:ext cx="8229600" cy="1143000"/>
          </a:xfrm>
        </p:spPr>
        <p:txBody>
          <a:bodyPr>
            <a:noAutofit/>
          </a:bodyPr>
          <a:lstStyle/>
          <a:p>
            <a:pPr algn="r"/>
            <a:r>
              <a:rPr lang="es-CO" sz="5400" dirty="0"/>
              <a:t>MISIÓN</a:t>
            </a:r>
          </a:p>
        </p:txBody>
      </p:sp>
      <p:sp>
        <p:nvSpPr>
          <p:cNvPr id="3" name="Marcador de contenido 2">
            <a:extLst>
              <a:ext uri="{FF2B5EF4-FFF2-40B4-BE49-F238E27FC236}">
                <a16:creationId xmlns:a16="http://schemas.microsoft.com/office/drawing/2014/main" id="{A660B583-CA9E-A847-B7C7-B50D22518B05}"/>
              </a:ext>
            </a:extLst>
          </p:cNvPr>
          <p:cNvSpPr>
            <a:spLocks noGrp="1"/>
          </p:cNvSpPr>
          <p:nvPr>
            <p:ph idx="1"/>
          </p:nvPr>
        </p:nvSpPr>
        <p:spPr>
          <a:xfrm>
            <a:off x="457200" y="1783357"/>
            <a:ext cx="8229600" cy="4525963"/>
          </a:xfrm>
          <a:ln>
            <a:solidFill>
              <a:schemeClr val="tx1"/>
            </a:solidFill>
          </a:ln>
        </p:spPr>
        <p:txBody>
          <a:bodyPr>
            <a:normAutofit/>
          </a:bodyPr>
          <a:lstStyle/>
          <a:p>
            <a:pPr marL="0" indent="0" algn="just">
              <a:buNone/>
            </a:pPr>
            <a:r>
              <a:rPr lang="es-CO" dirty="0"/>
              <a:t>E</a:t>
            </a:r>
            <a:r>
              <a:rPr lang="es-CO" dirty="0" smtClean="0"/>
              <a:t>l</a:t>
            </a:r>
            <a:r>
              <a:rPr lang="es-CO" dirty="0"/>
              <a:t> motivo o la razón de ser por parte de una organización, una empresa o una institución. Este motivo se enfoca en el presente, es decir, es la actividad que justifica lo que el grupo o el individuo está haciendo en un momento dado.</a:t>
            </a:r>
          </a:p>
          <a:p>
            <a:pPr marL="0" indent="0" algn="just">
              <a:buNone/>
            </a:pPr>
            <a:r>
              <a:rPr lang="es-CO" dirty="0"/>
              <a:t/>
            </a:r>
            <a:br>
              <a:rPr lang="es-CO" dirty="0"/>
            </a:br>
            <a:r>
              <a:rPr lang="es-CO" sz="2800" dirty="0"/>
              <a:t>Fuente: </a:t>
            </a:r>
            <a:r>
              <a:rPr lang="es-CO" sz="2800" dirty="0">
                <a:hlinkClick r:id="rId2"/>
              </a:rPr>
              <a:t>http://concepto.de/mision-y-vision/#ixzz5C072U2IX</a:t>
            </a:r>
            <a:endParaRPr lang="es-CO" sz="2800" dirty="0"/>
          </a:p>
        </p:txBody>
      </p:sp>
    </p:spTree>
    <p:extLst>
      <p:ext uri="{BB962C8B-B14F-4D97-AF65-F5344CB8AC3E}">
        <p14:creationId xmlns:p14="http://schemas.microsoft.com/office/powerpoint/2010/main" val="4952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heckerboard(across)">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heckerboard(across)">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heckerboard(across)">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5A8C8-206F-5944-9787-6F7867C1778C}"/>
              </a:ext>
            </a:extLst>
          </p:cNvPr>
          <p:cNvSpPr>
            <a:spLocks noGrp="1"/>
          </p:cNvSpPr>
          <p:nvPr>
            <p:ph type="title"/>
          </p:nvPr>
        </p:nvSpPr>
        <p:spPr>
          <a:xfrm>
            <a:off x="457200" y="557808"/>
            <a:ext cx="8229600" cy="1143000"/>
          </a:xfrm>
        </p:spPr>
        <p:txBody>
          <a:bodyPr>
            <a:noAutofit/>
          </a:bodyPr>
          <a:lstStyle/>
          <a:p>
            <a:pPr algn="r"/>
            <a:r>
              <a:rPr lang="es-CO" dirty="0"/>
              <a:t/>
            </a:r>
            <a:br>
              <a:rPr lang="es-CO" dirty="0"/>
            </a:br>
            <a:r>
              <a:rPr lang="es-CO" dirty="0"/>
              <a:t>MISIÓN INSTITUCIONAL</a:t>
            </a:r>
          </a:p>
        </p:txBody>
      </p:sp>
      <p:sp>
        <p:nvSpPr>
          <p:cNvPr id="3" name="Marcador de contenido 2">
            <a:extLst>
              <a:ext uri="{FF2B5EF4-FFF2-40B4-BE49-F238E27FC236}">
                <a16:creationId xmlns:a16="http://schemas.microsoft.com/office/drawing/2014/main" id="{19CC387B-3866-2343-B18C-243969FA9EA6}"/>
              </a:ext>
            </a:extLst>
          </p:cNvPr>
          <p:cNvSpPr>
            <a:spLocks noGrp="1"/>
          </p:cNvSpPr>
          <p:nvPr>
            <p:ph idx="1"/>
          </p:nvPr>
        </p:nvSpPr>
        <p:spPr>
          <a:xfrm>
            <a:off x="457200" y="1927373"/>
            <a:ext cx="8229600" cy="4525963"/>
          </a:xfrm>
          <a:ln>
            <a:solidFill>
              <a:schemeClr val="accent1"/>
            </a:solidFill>
          </a:ln>
        </p:spPr>
        <p:txBody>
          <a:bodyPr>
            <a:normAutofit/>
          </a:bodyPr>
          <a:lstStyle/>
          <a:p>
            <a:pPr marL="0" indent="0" algn="just">
              <a:buNone/>
            </a:pPr>
            <a:r>
              <a:rPr lang="es-CO" dirty="0"/>
              <a:t>E</a:t>
            </a:r>
            <a:r>
              <a:rPr lang="es-CO" dirty="0" smtClean="0"/>
              <a:t>s </a:t>
            </a:r>
            <a:r>
              <a:rPr lang="es-CO" dirty="0"/>
              <a:t>la razón de ser de una persona, equipo o empresa, lo que le permite existir, lograr su sostenibilidad o rentabilidad.  La declaración de Misión describe el propósito general de la organización. La Misión hace referencia al </a:t>
            </a:r>
            <a:r>
              <a:rPr lang="es-CO" b="1" dirty="0"/>
              <a:t>propósito central </a:t>
            </a:r>
            <a:r>
              <a:rPr lang="es-CO" dirty="0"/>
              <a:t>para el cual fue creada. </a:t>
            </a:r>
          </a:p>
          <a:p>
            <a:pPr marL="0" indent="0" algn="just">
              <a:buNone/>
            </a:pPr>
            <a:endParaRPr lang="es-CO" dirty="0"/>
          </a:p>
          <a:p>
            <a:pPr marL="0" indent="0" algn="just">
              <a:buNone/>
            </a:pPr>
            <a:r>
              <a:rPr lang="es-CO" sz="2400" dirty="0"/>
              <a:t>Fuente: SED. Orientaciones generales para la formulaci</a:t>
            </a:r>
            <a:r>
              <a:rPr lang="es-ES" sz="2400" dirty="0" err="1"/>
              <a:t>ón</a:t>
            </a:r>
            <a:r>
              <a:rPr lang="es-ES" sz="2400" dirty="0"/>
              <a:t> del PEI-PEC. Neiva, 2017.</a:t>
            </a:r>
            <a:endParaRPr lang="es-CO" sz="2400" dirty="0"/>
          </a:p>
          <a:p>
            <a:pPr marL="0" indent="0" algn="just">
              <a:buNone/>
            </a:pPr>
            <a:endParaRPr lang="es-CO" dirty="0"/>
          </a:p>
        </p:txBody>
      </p:sp>
    </p:spTree>
    <p:extLst>
      <p:ext uri="{BB962C8B-B14F-4D97-AF65-F5344CB8AC3E}">
        <p14:creationId xmlns:p14="http://schemas.microsoft.com/office/powerpoint/2010/main" val="174835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dissolv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ssolv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FD486-021D-0B41-A3BB-3E4517848DD5}"/>
              </a:ext>
            </a:extLst>
          </p:cNvPr>
          <p:cNvSpPr>
            <a:spLocks noGrp="1"/>
          </p:cNvSpPr>
          <p:nvPr>
            <p:ph type="title"/>
          </p:nvPr>
        </p:nvSpPr>
        <p:spPr>
          <a:xfrm>
            <a:off x="457200" y="989856"/>
            <a:ext cx="8229600" cy="1143000"/>
          </a:xfrm>
        </p:spPr>
        <p:txBody>
          <a:bodyPr>
            <a:normAutofit/>
          </a:bodyPr>
          <a:lstStyle/>
          <a:p>
            <a:pPr algn="r"/>
            <a:r>
              <a:rPr lang="es-CO" sz="4800" dirty="0"/>
              <a:t>VISIÓN INSTITUCIONAL</a:t>
            </a:r>
          </a:p>
        </p:txBody>
      </p:sp>
      <p:sp>
        <p:nvSpPr>
          <p:cNvPr id="3" name="Marcador de contenido 2">
            <a:extLst>
              <a:ext uri="{FF2B5EF4-FFF2-40B4-BE49-F238E27FC236}">
                <a16:creationId xmlns:a16="http://schemas.microsoft.com/office/drawing/2014/main" id="{0DA3D1A5-1E26-E543-B96A-385AE3AB651D}"/>
              </a:ext>
            </a:extLst>
          </p:cNvPr>
          <p:cNvSpPr>
            <a:spLocks noGrp="1"/>
          </p:cNvSpPr>
          <p:nvPr>
            <p:ph idx="1"/>
          </p:nvPr>
        </p:nvSpPr>
        <p:spPr>
          <a:xfrm>
            <a:off x="457200" y="2132856"/>
            <a:ext cx="8229600" cy="4525963"/>
          </a:xfrm>
          <a:ln>
            <a:solidFill>
              <a:schemeClr val="accent1"/>
            </a:solidFill>
          </a:ln>
        </p:spPr>
        <p:txBody>
          <a:bodyPr>
            <a:normAutofit lnSpcReduction="10000"/>
          </a:bodyPr>
          <a:lstStyle/>
          <a:p>
            <a:pPr marL="0" indent="0" algn="just">
              <a:buNone/>
            </a:pPr>
            <a:r>
              <a:rPr lang="es-CO" sz="2800" dirty="0"/>
              <a:t>Son las expectativas creadas en términos de crecimiento organizacional en el cumplimiento de la misión. Expresa lo que el establecimiento educativo quiere llegar a ser en un periodo de tiempo determinado. Es la representación de una realidad explícita en el marco general Del PEI o el PEC y en la mente de los participantes de la organización escolar, por la cual están dispuestos a trabajar como equipo. </a:t>
            </a:r>
          </a:p>
          <a:p>
            <a:pPr marL="0" indent="0" algn="just">
              <a:buNone/>
            </a:pPr>
            <a:endParaRPr lang="es-CO" sz="2000" dirty="0"/>
          </a:p>
          <a:p>
            <a:pPr marL="0" indent="0" algn="just">
              <a:buNone/>
            </a:pPr>
            <a:r>
              <a:rPr lang="es-CO" sz="2000" dirty="0"/>
              <a:t>Fuente: SED. Orientaciones generales para la formulaci</a:t>
            </a:r>
            <a:r>
              <a:rPr lang="es-ES" sz="2000" dirty="0" err="1"/>
              <a:t>ón</a:t>
            </a:r>
            <a:r>
              <a:rPr lang="es-ES" sz="2000" dirty="0"/>
              <a:t> del PEI-PEC. Neiva, 2017</a:t>
            </a:r>
            <a:endParaRPr lang="es-CO" sz="2000" dirty="0"/>
          </a:p>
        </p:txBody>
      </p:sp>
    </p:spTree>
    <p:extLst>
      <p:ext uri="{BB962C8B-B14F-4D97-AF65-F5344CB8AC3E}">
        <p14:creationId xmlns:p14="http://schemas.microsoft.com/office/powerpoint/2010/main" val="215899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DCB61E9-E02B-3044-A2F9-123AFF85AF12}"/>
              </a:ext>
            </a:extLst>
          </p:cNvPr>
          <p:cNvSpPr>
            <a:spLocks noGrp="1"/>
          </p:cNvSpPr>
          <p:nvPr>
            <p:ph type="title"/>
          </p:nvPr>
        </p:nvSpPr>
        <p:spPr>
          <a:xfrm>
            <a:off x="2411760" y="4865712"/>
            <a:ext cx="5486400" cy="566738"/>
          </a:xfrm>
        </p:spPr>
        <p:txBody>
          <a:bodyPr/>
          <a:lstStyle/>
          <a:p>
            <a:pPr algn="ctr"/>
            <a:r>
              <a:rPr lang="es-CO" dirty="0"/>
              <a:t>LOS NIÑOS DEL HUILA …</a:t>
            </a:r>
          </a:p>
        </p:txBody>
      </p:sp>
      <p:sp>
        <p:nvSpPr>
          <p:cNvPr id="6" name="Marcador de posición de texto 5">
            <a:extLst>
              <a:ext uri="{FF2B5EF4-FFF2-40B4-BE49-F238E27FC236}">
                <a16:creationId xmlns:a16="http://schemas.microsoft.com/office/drawing/2014/main" id="{B89C79CC-5557-B74B-B358-1F0159F207A2}"/>
              </a:ext>
            </a:extLst>
          </p:cNvPr>
          <p:cNvSpPr>
            <a:spLocks noGrp="1"/>
          </p:cNvSpPr>
          <p:nvPr>
            <p:ph type="body" sz="half" idx="2"/>
          </p:nvPr>
        </p:nvSpPr>
        <p:spPr>
          <a:xfrm>
            <a:off x="2411760" y="5432450"/>
            <a:ext cx="5486400" cy="804862"/>
          </a:xfrm>
        </p:spPr>
        <p:txBody>
          <a:bodyPr>
            <a:normAutofit fontScale="92500" lnSpcReduction="10000"/>
          </a:bodyPr>
          <a:lstStyle/>
          <a:p>
            <a:pPr algn="ctr"/>
            <a:r>
              <a:rPr lang="es-CO" sz="2400" dirty="0"/>
              <a:t>NECESITAN DE SU APOYO</a:t>
            </a:r>
          </a:p>
          <a:p>
            <a:pPr algn="ctr"/>
            <a:r>
              <a:rPr lang="es-CO" sz="2400" b="1" i="1" dirty="0"/>
              <a:t>Equipo de calidad SED</a:t>
            </a:r>
          </a:p>
        </p:txBody>
      </p:sp>
      <p:pic>
        <p:nvPicPr>
          <p:cNvPr id="7" name="Marcador de posición de imagen 6">
            <a:extLst>
              <a:ext uri="{FF2B5EF4-FFF2-40B4-BE49-F238E27FC236}">
                <a16:creationId xmlns:a16="http://schemas.microsoft.com/office/drawing/2014/main" id="{DFB65595-C156-E44D-8C26-9B98557CCB3D}"/>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12543" t="12501" r="21969"/>
          <a:stretch/>
        </p:blipFill>
        <p:spPr>
          <a:xfrm>
            <a:off x="3347864" y="2097065"/>
            <a:ext cx="4805453" cy="2789236"/>
          </a:xfrm>
        </p:spPr>
      </p:pic>
      <p:pic>
        <p:nvPicPr>
          <p:cNvPr id="3" name="Imagen 2">
            <a:extLst>
              <a:ext uri="{FF2B5EF4-FFF2-40B4-BE49-F238E27FC236}">
                <a16:creationId xmlns:a16="http://schemas.microsoft.com/office/drawing/2014/main" id="{62190190-153F-4449-8C73-60F51C0FD6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807" y="1765646"/>
            <a:ext cx="3063250" cy="3456384"/>
          </a:xfrm>
          <a:prstGeom prst="rect">
            <a:avLst/>
          </a:prstGeom>
        </p:spPr>
      </p:pic>
      <p:sp>
        <p:nvSpPr>
          <p:cNvPr id="5" name="CuadroTexto 4">
            <a:extLst>
              <a:ext uri="{FF2B5EF4-FFF2-40B4-BE49-F238E27FC236}">
                <a16:creationId xmlns:a16="http://schemas.microsoft.com/office/drawing/2014/main" id="{B64D5947-19DE-1043-8096-84B1352CE03B}"/>
              </a:ext>
            </a:extLst>
          </p:cNvPr>
          <p:cNvSpPr txBox="1"/>
          <p:nvPr/>
        </p:nvSpPr>
        <p:spPr>
          <a:xfrm>
            <a:off x="3177670" y="1122647"/>
            <a:ext cx="3834704" cy="769441"/>
          </a:xfrm>
          <a:prstGeom prst="rect">
            <a:avLst/>
          </a:prstGeom>
          <a:noFill/>
        </p:spPr>
        <p:txBody>
          <a:bodyPr wrap="none" rtlCol="0">
            <a:spAutoFit/>
          </a:bodyPr>
          <a:lstStyle/>
          <a:p>
            <a:r>
              <a:rPr lang="es-CO" sz="4400" b="1" dirty="0"/>
              <a:t>BIENVENIDOS…</a:t>
            </a:r>
          </a:p>
        </p:txBody>
      </p:sp>
    </p:spTree>
    <p:extLst>
      <p:ext uri="{BB962C8B-B14F-4D97-AF65-F5344CB8AC3E}">
        <p14:creationId xmlns:p14="http://schemas.microsoft.com/office/powerpoint/2010/main" val="4012152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412D8F-B9D9-3546-B3B9-0987DC2FB5CC}"/>
              </a:ext>
            </a:extLst>
          </p:cNvPr>
          <p:cNvSpPr>
            <a:spLocks noGrp="1"/>
          </p:cNvSpPr>
          <p:nvPr>
            <p:ph type="title"/>
          </p:nvPr>
        </p:nvSpPr>
        <p:spPr>
          <a:xfrm>
            <a:off x="457200" y="485800"/>
            <a:ext cx="8229600" cy="1143000"/>
          </a:xfrm>
        </p:spPr>
        <p:txBody>
          <a:bodyPr>
            <a:normAutofit/>
          </a:bodyPr>
          <a:lstStyle/>
          <a:p>
            <a:pPr algn="r"/>
            <a:r>
              <a:rPr lang="es-CO" sz="6600" dirty="0"/>
              <a:t>OBJETIVOS</a:t>
            </a:r>
          </a:p>
        </p:txBody>
      </p:sp>
      <p:sp>
        <p:nvSpPr>
          <p:cNvPr id="3" name="Marcador de contenido 2">
            <a:extLst>
              <a:ext uri="{FF2B5EF4-FFF2-40B4-BE49-F238E27FC236}">
                <a16:creationId xmlns:a16="http://schemas.microsoft.com/office/drawing/2014/main" id="{047305EF-A9DA-9B4C-992A-521C511A0445}"/>
              </a:ext>
            </a:extLst>
          </p:cNvPr>
          <p:cNvSpPr>
            <a:spLocks noGrp="1"/>
          </p:cNvSpPr>
          <p:nvPr>
            <p:ph idx="1"/>
          </p:nvPr>
        </p:nvSpPr>
        <p:spPr/>
        <p:txBody>
          <a:bodyPr/>
          <a:lstStyle/>
          <a:p>
            <a:pPr marL="0" indent="0" algn="just">
              <a:buNone/>
            </a:pPr>
            <a:r>
              <a:rPr lang="es-CO" dirty="0"/>
              <a:t>Explican el para qu</a:t>
            </a:r>
            <a:r>
              <a:rPr lang="es-ES" dirty="0"/>
              <a:t>é se elabora un proyecto a partir de la misión que se desea cumplir.</a:t>
            </a:r>
          </a:p>
          <a:p>
            <a:pPr marL="0" indent="0" algn="just">
              <a:buNone/>
            </a:pPr>
            <a:r>
              <a:rPr lang="es-CO" dirty="0"/>
              <a:t>Generalmente se plantean en </a:t>
            </a:r>
            <a:r>
              <a:rPr lang="es-ES" dirty="0"/>
              <a:t>función cada uno de los componentes de la institución educativa, entendida como una organización social que tiene como misión promover de manera participativa el desarrollo humano, bajo el respeto de la dignidad y los derechos humanos.</a:t>
            </a:r>
          </a:p>
        </p:txBody>
      </p:sp>
    </p:spTree>
    <p:extLst>
      <p:ext uri="{BB962C8B-B14F-4D97-AF65-F5344CB8AC3E}">
        <p14:creationId xmlns:p14="http://schemas.microsoft.com/office/powerpoint/2010/main" val="99693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1FFF8-CC7D-394E-8385-FE0EBA502BEC}"/>
              </a:ext>
            </a:extLst>
          </p:cNvPr>
          <p:cNvSpPr>
            <a:spLocks noGrp="1"/>
          </p:cNvSpPr>
          <p:nvPr>
            <p:ph type="title"/>
          </p:nvPr>
        </p:nvSpPr>
        <p:spPr>
          <a:xfrm>
            <a:off x="457200" y="485800"/>
            <a:ext cx="8229600" cy="1143000"/>
          </a:xfrm>
        </p:spPr>
        <p:txBody>
          <a:bodyPr/>
          <a:lstStyle/>
          <a:p>
            <a:pPr algn="r"/>
            <a:r>
              <a:rPr lang="es-CO" dirty="0"/>
              <a:t>METAS</a:t>
            </a:r>
          </a:p>
        </p:txBody>
      </p:sp>
      <p:sp>
        <p:nvSpPr>
          <p:cNvPr id="3" name="Marcador de contenido 2">
            <a:extLst>
              <a:ext uri="{FF2B5EF4-FFF2-40B4-BE49-F238E27FC236}">
                <a16:creationId xmlns:a16="http://schemas.microsoft.com/office/drawing/2014/main" id="{FDA4BB9B-D8B2-E043-96C4-51ABA1FFD990}"/>
              </a:ext>
            </a:extLst>
          </p:cNvPr>
          <p:cNvSpPr>
            <a:spLocks noGrp="1"/>
          </p:cNvSpPr>
          <p:nvPr>
            <p:ph idx="1"/>
          </p:nvPr>
        </p:nvSpPr>
        <p:spPr>
          <a:ln>
            <a:solidFill>
              <a:schemeClr val="accent1"/>
            </a:solidFill>
          </a:ln>
        </p:spPr>
        <p:txBody>
          <a:bodyPr>
            <a:normAutofit fontScale="92500" lnSpcReduction="20000"/>
          </a:bodyPr>
          <a:lstStyle/>
          <a:p>
            <a:r>
              <a:rPr lang="es-CO" dirty="0"/>
              <a:t>Largo plazo: 	 MARCO GENERAL</a:t>
            </a:r>
          </a:p>
          <a:p>
            <a:r>
              <a:rPr lang="es-CO" dirty="0"/>
              <a:t>Mediano plazo: PLAN DE MEJORAMIENTO 			   	 INSTITUCIONAL PMI.</a:t>
            </a:r>
          </a:p>
          <a:p>
            <a:r>
              <a:rPr lang="es-CO" dirty="0"/>
              <a:t>Corto plazo:       PLAN OPERATIVO ANUAL POA</a:t>
            </a:r>
          </a:p>
          <a:p>
            <a:endParaRPr lang="es-CO" dirty="0"/>
          </a:p>
          <a:p>
            <a:pPr marL="0" indent="0">
              <a:buNone/>
            </a:pPr>
            <a:r>
              <a:rPr lang="es-CO" dirty="0"/>
              <a:t>Componentes m</a:t>
            </a:r>
            <a:r>
              <a:rPr lang="es-ES" dirty="0" err="1" smtClean="0"/>
              <a:t>ínimos</a:t>
            </a:r>
            <a:r>
              <a:rPr lang="es-ES" dirty="0" smtClean="0"/>
              <a:t>:</a:t>
            </a:r>
            <a:endParaRPr lang="es-ES" dirty="0"/>
          </a:p>
          <a:p>
            <a:r>
              <a:rPr lang="es-CO" dirty="0"/>
              <a:t>El resultado esperado y sus elementos medibles y observables de calidad. </a:t>
            </a:r>
          </a:p>
          <a:p>
            <a:r>
              <a:rPr lang="es-CO" dirty="0"/>
              <a:t>El tiempo en que se espera alcanzar.</a:t>
            </a:r>
            <a:br>
              <a:rPr lang="es-CO" dirty="0"/>
            </a:br>
            <a:endParaRPr lang="es-CO" dirty="0"/>
          </a:p>
          <a:p>
            <a:pPr marL="0" indent="0">
              <a:buNone/>
            </a:pPr>
            <a:endParaRPr lang="es-CO" dirty="0"/>
          </a:p>
        </p:txBody>
      </p:sp>
    </p:spTree>
    <p:extLst>
      <p:ext uri="{BB962C8B-B14F-4D97-AF65-F5344CB8AC3E}">
        <p14:creationId xmlns:p14="http://schemas.microsoft.com/office/powerpoint/2010/main" val="18173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3A9FBB-42E8-6042-8910-530FA9BBB143}"/>
              </a:ext>
            </a:extLst>
          </p:cNvPr>
          <p:cNvSpPr>
            <a:spLocks noGrp="1"/>
          </p:cNvSpPr>
          <p:nvPr>
            <p:ph type="title"/>
          </p:nvPr>
        </p:nvSpPr>
        <p:spPr>
          <a:xfrm>
            <a:off x="457200" y="1061864"/>
            <a:ext cx="8229600" cy="1143000"/>
          </a:xfrm>
        </p:spPr>
        <p:txBody>
          <a:bodyPr>
            <a:normAutofit/>
          </a:bodyPr>
          <a:lstStyle/>
          <a:p>
            <a:pPr algn="r"/>
            <a:r>
              <a:rPr lang="es-CO" sz="4000" b="1" dirty="0"/>
              <a:t>COMPONENTE</a:t>
            </a:r>
            <a:r>
              <a:rPr lang="es-CO" sz="3200" b="1" dirty="0"/>
              <a:t> </a:t>
            </a:r>
            <a:r>
              <a:rPr lang="es-CO" sz="4000" b="1" dirty="0"/>
              <a:t>ADMINISTRATIVO</a:t>
            </a:r>
            <a:endParaRPr lang="es-CO" sz="3200" b="1" dirty="0"/>
          </a:p>
        </p:txBody>
      </p:sp>
      <p:sp>
        <p:nvSpPr>
          <p:cNvPr id="3" name="Marcador de contenido 2">
            <a:extLst>
              <a:ext uri="{FF2B5EF4-FFF2-40B4-BE49-F238E27FC236}">
                <a16:creationId xmlns:a16="http://schemas.microsoft.com/office/drawing/2014/main" id="{0E113FD0-B2FE-994C-8718-787FB67E782E}"/>
              </a:ext>
            </a:extLst>
          </p:cNvPr>
          <p:cNvSpPr>
            <a:spLocks noGrp="1"/>
          </p:cNvSpPr>
          <p:nvPr>
            <p:ph idx="1"/>
          </p:nvPr>
        </p:nvSpPr>
        <p:spPr>
          <a:xfrm>
            <a:off x="457200" y="2143397"/>
            <a:ext cx="8229600" cy="4525963"/>
          </a:xfrm>
          <a:ln>
            <a:solidFill>
              <a:schemeClr val="accent1"/>
            </a:solidFill>
          </a:ln>
        </p:spPr>
        <p:txBody>
          <a:bodyPr>
            <a:normAutofit fontScale="92500"/>
          </a:bodyPr>
          <a:lstStyle/>
          <a:p>
            <a:r>
              <a:rPr lang="es-CO" sz="4300" b="1" dirty="0"/>
              <a:t>Asignaci</a:t>
            </a:r>
            <a:r>
              <a:rPr lang="es-ES" sz="4300" b="1" dirty="0" err="1"/>
              <a:t>ón</a:t>
            </a:r>
            <a:r>
              <a:rPr lang="es-ES" sz="4300" b="1" dirty="0"/>
              <a:t> laboral del docente (DO):</a:t>
            </a:r>
          </a:p>
          <a:p>
            <a:pPr marL="0" indent="0" algn="just">
              <a:buNone/>
            </a:pPr>
            <a:r>
              <a:rPr lang="es-ES" sz="4000" dirty="0"/>
              <a:t>Conjunto de responsabilidades asignadas al personal directivo y docente en función del cumplimiento de la MISION institucional en su jornada laboral, igual a 40 horas semanales.</a:t>
            </a:r>
          </a:p>
        </p:txBody>
      </p:sp>
    </p:spTree>
    <p:extLst>
      <p:ext uri="{BB962C8B-B14F-4D97-AF65-F5344CB8AC3E}">
        <p14:creationId xmlns:p14="http://schemas.microsoft.com/office/powerpoint/2010/main" val="115258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D8435D-CC8F-4C44-9DEF-2E4FA99932E4}"/>
              </a:ext>
            </a:extLst>
          </p:cNvPr>
          <p:cNvSpPr>
            <a:spLocks noGrp="1"/>
          </p:cNvSpPr>
          <p:nvPr>
            <p:ph type="title"/>
          </p:nvPr>
        </p:nvSpPr>
        <p:spPr>
          <a:xfrm>
            <a:off x="457200" y="701824"/>
            <a:ext cx="8229600" cy="1143000"/>
          </a:xfrm>
        </p:spPr>
        <p:txBody>
          <a:bodyPr>
            <a:normAutofit/>
          </a:bodyPr>
          <a:lstStyle/>
          <a:p>
            <a:pPr algn="r"/>
            <a:r>
              <a:rPr lang="es-CO" sz="4000" b="1" dirty="0"/>
              <a:t>ASIGNACIÓN LABORAL</a:t>
            </a:r>
          </a:p>
        </p:txBody>
      </p:sp>
      <p:sp>
        <p:nvSpPr>
          <p:cNvPr id="3" name="Marcador de contenido 2">
            <a:extLst>
              <a:ext uri="{FF2B5EF4-FFF2-40B4-BE49-F238E27FC236}">
                <a16:creationId xmlns:a16="http://schemas.microsoft.com/office/drawing/2014/main" id="{D984D06E-EE71-974A-99F1-10E9491EEE2A}"/>
              </a:ext>
            </a:extLst>
          </p:cNvPr>
          <p:cNvSpPr>
            <a:spLocks noGrp="1"/>
          </p:cNvSpPr>
          <p:nvPr>
            <p:ph idx="1"/>
          </p:nvPr>
        </p:nvSpPr>
        <p:spPr>
          <a:ln>
            <a:solidFill>
              <a:schemeClr val="tx1"/>
            </a:solidFill>
          </a:ln>
        </p:spPr>
        <p:txBody>
          <a:bodyPr>
            <a:normAutofit fontScale="92500" lnSpcReduction="20000"/>
          </a:bodyPr>
          <a:lstStyle/>
          <a:p>
            <a:pPr marL="0" indent="0">
              <a:buNone/>
            </a:pPr>
            <a:r>
              <a:rPr lang="es-CO" dirty="0"/>
              <a:t>¿Por qu</a:t>
            </a:r>
            <a:r>
              <a:rPr lang="es-ES" dirty="0"/>
              <a:t>é?</a:t>
            </a:r>
          </a:p>
          <a:p>
            <a:pPr>
              <a:buFontTx/>
              <a:buChar char="-"/>
            </a:pPr>
            <a:r>
              <a:rPr lang="es-CO" dirty="0"/>
              <a:t>Organizaci</a:t>
            </a:r>
            <a:r>
              <a:rPr lang="es-ES" dirty="0" err="1"/>
              <a:t>ón</a:t>
            </a:r>
            <a:r>
              <a:rPr lang="es-ES" dirty="0"/>
              <a:t> laboral</a:t>
            </a:r>
          </a:p>
          <a:p>
            <a:pPr>
              <a:buFontTx/>
              <a:buChar char="-"/>
            </a:pPr>
            <a:r>
              <a:rPr lang="es-CO" dirty="0"/>
              <a:t>Progeteger la seguridad social del docente.</a:t>
            </a:r>
          </a:p>
          <a:p>
            <a:pPr marL="0" indent="0">
              <a:buNone/>
            </a:pPr>
            <a:endParaRPr lang="es-CO" dirty="0"/>
          </a:p>
          <a:p>
            <a:pPr marL="0" indent="0">
              <a:buNone/>
            </a:pPr>
            <a:r>
              <a:rPr lang="es-CO" dirty="0"/>
              <a:t>40 H.S. Distribuidas as</a:t>
            </a:r>
            <a:r>
              <a:rPr lang="es-ES" dirty="0"/>
              <a:t>í:</a:t>
            </a:r>
          </a:p>
          <a:p>
            <a:pPr marL="0" indent="0">
              <a:buNone/>
            </a:pPr>
            <a:r>
              <a:rPr lang="es-ES" dirty="0"/>
              <a:t>Preescolar:		20 AA+20 ACC	=40</a:t>
            </a:r>
          </a:p>
          <a:p>
            <a:pPr marL="0" indent="0">
              <a:buNone/>
            </a:pPr>
            <a:r>
              <a:rPr lang="es-ES" dirty="0"/>
              <a:t>Primaria:		25 AA+15 ACC	=40</a:t>
            </a:r>
          </a:p>
          <a:p>
            <a:pPr marL="0" indent="0">
              <a:buNone/>
            </a:pPr>
            <a:r>
              <a:rPr lang="es-ES" dirty="0"/>
              <a:t>Secundaria:		22 AA+18 ACC	=40</a:t>
            </a:r>
          </a:p>
          <a:p>
            <a:pPr marL="0" indent="0">
              <a:buNone/>
            </a:pPr>
            <a:r>
              <a:rPr lang="es-ES" dirty="0"/>
              <a:t>Directivos y D. Orientador.         	=40</a:t>
            </a:r>
          </a:p>
          <a:p>
            <a:pPr marL="0" indent="0">
              <a:buNone/>
            </a:pPr>
            <a:endParaRPr lang="es-CO" dirty="0"/>
          </a:p>
        </p:txBody>
      </p:sp>
    </p:spTree>
    <p:extLst>
      <p:ext uri="{BB962C8B-B14F-4D97-AF65-F5344CB8AC3E}">
        <p14:creationId xmlns:p14="http://schemas.microsoft.com/office/powerpoint/2010/main" val="286971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1 Título">
            <a:extLst>
              <a:ext uri="{FF2B5EF4-FFF2-40B4-BE49-F238E27FC236}">
                <a16:creationId xmlns:a16="http://schemas.microsoft.com/office/drawing/2014/main" id="{30D6B671-4C36-DF48-8ABE-42C5D2464474}"/>
              </a:ext>
            </a:extLst>
          </p:cNvPr>
          <p:cNvSpPr>
            <a:spLocks noGrp="1"/>
          </p:cNvSpPr>
          <p:nvPr>
            <p:ph type="title"/>
          </p:nvPr>
        </p:nvSpPr>
        <p:spPr bwMode="auto">
          <a:xfrm>
            <a:off x="457200" y="274638"/>
            <a:ext cx="8229600" cy="1354162"/>
          </a:xfrm>
          <a:noFill/>
          <a:ln>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0000"/>
          </a:bodyPr>
          <a:lstStyle/>
          <a:p>
            <a:pPr algn="r"/>
            <a:r>
              <a:rPr lang="es-CO" altLang="es-ES_tradnl" sz="3600" dirty="0"/>
              <a:t/>
            </a:r>
            <a:br>
              <a:rPr lang="es-CO" altLang="es-ES_tradnl" sz="3600" dirty="0"/>
            </a:br>
            <a:r>
              <a:rPr lang="es-CO" altLang="es-ES_tradnl" sz="3600" dirty="0"/>
              <a:t>COMPONENTE </a:t>
            </a:r>
            <a:r>
              <a:rPr lang="es-CO" altLang="es-ES_tradnl" sz="3600" dirty="0" smtClean="0"/>
              <a:t>PEDAGÓGICO</a:t>
            </a:r>
            <a:r>
              <a:rPr lang="es-CO" altLang="es-ES_tradnl" sz="3600" dirty="0"/>
              <a:t/>
            </a:r>
            <a:br>
              <a:rPr lang="es-CO" altLang="es-ES_tradnl" sz="3600" dirty="0"/>
            </a:br>
            <a:r>
              <a:rPr lang="es-CO" altLang="es-ES_tradnl" sz="3600" dirty="0"/>
              <a:t>PLAN DE ESTUDIOS</a:t>
            </a:r>
            <a:r>
              <a:rPr lang="es-CO" altLang="es-ES_tradnl" sz="1800" dirty="0"/>
              <a:t> </a:t>
            </a:r>
            <a:br>
              <a:rPr lang="es-CO" altLang="es-ES_tradnl" sz="1800" dirty="0"/>
            </a:br>
            <a:r>
              <a:rPr lang="es-CO" altLang="es-ES_tradnl" sz="1800" dirty="0"/>
              <a:t>Decreto 1860 de 1994</a:t>
            </a:r>
          </a:p>
        </p:txBody>
      </p:sp>
      <p:sp>
        <p:nvSpPr>
          <p:cNvPr id="10242" name="2 Rectángulo">
            <a:extLst>
              <a:ext uri="{FF2B5EF4-FFF2-40B4-BE49-F238E27FC236}">
                <a16:creationId xmlns:a16="http://schemas.microsoft.com/office/drawing/2014/main" id="{6138807E-2976-D044-8458-AD7E8F8288B6}"/>
              </a:ext>
            </a:extLst>
          </p:cNvPr>
          <p:cNvSpPr>
            <a:spLocks noChangeArrowheads="1"/>
          </p:cNvSpPr>
          <p:nvPr/>
        </p:nvSpPr>
        <p:spPr bwMode="auto">
          <a:xfrm>
            <a:off x="571500" y="2196802"/>
            <a:ext cx="7858125" cy="44005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CO" altLang="es-ES_tradnl" sz="2000" dirty="0"/>
              <a:t>Artículo 38. Plan de estudios. El plan de estudios debe relacionar las diferentes áreas con las asignaturas y con los proyectos pedagógicos y contener al menos los siguientes aspectos:</a:t>
            </a:r>
          </a:p>
          <a:p>
            <a:pPr algn="just" eaLnBrk="1" hangingPunct="1"/>
            <a:r>
              <a:rPr lang="es-CO" altLang="es-ES_tradnl" sz="2000" dirty="0"/>
              <a:t>1. La identificación de los contenidos, temas y problemas de cada asignatura y proyecto pedagógico, así como el señalamiento de las diferentes actividades pedagógicas.</a:t>
            </a:r>
          </a:p>
          <a:p>
            <a:pPr algn="just" eaLnBrk="1" hangingPunct="1"/>
            <a:r>
              <a:rPr lang="es-CO" altLang="es-ES_tradnl" sz="2000" dirty="0"/>
              <a:t>2. La distribución del tiempo y las secuencias del proceso educativo, señalando el período lectivo y el grado en que se ejecutarán las diferentes actividades.</a:t>
            </a:r>
          </a:p>
          <a:p>
            <a:pPr algn="just" eaLnBrk="1" hangingPunct="1"/>
            <a:r>
              <a:rPr lang="es-CO" altLang="es-ES_tradnl" sz="2000" dirty="0"/>
              <a:t>3. La metodología aplicable a cada una de las asignaturas y proyectos pedagógicos, señalando el uso del material didáctico, de textos escolares, laboratorios, ayudas, audiovisuales, la informática educativa o cualquier otro medio o técnica que oriente o soporte la acción pedagógica.</a:t>
            </a:r>
          </a:p>
        </p:txBody>
      </p:sp>
    </p:spTree>
    <p:extLst>
      <p:ext uri="{BB962C8B-B14F-4D97-AF65-F5344CB8AC3E}">
        <p14:creationId xmlns:p14="http://schemas.microsoft.com/office/powerpoint/2010/main" val="267197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 grpId="0" animBg="1"/>
      <p:bldP spid="1024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2 Marcador de contenido">
            <a:extLst>
              <a:ext uri="{FF2B5EF4-FFF2-40B4-BE49-F238E27FC236}">
                <a16:creationId xmlns:a16="http://schemas.microsoft.com/office/drawing/2014/main" id="{8BD58530-FD37-5C48-8DFA-74C3D4D47D0E}"/>
              </a:ext>
            </a:extLst>
          </p:cNvPr>
          <p:cNvSpPr>
            <a:spLocks noGrp="1"/>
          </p:cNvSpPr>
          <p:nvPr>
            <p:ph idx="1"/>
          </p:nvPr>
        </p:nvSpPr>
        <p:spPr bwMode="auto">
          <a:xfrm>
            <a:off x="457200" y="1019869"/>
            <a:ext cx="8229600" cy="5217443"/>
          </a:xfrm>
          <a:noFill/>
          <a:ln>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marL="0" indent="0" algn="just">
              <a:buNone/>
            </a:pPr>
            <a:endParaRPr lang="es-CO" altLang="es-ES_tradnl" sz="2000" b="1" dirty="0"/>
          </a:p>
          <a:p>
            <a:pPr algn="just"/>
            <a:r>
              <a:rPr lang="es-CO" altLang="es-ES_tradnl" sz="2000" b="1" dirty="0"/>
              <a:t>4. Los logros para cada grado, o conjunto de grados, según los indicadores definidos en el proyecto educativo institucional.</a:t>
            </a:r>
          </a:p>
          <a:p>
            <a:pPr algn="just"/>
            <a:r>
              <a:rPr lang="es-CO" altLang="es-ES_tradnl" sz="2000" b="1" dirty="0"/>
              <a:t>5. Los criterios de evaluación y administración del plan.</a:t>
            </a:r>
          </a:p>
          <a:p>
            <a:pPr algn="just"/>
            <a:endParaRPr lang="es-CO" altLang="es-ES_tradnl" sz="2000" b="1" dirty="0"/>
          </a:p>
          <a:p>
            <a:pPr algn="just"/>
            <a:r>
              <a:rPr lang="es-CO" altLang="es-ES_tradnl" sz="2000" b="1" dirty="0"/>
              <a:t>PARÁGRAFO. Con el fin de facilitar el proceso de formación de un alumno o de un grupo de ellos, los establecimientos educativos podrán introducir excepciones al desarrollo del plan general de estudios y aplicar para estos casos planes particulares de actividades adicionales, dentro del calendario académico o en horarios apropiadas, mientras los educandos consiguen alcanzar los objetivos. De manera similar se procederá para facilitar la integración de alumnos con edad distinta a la observada como promedio para un grado o con limitaciones o capacidades personales excepcionales o para quienes hayan logrado con anticipación., los objetivos de un determinado grado o área.</a:t>
            </a:r>
          </a:p>
        </p:txBody>
      </p:sp>
    </p:spTree>
    <p:extLst>
      <p:ext uri="{BB962C8B-B14F-4D97-AF65-F5344CB8AC3E}">
        <p14:creationId xmlns:p14="http://schemas.microsoft.com/office/powerpoint/2010/main" val="220142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1 Título">
            <a:extLst>
              <a:ext uri="{FF2B5EF4-FFF2-40B4-BE49-F238E27FC236}">
                <a16:creationId xmlns:a16="http://schemas.microsoft.com/office/drawing/2014/main" id="{BD1D3E22-C018-524D-BB3B-B906D4D5D258}"/>
              </a:ext>
            </a:extLst>
          </p:cNvPr>
          <p:cNvSpPr>
            <a:spLocks noGrp="1"/>
          </p:cNvSpPr>
          <p:nvPr>
            <p:ph type="title"/>
          </p:nvPr>
        </p:nvSpPr>
        <p:spPr bwMode="auto">
          <a:xfrm>
            <a:off x="-108520" y="1262782"/>
            <a:ext cx="8229600" cy="65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r"/>
            <a:r>
              <a:rPr lang="es-CO" altLang="es-ES_tradnl" sz="3200" b="1" dirty="0"/>
              <a:t>EL PLAN DE ESTUDIOS - </a:t>
            </a:r>
            <a:r>
              <a:rPr lang="es-CO" altLang="es-ES_tradnl" sz="3200" b="1" dirty="0" smtClean="0"/>
              <a:t> </a:t>
            </a:r>
            <a:r>
              <a:rPr lang="es-CO" altLang="es-ES_tradnl" sz="3200" b="1" dirty="0"/>
              <a:t>C. </a:t>
            </a:r>
            <a:r>
              <a:rPr lang="es-CO" altLang="es-ES_tradnl" sz="3200" b="1" dirty="0" smtClean="0"/>
              <a:t>PEDAGÓGICO</a:t>
            </a:r>
            <a:endParaRPr lang="es-CO" altLang="es-ES_tradnl" sz="3200" b="1" dirty="0"/>
          </a:p>
        </p:txBody>
      </p:sp>
      <p:sp>
        <p:nvSpPr>
          <p:cNvPr id="5" name="4 O">
            <a:extLst>
              <a:ext uri="{FF2B5EF4-FFF2-40B4-BE49-F238E27FC236}">
                <a16:creationId xmlns:a16="http://schemas.microsoft.com/office/drawing/2014/main" id="{82A95C92-AF26-564F-BDD3-8503BEB10217}"/>
              </a:ext>
            </a:extLst>
          </p:cNvPr>
          <p:cNvSpPr/>
          <p:nvPr/>
        </p:nvSpPr>
        <p:spPr>
          <a:xfrm>
            <a:off x="1785938" y="1881906"/>
            <a:ext cx="5786437" cy="4643438"/>
          </a:xfrm>
          <a:prstGeom prst="flowChartOr">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s-CO" altLang="es-CO" b="1">
              <a:solidFill>
                <a:schemeClr val="tx1"/>
              </a:solidFill>
              <a:cs typeface="Arial" panose="020B0604020202020204" pitchFamily="34" charset="0"/>
            </a:endParaRPr>
          </a:p>
        </p:txBody>
      </p:sp>
      <p:sp>
        <p:nvSpPr>
          <p:cNvPr id="12291" name="4 CuadroTexto">
            <a:extLst>
              <a:ext uri="{FF2B5EF4-FFF2-40B4-BE49-F238E27FC236}">
                <a16:creationId xmlns:a16="http://schemas.microsoft.com/office/drawing/2014/main" id="{48DAE241-B572-D744-9118-4F16B0B0D087}"/>
              </a:ext>
            </a:extLst>
          </p:cNvPr>
          <p:cNvSpPr txBox="1">
            <a:spLocks noChangeArrowheads="1"/>
          </p:cNvSpPr>
          <p:nvPr/>
        </p:nvSpPr>
        <p:spPr bwMode="auto">
          <a:xfrm>
            <a:off x="4824313" y="2548880"/>
            <a:ext cx="23399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CO" altLang="es-ES_tradnl" sz="1400" b="1" dirty="0"/>
              <a:t>ESTRUCTURA </a:t>
            </a:r>
          </a:p>
          <a:p>
            <a:pPr eaLnBrk="1" hangingPunct="1"/>
            <a:r>
              <a:rPr lang="es-CO" altLang="es-ES_tradnl" sz="1400" b="1" dirty="0"/>
              <a:t>ESQUEMÁTICA: </a:t>
            </a:r>
          </a:p>
          <a:p>
            <a:pPr eaLnBrk="1" hangingPunct="1"/>
            <a:r>
              <a:rPr lang="es-CO" altLang="es-ES_tradnl" sz="1400" b="1" dirty="0"/>
              <a:t>Distribución de áreas,</a:t>
            </a:r>
          </a:p>
          <a:p>
            <a:pPr eaLnBrk="1" hangingPunct="1"/>
            <a:r>
              <a:rPr lang="es-CO" altLang="es-ES_tradnl" sz="1400" b="1" dirty="0"/>
              <a:t>Asignaturas, proyectos</a:t>
            </a:r>
          </a:p>
          <a:p>
            <a:pPr eaLnBrk="1" hangingPunct="1"/>
            <a:r>
              <a:rPr lang="es-CO" altLang="es-ES_tradnl" sz="1400" b="1" dirty="0"/>
              <a:t>Debidamente justificada. </a:t>
            </a:r>
          </a:p>
          <a:p>
            <a:pPr eaLnBrk="1" hangingPunct="1"/>
            <a:r>
              <a:rPr lang="es-CO" altLang="es-ES_tradnl" sz="1400" b="1" dirty="0"/>
              <a:t>Va en el marco general </a:t>
            </a:r>
          </a:p>
          <a:p>
            <a:pPr eaLnBrk="1" hangingPunct="1"/>
            <a:r>
              <a:rPr lang="es-CO" altLang="es-ES_tradnl" sz="1400" b="1" dirty="0"/>
              <a:t>del PEI</a:t>
            </a:r>
          </a:p>
        </p:txBody>
      </p:sp>
      <p:sp>
        <p:nvSpPr>
          <p:cNvPr id="12292" name="5 CuadroTexto">
            <a:extLst>
              <a:ext uri="{FF2B5EF4-FFF2-40B4-BE49-F238E27FC236}">
                <a16:creationId xmlns:a16="http://schemas.microsoft.com/office/drawing/2014/main" id="{21AC2B82-AEDB-D749-A120-08A8E046AB90}"/>
              </a:ext>
            </a:extLst>
          </p:cNvPr>
          <p:cNvSpPr txBox="1">
            <a:spLocks noChangeArrowheads="1"/>
          </p:cNvSpPr>
          <p:nvPr/>
        </p:nvSpPr>
        <p:spPr bwMode="auto">
          <a:xfrm>
            <a:off x="4644008" y="4167336"/>
            <a:ext cx="304256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CO" altLang="es-ES_tradnl" sz="1400" b="1" dirty="0"/>
              <a:t>PROGRAMACIONES </a:t>
            </a:r>
          </a:p>
          <a:p>
            <a:pPr eaLnBrk="1" hangingPunct="1"/>
            <a:r>
              <a:rPr lang="es-CO" altLang="es-ES_tradnl" sz="1400" b="1" dirty="0"/>
              <a:t>CURRICULAES –PLAN DE AREA:</a:t>
            </a:r>
          </a:p>
          <a:p>
            <a:pPr eaLnBrk="1" hangingPunct="1"/>
            <a:r>
              <a:rPr lang="es-CO" altLang="es-ES_tradnl" sz="1400" b="1" dirty="0"/>
              <a:t>Documento que contiene</a:t>
            </a:r>
          </a:p>
          <a:p>
            <a:pPr eaLnBrk="1" hangingPunct="1"/>
            <a:r>
              <a:rPr lang="es-CO" altLang="es-ES_tradnl" sz="1400" b="1" dirty="0"/>
              <a:t>Los elementos básicos </a:t>
            </a:r>
          </a:p>
          <a:p>
            <a:pPr eaLnBrk="1" hangingPunct="1"/>
            <a:r>
              <a:rPr lang="es-CO" altLang="es-ES_tradnl" sz="1400" b="1" dirty="0"/>
              <a:t>Que se requieren para</a:t>
            </a:r>
          </a:p>
          <a:p>
            <a:pPr eaLnBrk="1" hangingPunct="1"/>
            <a:r>
              <a:rPr lang="es-CO" altLang="es-ES_tradnl" sz="1400" b="1" dirty="0"/>
              <a:t>Planificar  el para que,</a:t>
            </a:r>
          </a:p>
          <a:p>
            <a:pPr eaLnBrk="1" hangingPunct="1"/>
            <a:r>
              <a:rPr lang="es-CO" altLang="es-ES_tradnl" sz="1400" b="1" dirty="0"/>
              <a:t>Que, como se desarrolla</a:t>
            </a:r>
          </a:p>
          <a:p>
            <a:pPr eaLnBrk="1" hangingPunct="1"/>
            <a:r>
              <a:rPr lang="es-CO" altLang="es-ES_tradnl" sz="1400" b="1" dirty="0"/>
              <a:t>Un área de PE.</a:t>
            </a:r>
          </a:p>
        </p:txBody>
      </p:sp>
      <p:sp>
        <p:nvSpPr>
          <p:cNvPr id="12293" name="6 CuadroTexto">
            <a:extLst>
              <a:ext uri="{FF2B5EF4-FFF2-40B4-BE49-F238E27FC236}">
                <a16:creationId xmlns:a16="http://schemas.microsoft.com/office/drawing/2014/main" id="{E4E96B5F-E274-AD43-B191-C0E28DFB8953}"/>
              </a:ext>
            </a:extLst>
          </p:cNvPr>
          <p:cNvSpPr txBox="1">
            <a:spLocks noChangeArrowheads="1"/>
          </p:cNvSpPr>
          <p:nvPr/>
        </p:nvSpPr>
        <p:spPr bwMode="auto">
          <a:xfrm>
            <a:off x="1785938" y="4347245"/>
            <a:ext cx="2786062"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s-CO" altLang="es-ES_tradnl" sz="1400" b="1" dirty="0"/>
              <a:t>PROYECTOS </a:t>
            </a:r>
          </a:p>
          <a:p>
            <a:pPr algn="r" eaLnBrk="1" hangingPunct="1"/>
            <a:r>
              <a:rPr lang="es-CO" altLang="es-ES_tradnl" sz="1400" b="1" dirty="0"/>
              <a:t>OBLIGATORIOS:</a:t>
            </a:r>
          </a:p>
          <a:p>
            <a:pPr algn="r" eaLnBrk="1" hangingPunct="1"/>
            <a:r>
              <a:rPr lang="es-CO" altLang="es-ES_tradnl" sz="1400" b="1" dirty="0"/>
              <a:t>Documentos referidos a la </a:t>
            </a:r>
          </a:p>
          <a:p>
            <a:pPr algn="r" eaLnBrk="1" hangingPunct="1"/>
            <a:r>
              <a:rPr lang="es-CO" altLang="es-ES_tradnl" sz="1400" b="1" dirty="0"/>
              <a:t>Enseñanza obligatoria del           artículo 14 de la Ley 115.</a:t>
            </a:r>
          </a:p>
        </p:txBody>
      </p:sp>
      <p:sp>
        <p:nvSpPr>
          <p:cNvPr id="12294" name="7 CuadroTexto">
            <a:extLst>
              <a:ext uri="{FF2B5EF4-FFF2-40B4-BE49-F238E27FC236}">
                <a16:creationId xmlns:a16="http://schemas.microsoft.com/office/drawing/2014/main" id="{8AC406D4-86F5-B349-97D2-C1D5F11DA46C}"/>
              </a:ext>
            </a:extLst>
          </p:cNvPr>
          <p:cNvSpPr txBox="1">
            <a:spLocks noChangeArrowheads="1"/>
          </p:cNvSpPr>
          <p:nvPr/>
        </p:nvSpPr>
        <p:spPr bwMode="auto">
          <a:xfrm>
            <a:off x="1929953" y="2620888"/>
            <a:ext cx="27860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s-CO" altLang="es-ES_tradnl" sz="1400" b="1" dirty="0"/>
              <a:t>PLAN DE AULA:</a:t>
            </a:r>
          </a:p>
          <a:p>
            <a:pPr algn="r" eaLnBrk="1" hangingPunct="1"/>
            <a:r>
              <a:rPr lang="es-CO" altLang="es-ES_tradnl" sz="1400" b="1" dirty="0"/>
              <a:t>Nivel de microplanificación</a:t>
            </a:r>
          </a:p>
          <a:p>
            <a:pPr algn="r" eaLnBrk="1" hangingPunct="1"/>
            <a:r>
              <a:rPr lang="es-CO" altLang="es-ES_tradnl" sz="1400" b="1" dirty="0"/>
              <a:t>Que contiene los elementos </a:t>
            </a:r>
          </a:p>
          <a:p>
            <a:pPr algn="r" eaLnBrk="1" hangingPunct="1"/>
            <a:r>
              <a:rPr lang="es-CO" altLang="es-ES_tradnl" sz="1400" b="1" dirty="0"/>
              <a:t>Básicos que ayudan al docente a ser creativo para evitar la monotonía de las actividades rutinarias.</a:t>
            </a:r>
          </a:p>
        </p:txBody>
      </p:sp>
    </p:spTree>
    <p:extLst>
      <p:ext uri="{BB962C8B-B14F-4D97-AF65-F5344CB8AC3E}">
        <p14:creationId xmlns:p14="http://schemas.microsoft.com/office/powerpoint/2010/main" val="397961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p:bldP spid="5" grpId="0" animBg="1"/>
      <p:bldP spid="12291" grpId="0"/>
      <p:bldP spid="12292" grpId="0"/>
      <p:bldP spid="12293" grpId="0"/>
      <p:bldP spid="1229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24E7D9-F577-1C44-BF65-EAD90B9DB99F}"/>
              </a:ext>
            </a:extLst>
          </p:cNvPr>
          <p:cNvSpPr>
            <a:spLocks noGrp="1"/>
          </p:cNvSpPr>
          <p:nvPr>
            <p:ph type="title"/>
          </p:nvPr>
        </p:nvSpPr>
        <p:spPr>
          <a:xfrm>
            <a:off x="457200" y="845840"/>
            <a:ext cx="8229600" cy="1143000"/>
          </a:xfrm>
          <a:ln>
            <a:noFill/>
          </a:ln>
        </p:spPr>
        <p:txBody>
          <a:bodyPr>
            <a:normAutofit/>
          </a:bodyPr>
          <a:lstStyle/>
          <a:p>
            <a:pPr algn="r"/>
            <a:r>
              <a:rPr lang="es-CO" sz="3600" dirty="0"/>
              <a:t>LA INVESTIGACIÓN EN LA ESCUELA</a:t>
            </a:r>
          </a:p>
        </p:txBody>
      </p:sp>
      <p:sp>
        <p:nvSpPr>
          <p:cNvPr id="3" name="Marcador de contenido 2">
            <a:extLst>
              <a:ext uri="{FF2B5EF4-FFF2-40B4-BE49-F238E27FC236}">
                <a16:creationId xmlns:a16="http://schemas.microsoft.com/office/drawing/2014/main" id="{139AAE40-C9F1-C04C-AA44-323416125742}"/>
              </a:ext>
            </a:extLst>
          </p:cNvPr>
          <p:cNvSpPr>
            <a:spLocks noGrp="1"/>
          </p:cNvSpPr>
          <p:nvPr>
            <p:ph idx="1"/>
          </p:nvPr>
        </p:nvSpPr>
        <p:spPr>
          <a:xfrm>
            <a:off x="457200" y="1844824"/>
            <a:ext cx="8229600" cy="4281339"/>
          </a:xfrm>
          <a:ln>
            <a:solidFill>
              <a:schemeClr val="tx1"/>
            </a:solidFill>
          </a:ln>
        </p:spPr>
        <p:txBody>
          <a:bodyPr>
            <a:normAutofit fontScale="77500" lnSpcReduction="20000"/>
          </a:bodyPr>
          <a:lstStyle/>
          <a:p>
            <a:pPr marL="0" indent="0" algn="ctr">
              <a:buNone/>
            </a:pPr>
            <a:endParaRPr lang="es-CO" dirty="0"/>
          </a:p>
          <a:p>
            <a:pPr marL="0" indent="0" algn="ctr">
              <a:buNone/>
            </a:pPr>
            <a:r>
              <a:rPr lang="es-CO" dirty="0"/>
              <a:t>¿CÓMO SE APLICA?</a:t>
            </a:r>
          </a:p>
          <a:p>
            <a:pPr marL="0" indent="0" algn="ctr">
              <a:buNone/>
            </a:pPr>
            <a:endParaRPr lang="es-CO" dirty="0"/>
          </a:p>
          <a:p>
            <a:pPr algn="just">
              <a:buFontTx/>
              <a:buChar char="-"/>
            </a:pPr>
            <a:r>
              <a:rPr lang="es-CO" dirty="0"/>
              <a:t>Lectura de contexto para el PEI.</a:t>
            </a:r>
          </a:p>
          <a:p>
            <a:pPr algn="just">
              <a:buFontTx/>
              <a:buChar char="-"/>
            </a:pPr>
            <a:r>
              <a:rPr lang="es-ES" dirty="0"/>
              <a:t>Caracterización de las relaciones interpersonales en perspectiva de DDHH.</a:t>
            </a:r>
          </a:p>
          <a:p>
            <a:pPr algn="just">
              <a:buFontTx/>
              <a:buChar char="-"/>
            </a:pPr>
            <a:r>
              <a:rPr lang="es-ES" dirty="0"/>
              <a:t>Evaluación del rendimiento escolar.</a:t>
            </a:r>
          </a:p>
          <a:p>
            <a:pPr algn="just">
              <a:buFontTx/>
              <a:buChar char="-"/>
            </a:pPr>
            <a:r>
              <a:rPr lang="es-ES" dirty="0"/>
              <a:t>Autoevaluación institucional.</a:t>
            </a:r>
          </a:p>
          <a:p>
            <a:pPr algn="just">
              <a:buFontTx/>
              <a:buChar char="-"/>
            </a:pPr>
            <a:r>
              <a:rPr lang="es-CO" dirty="0"/>
              <a:t>Caracterizaci</a:t>
            </a:r>
            <a:r>
              <a:rPr lang="es-ES" dirty="0" err="1"/>
              <a:t>ón</a:t>
            </a:r>
            <a:r>
              <a:rPr lang="es-ES" dirty="0"/>
              <a:t> de los escolares – POE.</a:t>
            </a:r>
          </a:p>
          <a:p>
            <a:pPr marL="0" indent="0" algn="just">
              <a:buNone/>
            </a:pPr>
            <a:endParaRPr lang="es-ES" dirty="0"/>
          </a:p>
          <a:p>
            <a:pPr marL="0" indent="0" algn="ctr">
              <a:buNone/>
            </a:pPr>
            <a:r>
              <a:rPr lang="es-ES" dirty="0"/>
              <a:t>CURÍCULO – PEI PERTINENTE</a:t>
            </a:r>
            <a:endParaRPr lang="es-CO" dirty="0"/>
          </a:p>
        </p:txBody>
      </p:sp>
    </p:spTree>
    <p:extLst>
      <p:ext uri="{BB962C8B-B14F-4D97-AF65-F5344CB8AC3E}">
        <p14:creationId xmlns:p14="http://schemas.microsoft.com/office/powerpoint/2010/main" val="3868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4D552983-F2FF-C846-9C77-D386415F5B20}"/>
              </a:ext>
            </a:extLst>
          </p:cNvPr>
          <p:cNvSpPr>
            <a:spLocks noGrp="1"/>
          </p:cNvSpPr>
          <p:nvPr>
            <p:ph type="title"/>
          </p:nvPr>
        </p:nvSpPr>
        <p:spPr>
          <a:xfrm>
            <a:off x="457200" y="1493912"/>
            <a:ext cx="8229600" cy="1143000"/>
          </a:xfrm>
        </p:spPr>
        <p:txBody>
          <a:bodyPr>
            <a:normAutofit fontScale="90000"/>
          </a:bodyPr>
          <a:lstStyle/>
          <a:p>
            <a:r>
              <a:rPr lang="es-CO" dirty="0"/>
              <a:t>EL EQUIPO DE CALIDAD DELA SED DEL HUILA, LOS INVITA A:</a:t>
            </a:r>
          </a:p>
        </p:txBody>
      </p:sp>
      <p:pic>
        <p:nvPicPr>
          <p:cNvPr id="5" name="Marcador de contenido 4">
            <a:extLst>
              <a:ext uri="{FF2B5EF4-FFF2-40B4-BE49-F238E27FC236}">
                <a16:creationId xmlns:a16="http://schemas.microsoft.com/office/drawing/2014/main" id="{1132698F-0F53-9243-96C4-3AB8E44F5E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2852936"/>
            <a:ext cx="7056784" cy="2160240"/>
          </a:xfrm>
        </p:spPr>
      </p:pic>
      <p:sp>
        <p:nvSpPr>
          <p:cNvPr id="7" name="Título 5">
            <a:extLst>
              <a:ext uri="{FF2B5EF4-FFF2-40B4-BE49-F238E27FC236}">
                <a16:creationId xmlns:a16="http://schemas.microsoft.com/office/drawing/2014/main" id="{2ED23711-1AFC-C04F-B71C-AD4648FBF9D6}"/>
              </a:ext>
            </a:extLst>
          </p:cNvPr>
          <p:cNvSpPr txBox="1">
            <a:spLocks/>
          </p:cNvSpPr>
          <p:nvPr/>
        </p:nvSpPr>
        <p:spPr>
          <a:xfrm>
            <a:off x="609600" y="5166320"/>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dirty="0"/>
              <a:t>Por el mejoramiento de la calidad de la educaci</a:t>
            </a:r>
            <a:r>
              <a:rPr lang="es-ES" dirty="0" err="1"/>
              <a:t>ón</a:t>
            </a:r>
            <a:r>
              <a:rPr lang="es-ES" dirty="0"/>
              <a:t> de los niños huilenses.</a:t>
            </a:r>
            <a:endParaRPr lang="es-CO" dirty="0"/>
          </a:p>
        </p:txBody>
      </p:sp>
    </p:spTree>
    <p:extLst>
      <p:ext uri="{BB962C8B-B14F-4D97-AF65-F5344CB8AC3E}">
        <p14:creationId xmlns:p14="http://schemas.microsoft.com/office/powerpoint/2010/main" val="2822014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6" name="Rectangle 18">
            <a:extLst>
              <a:ext uri="{FF2B5EF4-FFF2-40B4-BE49-F238E27FC236}">
                <a16:creationId xmlns:a16="http://schemas.microsoft.com/office/drawing/2014/main" id="{9123ECF4-7283-BB47-8C5C-7F49A0E017F9}"/>
              </a:ext>
            </a:extLst>
          </p:cNvPr>
          <p:cNvSpPr>
            <a:spLocks noGrp="1" noChangeArrowheads="1"/>
          </p:cNvSpPr>
          <p:nvPr>
            <p:ph type="title"/>
          </p:nvPr>
        </p:nvSpPr>
        <p:spPr bwMode="auto">
          <a:xfrm>
            <a:off x="685800" y="1612850"/>
            <a:ext cx="7772400" cy="808038"/>
          </a:xfrm>
          <a:noFill/>
          <a:ln>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algn="ctr" eaLnBrk="1" hangingPunct="1"/>
            <a:r>
              <a:rPr lang="es-ES_tradnl" altLang="es-CO" sz="3600" b="1" dirty="0">
                <a:solidFill>
                  <a:srgbClr val="FF0000"/>
                </a:solidFill>
                <a:effectLst>
                  <a:outerShdw blurRad="38100" dist="38100" dir="2700000" algn="tl">
                    <a:srgbClr val="000000">
                      <a:alpha val="43137"/>
                    </a:srgbClr>
                  </a:outerShdw>
                </a:effectLst>
              </a:rPr>
              <a:t>REFERENTE CONCEPTUAL BASICO</a:t>
            </a:r>
          </a:p>
        </p:txBody>
      </p:sp>
      <p:sp>
        <p:nvSpPr>
          <p:cNvPr id="2055" name="AutoShape 7">
            <a:extLst>
              <a:ext uri="{FF2B5EF4-FFF2-40B4-BE49-F238E27FC236}">
                <a16:creationId xmlns:a16="http://schemas.microsoft.com/office/drawing/2014/main" id="{E775777A-3636-0447-9035-90486D5D9DB3}"/>
              </a:ext>
            </a:extLst>
          </p:cNvPr>
          <p:cNvSpPr>
            <a:spLocks noChangeArrowheads="1"/>
          </p:cNvSpPr>
          <p:nvPr/>
        </p:nvSpPr>
        <p:spPr bwMode="auto">
          <a:xfrm>
            <a:off x="762000" y="2421533"/>
            <a:ext cx="7467600" cy="388778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CCFF"/>
          </a:solidFill>
          <a:ln w="76200">
            <a:solidFill>
              <a:schemeClr val="bg1"/>
            </a:solidFill>
            <a:round/>
            <a:headEnd/>
            <a:tailEnd/>
          </a:ln>
        </p:spPr>
        <p:txBody>
          <a:bodyPr wrap="none" anchor="ctr"/>
          <a:lstStyle/>
          <a:p>
            <a:endParaRPr lang="es-CO"/>
          </a:p>
        </p:txBody>
      </p:sp>
      <p:sp>
        <p:nvSpPr>
          <p:cNvPr id="2056" name="Oval 8">
            <a:extLst>
              <a:ext uri="{FF2B5EF4-FFF2-40B4-BE49-F238E27FC236}">
                <a16:creationId xmlns:a16="http://schemas.microsoft.com/office/drawing/2014/main" id="{7E2488AA-711E-5A4F-BB88-12408B74B0D8}"/>
              </a:ext>
            </a:extLst>
          </p:cNvPr>
          <p:cNvSpPr>
            <a:spLocks noChangeArrowheads="1"/>
          </p:cNvSpPr>
          <p:nvPr/>
        </p:nvSpPr>
        <p:spPr bwMode="auto">
          <a:xfrm>
            <a:off x="3889102" y="4181510"/>
            <a:ext cx="2051050" cy="1047690"/>
          </a:xfrm>
          <a:prstGeom prst="ellipse">
            <a:avLst/>
          </a:prstGeom>
          <a:solidFill>
            <a:srgbClr val="CCFFCC"/>
          </a:solidFill>
          <a:ln w="57150" cmpd="thinThick">
            <a:no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_tradnl" altLang="es-CO" sz="2000" b="1" dirty="0"/>
              <a:t>CURRÍCULO</a:t>
            </a:r>
          </a:p>
        </p:txBody>
      </p:sp>
      <p:sp>
        <p:nvSpPr>
          <p:cNvPr id="2059" name="Text Box 11">
            <a:extLst>
              <a:ext uri="{FF2B5EF4-FFF2-40B4-BE49-F238E27FC236}">
                <a16:creationId xmlns:a16="http://schemas.microsoft.com/office/drawing/2014/main" id="{BCD05F48-1066-3E4C-AE3C-B218836CE94C}"/>
              </a:ext>
            </a:extLst>
          </p:cNvPr>
          <p:cNvSpPr txBox="1">
            <a:spLocks noChangeArrowheads="1"/>
          </p:cNvSpPr>
          <p:nvPr/>
        </p:nvSpPr>
        <p:spPr bwMode="auto">
          <a:xfrm>
            <a:off x="3581400" y="3637384"/>
            <a:ext cx="1770036"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_tradnl" altLang="es-CO" sz="2000" b="1" dirty="0">
                <a:latin typeface="Times New Roman" panose="02020603050405020304" pitchFamily="18" charset="0"/>
              </a:rPr>
              <a:t>EDUCACIÓN</a:t>
            </a:r>
          </a:p>
        </p:txBody>
      </p:sp>
      <p:sp>
        <p:nvSpPr>
          <p:cNvPr id="2063" name="Text Box 15">
            <a:extLst>
              <a:ext uri="{FF2B5EF4-FFF2-40B4-BE49-F238E27FC236}">
                <a16:creationId xmlns:a16="http://schemas.microsoft.com/office/drawing/2014/main" id="{E8A9AE99-2E7A-3D41-B60D-F3248C9E8417}"/>
              </a:ext>
            </a:extLst>
          </p:cNvPr>
          <p:cNvSpPr txBox="1">
            <a:spLocks noChangeArrowheads="1"/>
          </p:cNvSpPr>
          <p:nvPr/>
        </p:nvSpPr>
        <p:spPr bwMode="auto">
          <a:xfrm>
            <a:off x="3598863" y="2646784"/>
            <a:ext cx="176683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_tradnl" altLang="es-CO" sz="2000" b="1" dirty="0">
                <a:latin typeface="Times New Roman" panose="02020603050405020304" pitchFamily="18" charset="0"/>
              </a:rPr>
              <a:t>PEDAGOGÍA</a:t>
            </a:r>
          </a:p>
        </p:txBody>
      </p:sp>
    </p:spTree>
    <p:extLst>
      <p:ext uri="{BB962C8B-B14F-4D97-AF65-F5344CB8AC3E}">
        <p14:creationId xmlns:p14="http://schemas.microsoft.com/office/powerpoint/2010/main" val="692531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66"/>
                                        </p:tgtEl>
                                        <p:attrNameLst>
                                          <p:attrName>style.visibility</p:attrName>
                                        </p:attrNameLst>
                                      </p:cBhvr>
                                      <p:to>
                                        <p:strVal val="visible"/>
                                      </p:to>
                                    </p:set>
                                    <p:anim calcmode="lin" valueType="num">
                                      <p:cBhvr>
                                        <p:cTn id="7" dur="500" fill="hold"/>
                                        <p:tgtEl>
                                          <p:spTgt spid="2066"/>
                                        </p:tgtEl>
                                        <p:attrNameLst>
                                          <p:attrName>ppt_w</p:attrName>
                                        </p:attrNameLst>
                                      </p:cBhvr>
                                      <p:tavLst>
                                        <p:tav tm="0">
                                          <p:val>
                                            <p:fltVal val="0"/>
                                          </p:val>
                                        </p:tav>
                                        <p:tav tm="100000">
                                          <p:val>
                                            <p:strVal val="#ppt_w"/>
                                          </p:val>
                                        </p:tav>
                                      </p:tavLst>
                                    </p:anim>
                                    <p:anim calcmode="lin" valueType="num">
                                      <p:cBhvr>
                                        <p:cTn id="8" dur="500" fill="hold"/>
                                        <p:tgtEl>
                                          <p:spTgt spid="206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055"/>
                                        </p:tgtEl>
                                        <p:attrNameLst>
                                          <p:attrName>style.visibility</p:attrName>
                                        </p:attrNameLst>
                                      </p:cBhvr>
                                      <p:to>
                                        <p:strVal val="visible"/>
                                      </p:to>
                                    </p:set>
                                    <p:anim calcmode="lin" valueType="num">
                                      <p:cBhvr>
                                        <p:cTn id="13" dur="500" fill="hold"/>
                                        <p:tgtEl>
                                          <p:spTgt spid="2055"/>
                                        </p:tgtEl>
                                        <p:attrNameLst>
                                          <p:attrName>ppt_w</p:attrName>
                                        </p:attrNameLst>
                                      </p:cBhvr>
                                      <p:tavLst>
                                        <p:tav tm="0">
                                          <p:val>
                                            <p:fltVal val="0"/>
                                          </p:val>
                                        </p:tav>
                                        <p:tav tm="100000">
                                          <p:val>
                                            <p:strVal val="#ppt_w"/>
                                          </p:val>
                                        </p:tav>
                                      </p:tavLst>
                                    </p:anim>
                                    <p:anim calcmode="lin" valueType="num">
                                      <p:cBhvr>
                                        <p:cTn id="14" dur="500" fill="hold"/>
                                        <p:tgtEl>
                                          <p:spTgt spid="2055"/>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063"/>
                                        </p:tgtEl>
                                        <p:attrNameLst>
                                          <p:attrName>style.visibility</p:attrName>
                                        </p:attrNameLst>
                                      </p:cBhvr>
                                      <p:to>
                                        <p:strVal val="visible"/>
                                      </p:to>
                                    </p:set>
                                    <p:anim calcmode="lin" valueType="num">
                                      <p:cBhvr>
                                        <p:cTn id="19" dur="500" fill="hold"/>
                                        <p:tgtEl>
                                          <p:spTgt spid="2063"/>
                                        </p:tgtEl>
                                        <p:attrNameLst>
                                          <p:attrName>ppt_w</p:attrName>
                                        </p:attrNameLst>
                                      </p:cBhvr>
                                      <p:tavLst>
                                        <p:tav tm="0">
                                          <p:val>
                                            <p:fltVal val="0"/>
                                          </p:val>
                                        </p:tav>
                                        <p:tav tm="100000">
                                          <p:val>
                                            <p:strVal val="#ppt_w"/>
                                          </p:val>
                                        </p:tav>
                                      </p:tavLst>
                                    </p:anim>
                                    <p:anim calcmode="lin" valueType="num">
                                      <p:cBhvr>
                                        <p:cTn id="20" dur="500" fill="hold"/>
                                        <p:tgtEl>
                                          <p:spTgt spid="2063"/>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059"/>
                                        </p:tgtEl>
                                        <p:attrNameLst>
                                          <p:attrName>style.visibility</p:attrName>
                                        </p:attrNameLst>
                                      </p:cBhvr>
                                      <p:to>
                                        <p:strVal val="visible"/>
                                      </p:to>
                                    </p:set>
                                    <p:anim calcmode="lin" valueType="num">
                                      <p:cBhvr>
                                        <p:cTn id="25" dur="500" fill="hold"/>
                                        <p:tgtEl>
                                          <p:spTgt spid="2059"/>
                                        </p:tgtEl>
                                        <p:attrNameLst>
                                          <p:attrName>ppt_w</p:attrName>
                                        </p:attrNameLst>
                                      </p:cBhvr>
                                      <p:tavLst>
                                        <p:tav tm="0">
                                          <p:val>
                                            <p:fltVal val="0"/>
                                          </p:val>
                                        </p:tav>
                                        <p:tav tm="100000">
                                          <p:val>
                                            <p:strVal val="#ppt_w"/>
                                          </p:val>
                                        </p:tav>
                                      </p:tavLst>
                                    </p:anim>
                                    <p:anim calcmode="lin" valueType="num">
                                      <p:cBhvr>
                                        <p:cTn id="26" dur="500" fill="hold"/>
                                        <p:tgtEl>
                                          <p:spTgt spid="2059"/>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056"/>
                                        </p:tgtEl>
                                        <p:attrNameLst>
                                          <p:attrName>style.visibility</p:attrName>
                                        </p:attrNameLst>
                                      </p:cBhvr>
                                      <p:to>
                                        <p:strVal val="visible"/>
                                      </p:to>
                                    </p:set>
                                    <p:anim calcmode="lin" valueType="num">
                                      <p:cBhvr>
                                        <p:cTn id="31" dur="500" fill="hold"/>
                                        <p:tgtEl>
                                          <p:spTgt spid="2056"/>
                                        </p:tgtEl>
                                        <p:attrNameLst>
                                          <p:attrName>ppt_w</p:attrName>
                                        </p:attrNameLst>
                                      </p:cBhvr>
                                      <p:tavLst>
                                        <p:tav tm="0">
                                          <p:val>
                                            <p:fltVal val="0"/>
                                          </p:val>
                                        </p:tav>
                                        <p:tav tm="100000">
                                          <p:val>
                                            <p:strVal val="#ppt_w"/>
                                          </p:val>
                                        </p:tav>
                                      </p:tavLst>
                                    </p:anim>
                                    <p:anim calcmode="lin" valueType="num">
                                      <p:cBhvr>
                                        <p:cTn id="32" dur="500" fill="hold"/>
                                        <p:tgtEl>
                                          <p:spTgt spid="20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6" grpId="0" animBg="1" autoUpdateAnimBg="0"/>
      <p:bldP spid="2056" grpId="0" animBg="1" autoUpdateAnimBg="0"/>
      <p:bldP spid="2059" grpId="0"/>
      <p:bldP spid="206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2 Título">
            <a:extLst>
              <a:ext uri="{FF2B5EF4-FFF2-40B4-BE49-F238E27FC236}">
                <a16:creationId xmlns:a16="http://schemas.microsoft.com/office/drawing/2014/main" id="{EF1614E0-A083-BD4C-A0AC-D6B98355C0A8}"/>
              </a:ext>
            </a:extLst>
          </p:cNvPr>
          <p:cNvSpPr>
            <a:spLocks noGrp="1"/>
          </p:cNvSpPr>
          <p:nvPr>
            <p:ph type="title"/>
          </p:nvPr>
        </p:nvSpPr>
        <p:spPr bwMode="auto">
          <a:xfrm>
            <a:off x="457200" y="55780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r"/>
            <a:r>
              <a:rPr lang="es-CO" altLang="es-CO" sz="2400" dirty="0"/>
              <a:t>			</a:t>
            </a:r>
            <a:br>
              <a:rPr lang="es-CO" altLang="es-CO" sz="2400" dirty="0"/>
            </a:br>
            <a:r>
              <a:rPr lang="es-CO" altLang="es-CO" sz="2400" dirty="0"/>
              <a:t>				</a:t>
            </a:r>
            <a:br>
              <a:rPr lang="es-CO" altLang="es-CO" sz="2400" dirty="0"/>
            </a:br>
            <a:r>
              <a:rPr lang="es-CO" altLang="es-CO" sz="3600" b="1" dirty="0"/>
              <a:t>El PEI </a:t>
            </a:r>
            <a:r>
              <a:rPr lang="es-CO" altLang="es-CO" sz="3600" b="1" dirty="0" smtClean="0"/>
              <a:t>como </a:t>
            </a:r>
            <a:r>
              <a:rPr lang="es-CO" altLang="es-CO" sz="3600" b="1" dirty="0"/>
              <a:t>DOCUMENTO PLAN…</a:t>
            </a:r>
            <a:endParaRPr lang="es-CO" altLang="es-CO" sz="2800" b="1" dirty="0"/>
          </a:p>
        </p:txBody>
      </p:sp>
      <p:sp>
        <p:nvSpPr>
          <p:cNvPr id="4" name="3 Marcador de contenido">
            <a:extLst>
              <a:ext uri="{FF2B5EF4-FFF2-40B4-BE49-F238E27FC236}">
                <a16:creationId xmlns:a16="http://schemas.microsoft.com/office/drawing/2014/main" id="{1DC16301-831C-384D-AEB6-2D4F1559EBC3}"/>
              </a:ext>
            </a:extLst>
          </p:cNvPr>
          <p:cNvSpPr>
            <a:spLocks noGrp="1"/>
          </p:cNvSpPr>
          <p:nvPr>
            <p:ph idx="1"/>
          </p:nvPr>
        </p:nvSpPr>
        <p:spPr>
          <a:xfrm>
            <a:off x="457200" y="1783357"/>
            <a:ext cx="8229600" cy="4525963"/>
          </a:xfrm>
          <a:ln>
            <a:solidFill>
              <a:schemeClr val="accent1"/>
            </a:solidFill>
          </a:ln>
        </p:spPr>
        <p:txBody>
          <a:bodyPr>
            <a:normAutofit fontScale="92500"/>
          </a:bodyPr>
          <a:lstStyle/>
          <a:p>
            <a:pPr marL="68263" indent="0" algn="just">
              <a:buFont typeface="Wingdings" pitchFamily="2" charset="2"/>
              <a:buNone/>
              <a:defRPr/>
            </a:pPr>
            <a:r>
              <a:rPr lang="es-CO" sz="2800" dirty="0" smtClean="0"/>
              <a:t>Conjunto documentos organizados </a:t>
            </a:r>
            <a:r>
              <a:rPr lang="es-CO" sz="2800" dirty="0"/>
              <a:t>de manera sistémica, mediante los cuales, </a:t>
            </a:r>
            <a:r>
              <a:rPr lang="es-CO" sz="2800" dirty="0" smtClean="0"/>
              <a:t>un </a:t>
            </a:r>
            <a:r>
              <a:rPr lang="es-CO" sz="2800" dirty="0"/>
              <a:t>establecimiento </a:t>
            </a:r>
            <a:r>
              <a:rPr lang="es-CO" sz="2800" dirty="0" smtClean="0"/>
              <a:t>educativo muestra como:</a:t>
            </a:r>
          </a:p>
          <a:p>
            <a:pPr marL="525463" indent="-457200" algn="just">
              <a:buFont typeface="Wingdings" panose="05000000000000000000" pitchFamily="2" charset="2"/>
              <a:buChar char="q"/>
              <a:defRPr/>
            </a:pPr>
            <a:r>
              <a:rPr lang="es-CO" sz="2800" dirty="0" smtClean="0"/>
              <a:t>Construye </a:t>
            </a:r>
            <a:r>
              <a:rPr lang="es-CO" sz="2800" dirty="0"/>
              <a:t>los referentes teóricos que regularán las prácticas administrativas y pedagógicas, en el largo, mediano y el corto </a:t>
            </a:r>
            <a:r>
              <a:rPr lang="es-CO" sz="2800" dirty="0" smtClean="0"/>
              <a:t>plazo. </a:t>
            </a:r>
          </a:p>
          <a:p>
            <a:pPr marL="525463" indent="-457200" algn="just">
              <a:buFont typeface="Wingdings" panose="05000000000000000000" pitchFamily="2" charset="2"/>
              <a:buChar char="q"/>
              <a:defRPr/>
            </a:pPr>
            <a:r>
              <a:rPr lang="es-CO" sz="2800" dirty="0" smtClean="0"/>
              <a:t>Establece </a:t>
            </a:r>
            <a:r>
              <a:rPr lang="es-CO" sz="2800" dirty="0"/>
              <a:t>los procesos y procedimientos de </a:t>
            </a:r>
            <a:r>
              <a:rPr lang="es-CO" sz="2800" dirty="0" smtClean="0"/>
              <a:t>actuación </a:t>
            </a:r>
          </a:p>
          <a:p>
            <a:pPr marL="525463" indent="-457200" algn="just">
              <a:buFont typeface="Wingdings" panose="05000000000000000000" pitchFamily="2" charset="2"/>
              <a:buChar char="q"/>
              <a:defRPr/>
            </a:pPr>
            <a:r>
              <a:rPr lang="es-CO" sz="2800" dirty="0" smtClean="0"/>
              <a:t>Estructura los Programas, Acciones</a:t>
            </a:r>
            <a:r>
              <a:rPr lang="es-CO" sz="2800" dirty="0"/>
              <a:t>, actividades y </a:t>
            </a:r>
            <a:r>
              <a:rPr lang="es-CO" sz="2800" dirty="0" smtClean="0"/>
              <a:t>Operaciones </a:t>
            </a:r>
            <a:r>
              <a:rPr lang="es-CO" sz="2800" dirty="0"/>
              <a:t>del día a día mediante las </a:t>
            </a:r>
            <a:r>
              <a:rPr lang="es-CO" sz="2800" dirty="0" smtClean="0"/>
              <a:t>cuales </a:t>
            </a:r>
            <a:r>
              <a:rPr lang="es-CO" sz="2800" dirty="0"/>
              <a:t>se cumple la misión de la instituci</a:t>
            </a:r>
            <a:r>
              <a:rPr lang="es-ES" sz="2800" dirty="0" err="1"/>
              <a:t>ón</a:t>
            </a:r>
            <a:r>
              <a:rPr lang="es-ES" sz="2800" dirty="0"/>
              <a:t> educativa.</a:t>
            </a:r>
            <a:endParaRPr lang="es-CO" sz="2800" dirty="0"/>
          </a:p>
        </p:txBody>
      </p:sp>
    </p:spTree>
    <p:extLst>
      <p:ext uri="{BB962C8B-B14F-4D97-AF65-F5344CB8AC3E}">
        <p14:creationId xmlns:p14="http://schemas.microsoft.com/office/powerpoint/2010/main" val="1168044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4940E1-90EC-7248-B969-E2D61200AFB7}"/>
              </a:ext>
            </a:extLst>
          </p:cNvPr>
          <p:cNvSpPr>
            <a:spLocks noGrp="1"/>
          </p:cNvSpPr>
          <p:nvPr>
            <p:ph type="title"/>
          </p:nvPr>
        </p:nvSpPr>
        <p:spPr/>
        <p:txBody>
          <a:bodyPr>
            <a:normAutofit fontScale="90000"/>
          </a:bodyPr>
          <a:lstStyle/>
          <a:p>
            <a:r>
              <a:rPr lang="es-CO" altLang="es-CO" sz="3600" b="1" dirty="0"/>
              <a:t>			</a:t>
            </a:r>
            <a:br>
              <a:rPr lang="es-CO" altLang="es-CO" sz="3600" b="1" dirty="0"/>
            </a:br>
            <a:r>
              <a:rPr lang="es-CO" altLang="es-CO" sz="3600" b="1" dirty="0"/>
              <a:t>			El PEI como </a:t>
            </a:r>
            <a:r>
              <a:rPr lang="es-CO" altLang="es-CO" sz="4000" b="1" dirty="0" smtClean="0"/>
              <a:t>PROCESO</a:t>
            </a:r>
            <a:r>
              <a:rPr lang="es-CO" altLang="es-CO" sz="3600" b="1" dirty="0" smtClean="0"/>
              <a:t> </a:t>
            </a:r>
            <a:r>
              <a:rPr lang="es-CO" altLang="es-CO" sz="3600" b="1" dirty="0"/>
              <a:t>…</a:t>
            </a:r>
            <a:endParaRPr lang="es-CO" sz="3600" dirty="0"/>
          </a:p>
        </p:txBody>
      </p:sp>
      <p:sp>
        <p:nvSpPr>
          <p:cNvPr id="3" name="Marcador de contenido 2">
            <a:extLst>
              <a:ext uri="{FF2B5EF4-FFF2-40B4-BE49-F238E27FC236}">
                <a16:creationId xmlns:a16="http://schemas.microsoft.com/office/drawing/2014/main" id="{EC347194-53CD-B043-B308-3FF128B5C657}"/>
              </a:ext>
            </a:extLst>
          </p:cNvPr>
          <p:cNvSpPr>
            <a:spLocks noGrp="1"/>
          </p:cNvSpPr>
          <p:nvPr>
            <p:ph idx="1"/>
          </p:nvPr>
        </p:nvSpPr>
        <p:spPr>
          <a:xfrm>
            <a:off x="457200" y="1639341"/>
            <a:ext cx="8229600" cy="4525963"/>
          </a:xfrm>
          <a:ln>
            <a:solidFill>
              <a:schemeClr val="accent1"/>
            </a:solidFill>
          </a:ln>
        </p:spPr>
        <p:txBody>
          <a:bodyPr>
            <a:normAutofit/>
          </a:bodyPr>
          <a:lstStyle/>
          <a:p>
            <a:pPr marL="0" indent="0" algn="just">
              <a:buNone/>
            </a:pPr>
            <a:endParaRPr lang="es-CO" sz="4400" dirty="0"/>
          </a:p>
          <a:p>
            <a:pPr marL="0" indent="0" algn="just">
              <a:buNone/>
            </a:pPr>
            <a:r>
              <a:rPr lang="es-CO" sz="4400" dirty="0"/>
              <a:t>Es la aplicaci</a:t>
            </a:r>
            <a:r>
              <a:rPr lang="es-ES" sz="4400" dirty="0" err="1"/>
              <a:t>ón</a:t>
            </a:r>
            <a:r>
              <a:rPr lang="es-ES" sz="4400" dirty="0"/>
              <a:t> práctica del documento plan; es la vivencia de las actuaciones intencionales contempladas en él.</a:t>
            </a:r>
            <a:endParaRPr lang="es-CO" sz="4400" dirty="0"/>
          </a:p>
        </p:txBody>
      </p:sp>
    </p:spTree>
    <p:extLst>
      <p:ext uri="{BB962C8B-B14F-4D97-AF65-F5344CB8AC3E}">
        <p14:creationId xmlns:p14="http://schemas.microsoft.com/office/powerpoint/2010/main" val="380889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8DEA3B4-4FD6-354D-9379-5011924D89E7}"/>
              </a:ext>
            </a:extLst>
          </p:cNvPr>
          <p:cNvSpPr>
            <a:spLocks noGrp="1"/>
          </p:cNvSpPr>
          <p:nvPr>
            <p:ph type="title"/>
          </p:nvPr>
        </p:nvSpPr>
        <p:spPr>
          <a:xfrm>
            <a:off x="457200" y="629816"/>
            <a:ext cx="8229600" cy="1143000"/>
          </a:xfrm>
        </p:spPr>
        <p:txBody>
          <a:bodyPr>
            <a:noAutofit/>
          </a:bodyPr>
          <a:lstStyle/>
          <a:p>
            <a:r>
              <a:rPr lang="es-ES_tradnl" altLang="es-CO" sz="2000" b="1" dirty="0">
                <a:latin typeface="Times New Roman" panose="02020603050405020304" pitchFamily="18" charset="0"/>
              </a:rPr>
              <a:t>		</a:t>
            </a:r>
            <a:br>
              <a:rPr lang="es-ES_tradnl" altLang="es-CO" sz="2000" b="1" dirty="0">
                <a:latin typeface="Times New Roman" panose="02020603050405020304" pitchFamily="18" charset="0"/>
              </a:rPr>
            </a:br>
            <a:r>
              <a:rPr lang="es-ES_tradnl" altLang="es-CO" sz="2000" b="1" dirty="0">
                <a:latin typeface="Times New Roman" panose="02020603050405020304" pitchFamily="18" charset="0"/>
              </a:rPr>
              <a:t>						</a:t>
            </a:r>
            <a:br>
              <a:rPr lang="es-ES_tradnl" altLang="es-CO" sz="2000" b="1" dirty="0">
                <a:latin typeface="Times New Roman" panose="02020603050405020304" pitchFamily="18" charset="0"/>
              </a:rPr>
            </a:br>
            <a:r>
              <a:rPr lang="es-ES_tradnl" altLang="es-CO" sz="2000" b="1" dirty="0">
                <a:latin typeface="Times New Roman" panose="02020603050405020304" pitchFamily="18" charset="0"/>
              </a:rPr>
              <a:t>			REFERENTE LEGAL EXPRESO</a:t>
            </a:r>
            <a:br>
              <a:rPr lang="es-ES_tradnl" altLang="es-CO" sz="2000" b="1" dirty="0">
                <a:latin typeface="Times New Roman" panose="02020603050405020304" pitchFamily="18" charset="0"/>
              </a:rPr>
            </a:br>
            <a:r>
              <a:rPr lang="es-ES_tradnl" altLang="es-CO" sz="2000" b="1" dirty="0">
                <a:latin typeface="Times New Roman" panose="02020603050405020304" pitchFamily="18" charset="0"/>
              </a:rPr>
              <a:t>			Artículo. 73 Ley 115</a:t>
            </a:r>
            <a:endParaRPr lang="es-CO" sz="2000" dirty="0"/>
          </a:p>
        </p:txBody>
      </p:sp>
      <p:sp>
        <p:nvSpPr>
          <p:cNvPr id="7170" name="3 Marcador de número de diapositiva">
            <a:extLst>
              <a:ext uri="{FF2B5EF4-FFF2-40B4-BE49-F238E27FC236}">
                <a16:creationId xmlns:a16="http://schemas.microsoft.com/office/drawing/2014/main" id="{D4697DE6-CA00-B64A-B2C0-121801D40A23}"/>
              </a:ext>
            </a:extLst>
          </p:cNvPr>
          <p:cNvSpPr>
            <a:spLocks noGrp="1"/>
          </p:cNvSpPr>
          <p:nvPr>
            <p:ph type="sldNum" sz="quarter" idx="12"/>
          </p:nvPr>
        </p:nvSpPr>
        <p:spPr bwMode="auto">
          <a:xfrm>
            <a:off x="6974904"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1C38A23-FC66-DA4B-B941-EA12FEF3B53F}" type="slidenum">
              <a:rPr lang="es-ES_tradnl" altLang="es-CO" b="1">
                <a:latin typeface="Times New Roman" panose="02020603050405020304" pitchFamily="18" charset="0"/>
              </a:rPr>
              <a:pPr eaLnBrk="1" hangingPunct="1"/>
              <a:t>6</a:t>
            </a:fld>
            <a:endParaRPr lang="es-ES_tradnl" altLang="es-CO" b="1">
              <a:latin typeface="Times New Roman" panose="02020603050405020304" pitchFamily="18" charset="0"/>
            </a:endParaRPr>
          </a:p>
        </p:txBody>
      </p:sp>
      <p:sp>
        <p:nvSpPr>
          <p:cNvPr id="102406" name="Text Box 6">
            <a:extLst>
              <a:ext uri="{FF2B5EF4-FFF2-40B4-BE49-F238E27FC236}">
                <a16:creationId xmlns:a16="http://schemas.microsoft.com/office/drawing/2014/main" id="{FE56C148-6F4B-1F4A-99C0-047873030471}"/>
              </a:ext>
            </a:extLst>
          </p:cNvPr>
          <p:cNvSpPr txBox="1">
            <a:spLocks noChangeArrowheads="1"/>
          </p:cNvSpPr>
          <p:nvPr/>
        </p:nvSpPr>
        <p:spPr bwMode="auto">
          <a:xfrm>
            <a:off x="457200" y="2060848"/>
            <a:ext cx="8229599" cy="3539430"/>
          </a:xfrm>
          <a:prstGeom prst="rect">
            <a:avLst/>
          </a:prstGeom>
          <a:solidFill>
            <a:srgbClr val="CCECFF"/>
          </a:solidFill>
          <a:ln w="9525">
            <a:solidFill>
              <a:srgbClr val="FF7C80"/>
            </a:solidFill>
            <a:miter lim="800000"/>
            <a:headEnd/>
            <a:tailEnd/>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ES_tradnl" altLang="es-CO" sz="3200" b="1" dirty="0">
                <a:latin typeface="Times New Roman" panose="02020603050405020304" pitchFamily="18" charset="0"/>
              </a:rPr>
              <a:t>... Elaborar y poner en práctica un PEI en el que se especifiquen entre otros </a:t>
            </a:r>
            <a:r>
              <a:rPr lang="es-ES_tradnl" altLang="es-CO" sz="3200" b="1" dirty="0" smtClean="0">
                <a:latin typeface="Times New Roman" panose="02020603050405020304" pitchFamily="18" charset="0"/>
              </a:rPr>
              <a:t>aspectos: </a:t>
            </a:r>
            <a:r>
              <a:rPr lang="es-ES_tradnl" altLang="es-CO" sz="3200" b="1" u="sng" dirty="0">
                <a:latin typeface="Times New Roman" panose="02020603050405020304" pitchFamily="18" charset="0"/>
              </a:rPr>
              <a:t>principios y fines, recursos docentes y didácticos disponibles y necesarios, la estrategia pedagógica, el reglamento para docentes y estudiantes y el sistema de  gestión</a:t>
            </a:r>
            <a:r>
              <a:rPr lang="es-ES_tradnl" altLang="es-CO" sz="3200" b="1" dirty="0">
                <a:latin typeface="Times New Roman" panose="02020603050405020304" pitchFamily="18" charset="0"/>
              </a:rPr>
              <a:t> con el fin de cumplir la Ley .</a:t>
            </a:r>
          </a:p>
        </p:txBody>
      </p:sp>
    </p:spTree>
    <p:extLst>
      <p:ext uri="{BB962C8B-B14F-4D97-AF65-F5344CB8AC3E}">
        <p14:creationId xmlns:p14="http://schemas.microsoft.com/office/powerpoint/2010/main" val="19005222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6"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4">
            <a:extLst>
              <a:ext uri="{FF2B5EF4-FFF2-40B4-BE49-F238E27FC236}">
                <a16:creationId xmlns:a16="http://schemas.microsoft.com/office/drawing/2014/main" id="{3E9932DB-58E9-5F45-811C-98AC3C71B969}"/>
              </a:ext>
            </a:extLst>
          </p:cNvPr>
          <p:cNvSpPr>
            <a:spLocks noGrp="1" noChangeArrowheads="1"/>
          </p:cNvSpPr>
          <p:nvPr>
            <p:ph type="title"/>
          </p:nvPr>
        </p:nvSpPr>
        <p:spPr>
          <a:xfrm>
            <a:off x="685800" y="609600"/>
            <a:ext cx="7772400" cy="803275"/>
          </a:xfrm>
        </p:spPr>
        <p:txBody>
          <a:bodyPr>
            <a:normAutofit fontScale="90000"/>
          </a:bodyPr>
          <a:lstStyle/>
          <a:p>
            <a:pPr algn="ctr" eaLnBrk="1" fontAlgn="auto" hangingPunct="1">
              <a:spcAft>
                <a:spcPts val="0"/>
              </a:spcAft>
              <a:defRPr/>
            </a:pPr>
            <a:r>
              <a:rPr lang="es-ES_tradnl" sz="2800" b="1" dirty="0"/>
              <a:t>				DEBE CONTENER …</a:t>
            </a:r>
            <a:r>
              <a:rPr lang="es-ES_tradnl" sz="2800" b="1" dirty="0">
                <a:solidFill>
                  <a:schemeClr val="bg1"/>
                </a:solidFill>
              </a:rPr>
              <a:t>MPONENT</a:t>
            </a:r>
            <a:endParaRPr lang="es-ES" sz="2800" b="1" dirty="0">
              <a:solidFill>
                <a:schemeClr val="bg1"/>
              </a:solidFill>
            </a:endParaRPr>
          </a:p>
        </p:txBody>
      </p:sp>
      <p:sp>
        <p:nvSpPr>
          <p:cNvPr id="67589" name="Rectangle 5">
            <a:extLst>
              <a:ext uri="{FF2B5EF4-FFF2-40B4-BE49-F238E27FC236}">
                <a16:creationId xmlns:a16="http://schemas.microsoft.com/office/drawing/2014/main" id="{7B63B4C6-3774-0245-8BB8-44ECFC4757B9}"/>
              </a:ext>
            </a:extLst>
          </p:cNvPr>
          <p:cNvSpPr>
            <a:spLocks noChangeArrowheads="1"/>
          </p:cNvSpPr>
          <p:nvPr/>
        </p:nvSpPr>
        <p:spPr bwMode="auto">
          <a:xfrm>
            <a:off x="683568" y="1772816"/>
            <a:ext cx="8365047" cy="4678204"/>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_tradnl" altLang="es-CO" sz="2000" dirty="0"/>
              <a:t>1. Principios y fundamentos</a:t>
            </a:r>
            <a:endParaRPr lang="es-ES" altLang="es-CO" sz="2000" dirty="0"/>
          </a:p>
          <a:p>
            <a:pPr eaLnBrk="1" hangingPunct="1"/>
            <a:r>
              <a:rPr lang="es-ES_tradnl" altLang="es-CO" sz="2000" dirty="0"/>
              <a:t>2. Análisis situacional</a:t>
            </a:r>
            <a:endParaRPr lang="es-ES" altLang="es-CO" sz="2000" dirty="0"/>
          </a:p>
          <a:p>
            <a:pPr eaLnBrk="1" hangingPunct="1"/>
            <a:r>
              <a:rPr lang="es-ES_tradnl" altLang="es-CO" sz="2000" dirty="0"/>
              <a:t>3. Objetivos generales del proyecto</a:t>
            </a:r>
            <a:endParaRPr lang="es-ES" altLang="es-CO" sz="2000" dirty="0"/>
          </a:p>
          <a:p>
            <a:pPr eaLnBrk="1" hangingPunct="1"/>
            <a:r>
              <a:rPr lang="es-ES_tradnl" altLang="es-CO" sz="2000" dirty="0"/>
              <a:t>4. Estrategia pedagógica</a:t>
            </a:r>
            <a:endParaRPr lang="es-ES" altLang="es-CO" sz="2000" dirty="0"/>
          </a:p>
          <a:p>
            <a:pPr eaLnBrk="1" hangingPunct="1"/>
            <a:r>
              <a:rPr lang="es-ES_tradnl" altLang="es-CO" sz="2000" dirty="0"/>
              <a:t>5. Organización del plan de estudios</a:t>
            </a:r>
            <a:endParaRPr lang="es-ES" altLang="es-CO" sz="2000" dirty="0"/>
          </a:p>
          <a:p>
            <a:pPr eaLnBrk="1" hangingPunct="1"/>
            <a:r>
              <a:rPr lang="es-ES_tradnl" altLang="es-CO" sz="2000" dirty="0"/>
              <a:t>6. Acciones pedagógicas para el ejercicio de la democracia, educación, </a:t>
            </a:r>
          </a:p>
          <a:p>
            <a:pPr eaLnBrk="1" hangingPunct="1"/>
            <a:r>
              <a:rPr lang="es-ES_tradnl" altLang="es-CO" sz="2000" dirty="0"/>
              <a:t>    sexual, tiempo libre y ecología.</a:t>
            </a:r>
            <a:endParaRPr lang="es-ES" altLang="es-CO" sz="2000" dirty="0"/>
          </a:p>
          <a:p>
            <a:pPr eaLnBrk="1" hangingPunct="1"/>
            <a:r>
              <a:rPr lang="es-ES_tradnl" altLang="es-CO" sz="2000" dirty="0"/>
              <a:t>7. Reglamento o manual de convivencia y reglamento para docentes</a:t>
            </a:r>
            <a:endParaRPr lang="es-ES" altLang="es-CO" sz="2000" dirty="0"/>
          </a:p>
          <a:p>
            <a:pPr eaLnBrk="1" hangingPunct="1"/>
            <a:r>
              <a:rPr lang="es-ES_tradnl" altLang="es-CO" sz="2000" dirty="0"/>
              <a:t>8. Gobierno escolar: funcionamiento, integración</a:t>
            </a:r>
            <a:endParaRPr lang="es-ES" altLang="es-CO" sz="2000" dirty="0"/>
          </a:p>
          <a:p>
            <a:pPr eaLnBrk="1" hangingPunct="1"/>
            <a:r>
              <a:rPr lang="es-ES_tradnl" altLang="es-CO" sz="2000" dirty="0"/>
              <a:t>9. Costos educativos: matrículas y pensiones.</a:t>
            </a:r>
          </a:p>
          <a:p>
            <a:pPr eaLnBrk="1" hangingPunct="1"/>
            <a:r>
              <a:rPr lang="es-ES_tradnl" altLang="es-CO" sz="2000" dirty="0"/>
              <a:t>10. Coordinación interinstitucional</a:t>
            </a:r>
          </a:p>
          <a:p>
            <a:pPr eaLnBrk="1" hangingPunct="1"/>
            <a:r>
              <a:rPr lang="es-ES_tradnl" altLang="es-CO" sz="2000" dirty="0"/>
              <a:t>11. Evaluación institucional</a:t>
            </a:r>
          </a:p>
          <a:p>
            <a:pPr eaLnBrk="1" hangingPunct="1"/>
            <a:r>
              <a:rPr lang="es-ES_tradnl" altLang="es-CO" sz="2000" dirty="0"/>
              <a:t>12. Articulación con la cultura regional.</a:t>
            </a:r>
          </a:p>
          <a:p>
            <a:pPr eaLnBrk="1" hangingPunct="1"/>
            <a:r>
              <a:rPr lang="es-ES_tradnl" altLang="es-CO" sz="2000" dirty="0"/>
              <a:t>13. Organización administrativa, evaluación, gestión.</a:t>
            </a:r>
          </a:p>
          <a:p>
            <a:pPr eaLnBrk="1" hangingPunct="1"/>
            <a:r>
              <a:rPr lang="es-ES_tradnl" altLang="es-CO" sz="2000" dirty="0"/>
              <a:t>14. Programas de Educación formal y no formal.</a:t>
            </a:r>
          </a:p>
        </p:txBody>
      </p:sp>
    </p:spTree>
    <p:extLst>
      <p:ext uri="{BB962C8B-B14F-4D97-AF65-F5344CB8AC3E}">
        <p14:creationId xmlns:p14="http://schemas.microsoft.com/office/powerpoint/2010/main" val="874335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7589">
                                            <p:bg/>
                                          </p:spTgt>
                                        </p:tgtEl>
                                        <p:attrNameLst>
                                          <p:attrName>style.visibility</p:attrName>
                                        </p:attrNameLst>
                                      </p:cBhvr>
                                      <p:to>
                                        <p:strVal val="visible"/>
                                      </p:to>
                                    </p:set>
                                    <p:anim calcmode="lin" valueType="num">
                                      <p:cBhvr>
                                        <p:cTn id="7" dur="500" fill="hold"/>
                                        <p:tgtEl>
                                          <p:spTgt spid="67589">
                                            <p:bg/>
                                          </p:spTgt>
                                        </p:tgtEl>
                                        <p:attrNameLst>
                                          <p:attrName>ppt_w</p:attrName>
                                        </p:attrNameLst>
                                      </p:cBhvr>
                                      <p:tavLst>
                                        <p:tav tm="0">
                                          <p:val>
                                            <p:fltVal val="0"/>
                                          </p:val>
                                        </p:tav>
                                        <p:tav tm="100000">
                                          <p:val>
                                            <p:strVal val="#ppt_w"/>
                                          </p:val>
                                        </p:tav>
                                      </p:tavLst>
                                    </p:anim>
                                    <p:anim calcmode="lin" valueType="num">
                                      <p:cBhvr>
                                        <p:cTn id="8" dur="500" fill="hold"/>
                                        <p:tgtEl>
                                          <p:spTgt spid="67589">
                                            <p:bg/>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7589">
                                            <p:txEl>
                                              <p:pRg st="0" end="0"/>
                                            </p:txEl>
                                          </p:spTgt>
                                        </p:tgtEl>
                                        <p:attrNameLst>
                                          <p:attrName>style.visibility</p:attrName>
                                        </p:attrNameLst>
                                      </p:cBhvr>
                                      <p:to>
                                        <p:strVal val="visible"/>
                                      </p:to>
                                    </p:set>
                                    <p:anim calcmode="lin" valueType="num">
                                      <p:cBhvr>
                                        <p:cTn id="13" dur="500" fill="hold"/>
                                        <p:tgtEl>
                                          <p:spTgt spid="6758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758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7589">
                                            <p:txEl>
                                              <p:pRg st="1" end="1"/>
                                            </p:txEl>
                                          </p:spTgt>
                                        </p:tgtEl>
                                        <p:attrNameLst>
                                          <p:attrName>style.visibility</p:attrName>
                                        </p:attrNameLst>
                                      </p:cBhvr>
                                      <p:to>
                                        <p:strVal val="visible"/>
                                      </p:to>
                                    </p:set>
                                    <p:anim calcmode="lin" valueType="num">
                                      <p:cBhvr>
                                        <p:cTn id="19" dur="500" fill="hold"/>
                                        <p:tgtEl>
                                          <p:spTgt spid="6758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758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7589">
                                            <p:txEl>
                                              <p:pRg st="2" end="2"/>
                                            </p:txEl>
                                          </p:spTgt>
                                        </p:tgtEl>
                                        <p:attrNameLst>
                                          <p:attrName>style.visibility</p:attrName>
                                        </p:attrNameLst>
                                      </p:cBhvr>
                                      <p:to>
                                        <p:strVal val="visible"/>
                                      </p:to>
                                    </p:set>
                                    <p:anim calcmode="lin" valueType="num">
                                      <p:cBhvr>
                                        <p:cTn id="25" dur="500" fill="hold"/>
                                        <p:tgtEl>
                                          <p:spTgt spid="67589">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6758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67589">
                                            <p:txEl>
                                              <p:pRg st="3" end="3"/>
                                            </p:txEl>
                                          </p:spTgt>
                                        </p:tgtEl>
                                        <p:attrNameLst>
                                          <p:attrName>style.visibility</p:attrName>
                                        </p:attrNameLst>
                                      </p:cBhvr>
                                      <p:to>
                                        <p:strVal val="visible"/>
                                      </p:to>
                                    </p:set>
                                    <p:anim calcmode="lin" valueType="num">
                                      <p:cBhvr>
                                        <p:cTn id="31" dur="500" fill="hold"/>
                                        <p:tgtEl>
                                          <p:spTgt spid="67589">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6758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67589">
                                            <p:txEl>
                                              <p:pRg st="4" end="4"/>
                                            </p:txEl>
                                          </p:spTgt>
                                        </p:tgtEl>
                                        <p:attrNameLst>
                                          <p:attrName>style.visibility</p:attrName>
                                        </p:attrNameLst>
                                      </p:cBhvr>
                                      <p:to>
                                        <p:strVal val="visible"/>
                                      </p:to>
                                    </p:set>
                                    <p:anim calcmode="lin" valueType="num">
                                      <p:cBhvr>
                                        <p:cTn id="37" dur="500" fill="hold"/>
                                        <p:tgtEl>
                                          <p:spTgt spid="67589">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67589">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67589">
                                            <p:txEl>
                                              <p:pRg st="5" end="5"/>
                                            </p:txEl>
                                          </p:spTgt>
                                        </p:tgtEl>
                                        <p:attrNameLst>
                                          <p:attrName>style.visibility</p:attrName>
                                        </p:attrNameLst>
                                      </p:cBhvr>
                                      <p:to>
                                        <p:strVal val="visible"/>
                                      </p:to>
                                    </p:set>
                                    <p:anim calcmode="lin" valueType="num">
                                      <p:cBhvr>
                                        <p:cTn id="43" dur="500" fill="hold"/>
                                        <p:tgtEl>
                                          <p:spTgt spid="67589">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67589">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67589">
                                            <p:txEl>
                                              <p:pRg st="6" end="6"/>
                                            </p:txEl>
                                          </p:spTgt>
                                        </p:tgtEl>
                                        <p:attrNameLst>
                                          <p:attrName>style.visibility</p:attrName>
                                        </p:attrNameLst>
                                      </p:cBhvr>
                                      <p:to>
                                        <p:strVal val="visible"/>
                                      </p:to>
                                    </p:set>
                                    <p:anim calcmode="lin" valueType="num">
                                      <p:cBhvr>
                                        <p:cTn id="49" dur="500" fill="hold"/>
                                        <p:tgtEl>
                                          <p:spTgt spid="67589">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67589">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67589">
                                            <p:txEl>
                                              <p:pRg st="7" end="7"/>
                                            </p:txEl>
                                          </p:spTgt>
                                        </p:tgtEl>
                                        <p:attrNameLst>
                                          <p:attrName>style.visibility</p:attrName>
                                        </p:attrNameLst>
                                      </p:cBhvr>
                                      <p:to>
                                        <p:strVal val="visible"/>
                                      </p:to>
                                    </p:set>
                                    <p:anim calcmode="lin" valueType="num">
                                      <p:cBhvr>
                                        <p:cTn id="55" dur="500" fill="hold"/>
                                        <p:tgtEl>
                                          <p:spTgt spid="67589">
                                            <p:txEl>
                                              <p:pRg st="7" end="7"/>
                                            </p:txEl>
                                          </p:spTgt>
                                        </p:tgtEl>
                                        <p:attrNameLst>
                                          <p:attrName>ppt_w</p:attrName>
                                        </p:attrNameLst>
                                      </p:cBhvr>
                                      <p:tavLst>
                                        <p:tav tm="0">
                                          <p:val>
                                            <p:fltVal val="0"/>
                                          </p:val>
                                        </p:tav>
                                        <p:tav tm="100000">
                                          <p:val>
                                            <p:strVal val="#ppt_w"/>
                                          </p:val>
                                        </p:tav>
                                      </p:tavLst>
                                    </p:anim>
                                    <p:anim calcmode="lin" valueType="num">
                                      <p:cBhvr>
                                        <p:cTn id="56" dur="500" fill="hold"/>
                                        <p:tgtEl>
                                          <p:spTgt spid="67589">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7" presetClass="entr" presetSubtype="10" fill="hold" grpId="0" nodeType="clickEffect">
                                  <p:stCondLst>
                                    <p:cond delay="0"/>
                                  </p:stCondLst>
                                  <p:childTnLst>
                                    <p:set>
                                      <p:cBhvr>
                                        <p:cTn id="60" dur="1" fill="hold">
                                          <p:stCondLst>
                                            <p:cond delay="0"/>
                                          </p:stCondLst>
                                        </p:cTn>
                                        <p:tgtEl>
                                          <p:spTgt spid="67589">
                                            <p:txEl>
                                              <p:pRg st="8" end="8"/>
                                            </p:txEl>
                                          </p:spTgt>
                                        </p:tgtEl>
                                        <p:attrNameLst>
                                          <p:attrName>style.visibility</p:attrName>
                                        </p:attrNameLst>
                                      </p:cBhvr>
                                      <p:to>
                                        <p:strVal val="visible"/>
                                      </p:to>
                                    </p:set>
                                    <p:anim calcmode="lin" valueType="num">
                                      <p:cBhvr>
                                        <p:cTn id="61" dur="500" fill="hold"/>
                                        <p:tgtEl>
                                          <p:spTgt spid="67589">
                                            <p:txEl>
                                              <p:pRg st="8" end="8"/>
                                            </p:txEl>
                                          </p:spTgt>
                                        </p:tgtEl>
                                        <p:attrNameLst>
                                          <p:attrName>ppt_w</p:attrName>
                                        </p:attrNameLst>
                                      </p:cBhvr>
                                      <p:tavLst>
                                        <p:tav tm="0">
                                          <p:val>
                                            <p:fltVal val="0"/>
                                          </p:val>
                                        </p:tav>
                                        <p:tav tm="100000">
                                          <p:val>
                                            <p:strVal val="#ppt_w"/>
                                          </p:val>
                                        </p:tav>
                                      </p:tavLst>
                                    </p:anim>
                                    <p:anim calcmode="lin" valueType="num">
                                      <p:cBhvr>
                                        <p:cTn id="62" dur="500" fill="hold"/>
                                        <p:tgtEl>
                                          <p:spTgt spid="67589">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7" presetClass="entr" presetSubtype="10" fill="hold" grpId="0" nodeType="clickEffect">
                                  <p:stCondLst>
                                    <p:cond delay="0"/>
                                  </p:stCondLst>
                                  <p:childTnLst>
                                    <p:set>
                                      <p:cBhvr>
                                        <p:cTn id="66" dur="1" fill="hold">
                                          <p:stCondLst>
                                            <p:cond delay="0"/>
                                          </p:stCondLst>
                                        </p:cTn>
                                        <p:tgtEl>
                                          <p:spTgt spid="67589">
                                            <p:txEl>
                                              <p:pRg st="9" end="9"/>
                                            </p:txEl>
                                          </p:spTgt>
                                        </p:tgtEl>
                                        <p:attrNameLst>
                                          <p:attrName>style.visibility</p:attrName>
                                        </p:attrNameLst>
                                      </p:cBhvr>
                                      <p:to>
                                        <p:strVal val="visible"/>
                                      </p:to>
                                    </p:set>
                                    <p:anim calcmode="lin" valueType="num">
                                      <p:cBhvr>
                                        <p:cTn id="67" dur="500" fill="hold"/>
                                        <p:tgtEl>
                                          <p:spTgt spid="67589">
                                            <p:txEl>
                                              <p:pRg st="9" end="9"/>
                                            </p:txEl>
                                          </p:spTgt>
                                        </p:tgtEl>
                                        <p:attrNameLst>
                                          <p:attrName>ppt_w</p:attrName>
                                        </p:attrNameLst>
                                      </p:cBhvr>
                                      <p:tavLst>
                                        <p:tav tm="0">
                                          <p:val>
                                            <p:fltVal val="0"/>
                                          </p:val>
                                        </p:tav>
                                        <p:tav tm="100000">
                                          <p:val>
                                            <p:strVal val="#ppt_w"/>
                                          </p:val>
                                        </p:tav>
                                      </p:tavLst>
                                    </p:anim>
                                    <p:anim calcmode="lin" valueType="num">
                                      <p:cBhvr>
                                        <p:cTn id="68" dur="500" fill="hold"/>
                                        <p:tgtEl>
                                          <p:spTgt spid="67589">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17" presetClass="entr" presetSubtype="10" fill="hold" grpId="0" nodeType="clickEffect">
                                  <p:stCondLst>
                                    <p:cond delay="0"/>
                                  </p:stCondLst>
                                  <p:childTnLst>
                                    <p:set>
                                      <p:cBhvr>
                                        <p:cTn id="72" dur="1" fill="hold">
                                          <p:stCondLst>
                                            <p:cond delay="0"/>
                                          </p:stCondLst>
                                        </p:cTn>
                                        <p:tgtEl>
                                          <p:spTgt spid="67589">
                                            <p:txEl>
                                              <p:pRg st="10" end="10"/>
                                            </p:txEl>
                                          </p:spTgt>
                                        </p:tgtEl>
                                        <p:attrNameLst>
                                          <p:attrName>style.visibility</p:attrName>
                                        </p:attrNameLst>
                                      </p:cBhvr>
                                      <p:to>
                                        <p:strVal val="visible"/>
                                      </p:to>
                                    </p:set>
                                    <p:anim calcmode="lin" valueType="num">
                                      <p:cBhvr>
                                        <p:cTn id="73" dur="500" fill="hold"/>
                                        <p:tgtEl>
                                          <p:spTgt spid="67589">
                                            <p:txEl>
                                              <p:pRg st="10" end="10"/>
                                            </p:txEl>
                                          </p:spTgt>
                                        </p:tgtEl>
                                        <p:attrNameLst>
                                          <p:attrName>ppt_w</p:attrName>
                                        </p:attrNameLst>
                                      </p:cBhvr>
                                      <p:tavLst>
                                        <p:tav tm="0">
                                          <p:val>
                                            <p:fltVal val="0"/>
                                          </p:val>
                                        </p:tav>
                                        <p:tav tm="100000">
                                          <p:val>
                                            <p:strVal val="#ppt_w"/>
                                          </p:val>
                                        </p:tav>
                                      </p:tavLst>
                                    </p:anim>
                                    <p:anim calcmode="lin" valueType="num">
                                      <p:cBhvr>
                                        <p:cTn id="74" dur="500" fill="hold"/>
                                        <p:tgtEl>
                                          <p:spTgt spid="67589">
                                            <p:txEl>
                                              <p:pRg st="10" end="10"/>
                                            </p:txEl>
                                          </p:spTgt>
                                        </p:tgtEl>
                                        <p:attrNameLst>
                                          <p:attrName>ppt_h</p:attrName>
                                        </p:attrNameLst>
                                      </p:cBhvr>
                                      <p:tavLst>
                                        <p:tav tm="0">
                                          <p:val>
                                            <p:strVal val="#ppt_h"/>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7" presetClass="entr" presetSubtype="10" fill="hold" grpId="0" nodeType="clickEffect">
                                  <p:stCondLst>
                                    <p:cond delay="0"/>
                                  </p:stCondLst>
                                  <p:childTnLst>
                                    <p:set>
                                      <p:cBhvr>
                                        <p:cTn id="78" dur="1" fill="hold">
                                          <p:stCondLst>
                                            <p:cond delay="0"/>
                                          </p:stCondLst>
                                        </p:cTn>
                                        <p:tgtEl>
                                          <p:spTgt spid="67589">
                                            <p:txEl>
                                              <p:pRg st="11" end="11"/>
                                            </p:txEl>
                                          </p:spTgt>
                                        </p:tgtEl>
                                        <p:attrNameLst>
                                          <p:attrName>style.visibility</p:attrName>
                                        </p:attrNameLst>
                                      </p:cBhvr>
                                      <p:to>
                                        <p:strVal val="visible"/>
                                      </p:to>
                                    </p:set>
                                    <p:anim calcmode="lin" valueType="num">
                                      <p:cBhvr>
                                        <p:cTn id="79" dur="500" fill="hold"/>
                                        <p:tgtEl>
                                          <p:spTgt spid="67589">
                                            <p:txEl>
                                              <p:pRg st="11" end="11"/>
                                            </p:txEl>
                                          </p:spTgt>
                                        </p:tgtEl>
                                        <p:attrNameLst>
                                          <p:attrName>ppt_w</p:attrName>
                                        </p:attrNameLst>
                                      </p:cBhvr>
                                      <p:tavLst>
                                        <p:tav tm="0">
                                          <p:val>
                                            <p:fltVal val="0"/>
                                          </p:val>
                                        </p:tav>
                                        <p:tav tm="100000">
                                          <p:val>
                                            <p:strVal val="#ppt_w"/>
                                          </p:val>
                                        </p:tav>
                                      </p:tavLst>
                                    </p:anim>
                                    <p:anim calcmode="lin" valueType="num">
                                      <p:cBhvr>
                                        <p:cTn id="80" dur="500" fill="hold"/>
                                        <p:tgtEl>
                                          <p:spTgt spid="67589">
                                            <p:txEl>
                                              <p:pRg st="11" end="11"/>
                                            </p:txEl>
                                          </p:spTgt>
                                        </p:tgtEl>
                                        <p:attrNameLst>
                                          <p:attrName>ppt_h</p:attrName>
                                        </p:attrNameLst>
                                      </p:cBhvr>
                                      <p:tavLst>
                                        <p:tav tm="0">
                                          <p:val>
                                            <p:strVal val="#ppt_h"/>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17" presetClass="entr" presetSubtype="10" fill="hold" grpId="0" nodeType="clickEffect">
                                  <p:stCondLst>
                                    <p:cond delay="0"/>
                                  </p:stCondLst>
                                  <p:childTnLst>
                                    <p:set>
                                      <p:cBhvr>
                                        <p:cTn id="84" dur="1" fill="hold">
                                          <p:stCondLst>
                                            <p:cond delay="0"/>
                                          </p:stCondLst>
                                        </p:cTn>
                                        <p:tgtEl>
                                          <p:spTgt spid="67589">
                                            <p:txEl>
                                              <p:pRg st="12" end="12"/>
                                            </p:txEl>
                                          </p:spTgt>
                                        </p:tgtEl>
                                        <p:attrNameLst>
                                          <p:attrName>style.visibility</p:attrName>
                                        </p:attrNameLst>
                                      </p:cBhvr>
                                      <p:to>
                                        <p:strVal val="visible"/>
                                      </p:to>
                                    </p:set>
                                    <p:anim calcmode="lin" valueType="num">
                                      <p:cBhvr>
                                        <p:cTn id="85" dur="500" fill="hold"/>
                                        <p:tgtEl>
                                          <p:spTgt spid="67589">
                                            <p:txEl>
                                              <p:pRg st="12" end="12"/>
                                            </p:txEl>
                                          </p:spTgt>
                                        </p:tgtEl>
                                        <p:attrNameLst>
                                          <p:attrName>ppt_w</p:attrName>
                                        </p:attrNameLst>
                                      </p:cBhvr>
                                      <p:tavLst>
                                        <p:tav tm="0">
                                          <p:val>
                                            <p:fltVal val="0"/>
                                          </p:val>
                                        </p:tav>
                                        <p:tav tm="100000">
                                          <p:val>
                                            <p:strVal val="#ppt_w"/>
                                          </p:val>
                                        </p:tav>
                                      </p:tavLst>
                                    </p:anim>
                                    <p:anim calcmode="lin" valueType="num">
                                      <p:cBhvr>
                                        <p:cTn id="86" dur="500" fill="hold"/>
                                        <p:tgtEl>
                                          <p:spTgt spid="67589">
                                            <p:txEl>
                                              <p:pRg st="12" end="12"/>
                                            </p:txEl>
                                          </p:spTgt>
                                        </p:tgtEl>
                                        <p:attrNameLst>
                                          <p:attrName>ppt_h</p:attrName>
                                        </p:attrNameLst>
                                      </p:cBhvr>
                                      <p:tavLst>
                                        <p:tav tm="0">
                                          <p:val>
                                            <p:strVal val="#ppt_h"/>
                                          </p:val>
                                        </p:tav>
                                        <p:tav tm="100000">
                                          <p:val>
                                            <p:strVal val="#ppt_h"/>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17" presetClass="entr" presetSubtype="10" fill="hold" grpId="0" nodeType="clickEffect">
                                  <p:stCondLst>
                                    <p:cond delay="0"/>
                                  </p:stCondLst>
                                  <p:childTnLst>
                                    <p:set>
                                      <p:cBhvr>
                                        <p:cTn id="90" dur="1" fill="hold">
                                          <p:stCondLst>
                                            <p:cond delay="0"/>
                                          </p:stCondLst>
                                        </p:cTn>
                                        <p:tgtEl>
                                          <p:spTgt spid="67589">
                                            <p:txEl>
                                              <p:pRg st="13" end="13"/>
                                            </p:txEl>
                                          </p:spTgt>
                                        </p:tgtEl>
                                        <p:attrNameLst>
                                          <p:attrName>style.visibility</p:attrName>
                                        </p:attrNameLst>
                                      </p:cBhvr>
                                      <p:to>
                                        <p:strVal val="visible"/>
                                      </p:to>
                                    </p:set>
                                    <p:anim calcmode="lin" valueType="num">
                                      <p:cBhvr>
                                        <p:cTn id="91" dur="500" fill="hold"/>
                                        <p:tgtEl>
                                          <p:spTgt spid="67589">
                                            <p:txEl>
                                              <p:pRg st="13" end="13"/>
                                            </p:txEl>
                                          </p:spTgt>
                                        </p:tgtEl>
                                        <p:attrNameLst>
                                          <p:attrName>ppt_w</p:attrName>
                                        </p:attrNameLst>
                                      </p:cBhvr>
                                      <p:tavLst>
                                        <p:tav tm="0">
                                          <p:val>
                                            <p:fltVal val="0"/>
                                          </p:val>
                                        </p:tav>
                                        <p:tav tm="100000">
                                          <p:val>
                                            <p:strVal val="#ppt_w"/>
                                          </p:val>
                                        </p:tav>
                                      </p:tavLst>
                                    </p:anim>
                                    <p:anim calcmode="lin" valueType="num">
                                      <p:cBhvr>
                                        <p:cTn id="92" dur="500" fill="hold"/>
                                        <p:tgtEl>
                                          <p:spTgt spid="67589">
                                            <p:txEl>
                                              <p:pRg st="13" end="13"/>
                                            </p:txEl>
                                          </p:spTgt>
                                        </p:tgtEl>
                                        <p:attrNameLst>
                                          <p:attrName>ppt_h</p:attrName>
                                        </p:attrNameLst>
                                      </p:cBhvr>
                                      <p:tavLst>
                                        <p:tav tm="0">
                                          <p:val>
                                            <p:strVal val="#ppt_h"/>
                                          </p:val>
                                        </p:tav>
                                        <p:tav tm="100000">
                                          <p:val>
                                            <p:strVal val="#ppt_h"/>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17" presetClass="entr" presetSubtype="10" fill="hold" grpId="0" nodeType="clickEffect">
                                  <p:stCondLst>
                                    <p:cond delay="0"/>
                                  </p:stCondLst>
                                  <p:childTnLst>
                                    <p:set>
                                      <p:cBhvr>
                                        <p:cTn id="96" dur="1" fill="hold">
                                          <p:stCondLst>
                                            <p:cond delay="0"/>
                                          </p:stCondLst>
                                        </p:cTn>
                                        <p:tgtEl>
                                          <p:spTgt spid="67589">
                                            <p:txEl>
                                              <p:pRg st="14" end="14"/>
                                            </p:txEl>
                                          </p:spTgt>
                                        </p:tgtEl>
                                        <p:attrNameLst>
                                          <p:attrName>style.visibility</p:attrName>
                                        </p:attrNameLst>
                                      </p:cBhvr>
                                      <p:to>
                                        <p:strVal val="visible"/>
                                      </p:to>
                                    </p:set>
                                    <p:anim calcmode="lin" valueType="num">
                                      <p:cBhvr>
                                        <p:cTn id="97" dur="500" fill="hold"/>
                                        <p:tgtEl>
                                          <p:spTgt spid="67589">
                                            <p:txEl>
                                              <p:pRg st="14" end="14"/>
                                            </p:txEl>
                                          </p:spTgt>
                                        </p:tgtEl>
                                        <p:attrNameLst>
                                          <p:attrName>ppt_w</p:attrName>
                                        </p:attrNameLst>
                                      </p:cBhvr>
                                      <p:tavLst>
                                        <p:tav tm="0">
                                          <p:val>
                                            <p:fltVal val="0"/>
                                          </p:val>
                                        </p:tav>
                                        <p:tav tm="100000">
                                          <p:val>
                                            <p:strVal val="#ppt_w"/>
                                          </p:val>
                                        </p:tav>
                                      </p:tavLst>
                                    </p:anim>
                                    <p:anim calcmode="lin" valueType="num">
                                      <p:cBhvr>
                                        <p:cTn id="98" dur="500" fill="hold"/>
                                        <p:tgtEl>
                                          <p:spTgt spid="67589">
                                            <p:txEl>
                                              <p:pRg st="14" end="1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uiExpand="1" build="p"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a:extLst>
              <a:ext uri="{FF2B5EF4-FFF2-40B4-BE49-F238E27FC236}">
                <a16:creationId xmlns:a16="http://schemas.microsoft.com/office/drawing/2014/main" id="{1B13CD05-48FD-264B-8A2D-2369CDD455C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s-CO" altLang="es-CO">
                <a:solidFill>
                  <a:schemeClr val="bg1"/>
                </a:solidFill>
              </a:rPr>
              <a:t>PEI</a:t>
            </a:r>
          </a:p>
        </p:txBody>
      </p:sp>
      <p:pic>
        <p:nvPicPr>
          <p:cNvPr id="9219" name="3 Imagen" descr="Descripción: j0286456[1]">
            <a:extLst>
              <a:ext uri="{FF2B5EF4-FFF2-40B4-BE49-F238E27FC236}">
                <a16:creationId xmlns:a16="http://schemas.microsoft.com/office/drawing/2014/main" id="{393DB1CC-BED3-9C4B-B864-EA2BD49230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788544" y="1772816"/>
            <a:ext cx="3671888"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3 CuadroTexto">
            <a:extLst>
              <a:ext uri="{FF2B5EF4-FFF2-40B4-BE49-F238E27FC236}">
                <a16:creationId xmlns:a16="http://schemas.microsoft.com/office/drawing/2014/main" id="{EC7278C6-44B4-0644-871E-FE575C0E7561}"/>
              </a:ext>
            </a:extLst>
          </p:cNvPr>
          <p:cNvSpPr txBox="1">
            <a:spLocks noChangeArrowheads="1"/>
          </p:cNvSpPr>
          <p:nvPr/>
        </p:nvSpPr>
        <p:spPr bwMode="auto">
          <a:xfrm>
            <a:off x="3208338" y="6115050"/>
            <a:ext cx="30337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CO" altLang="es-CO" sz="1600">
                <a:solidFill>
                  <a:schemeClr val="bg1"/>
                </a:solidFill>
              </a:rPr>
              <a:t>Operador contrato 320 de 2011</a:t>
            </a:r>
          </a:p>
        </p:txBody>
      </p:sp>
      <p:pic>
        <p:nvPicPr>
          <p:cNvPr id="3" name="Imagen 2">
            <a:extLst>
              <a:ext uri="{FF2B5EF4-FFF2-40B4-BE49-F238E27FC236}">
                <a16:creationId xmlns:a16="http://schemas.microsoft.com/office/drawing/2014/main" id="{B01BC8F6-B5FD-9744-8A3E-5D64F17E88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423" y="2087985"/>
            <a:ext cx="4108569" cy="3357239"/>
          </a:xfrm>
          <a:prstGeom prst="rect">
            <a:avLst/>
          </a:prstGeom>
        </p:spPr>
      </p:pic>
    </p:spTree>
    <p:extLst>
      <p:ext uri="{BB962C8B-B14F-4D97-AF65-F5344CB8AC3E}">
        <p14:creationId xmlns:p14="http://schemas.microsoft.com/office/powerpoint/2010/main" val="376036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4 Rectángulo">
            <a:extLst>
              <a:ext uri="{FF2B5EF4-FFF2-40B4-BE49-F238E27FC236}">
                <a16:creationId xmlns:a16="http://schemas.microsoft.com/office/drawing/2014/main" id="{8480727B-9734-A94F-B5B5-F725F3A388DE}"/>
              </a:ext>
            </a:extLst>
          </p:cNvPr>
          <p:cNvSpPr>
            <a:spLocks noChangeArrowheads="1"/>
          </p:cNvSpPr>
          <p:nvPr/>
        </p:nvSpPr>
        <p:spPr bwMode="auto">
          <a:xfrm>
            <a:off x="468313" y="3342471"/>
            <a:ext cx="8135937" cy="2246769"/>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371600" indent="-4572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just">
              <a:buFont typeface="Arial" panose="020B0604020202020204" pitchFamily="34" charset="0"/>
              <a:buChar char="•"/>
            </a:pPr>
            <a:r>
              <a:rPr lang="es-CO" altLang="es-CO" sz="2800" dirty="0"/>
              <a:t>DE PLANIFICACIÓN  (largo, mediano y corto plazo)</a:t>
            </a:r>
          </a:p>
          <a:p>
            <a:pPr lvl="1" algn="just">
              <a:buFont typeface="Arial" panose="020B0604020202020204" pitchFamily="34" charset="0"/>
              <a:buChar char="•"/>
            </a:pPr>
            <a:r>
              <a:rPr lang="es-CO" altLang="es-CO" sz="2800" dirty="0"/>
              <a:t>ORGANIZACIÓN INTEGRAL  (componentes y elementos del PEI)</a:t>
            </a:r>
          </a:p>
          <a:p>
            <a:pPr lvl="1" algn="just">
              <a:buFont typeface="Arial" panose="020B0604020202020204" pitchFamily="34" charset="0"/>
              <a:buChar char="•"/>
            </a:pPr>
            <a:r>
              <a:rPr lang="es-CO" altLang="es-CO" sz="2800" dirty="0"/>
              <a:t>ACCESIBILIDAD: f</a:t>
            </a:r>
            <a:r>
              <a:rPr lang="es-ES" altLang="es-CO" sz="2800" dirty="0" err="1"/>
              <a:t>ácil</a:t>
            </a:r>
            <a:r>
              <a:rPr lang="es-ES" altLang="es-CO" sz="2800" dirty="0"/>
              <a:t> y libre </a:t>
            </a:r>
            <a:endParaRPr lang="es-CO" altLang="es-CO" sz="2800" dirty="0"/>
          </a:p>
        </p:txBody>
      </p:sp>
      <p:sp>
        <p:nvSpPr>
          <p:cNvPr id="10244" name="5 Rectángulo">
            <a:extLst>
              <a:ext uri="{FF2B5EF4-FFF2-40B4-BE49-F238E27FC236}">
                <a16:creationId xmlns:a16="http://schemas.microsoft.com/office/drawing/2014/main" id="{D6074044-AECB-8848-8A30-B2442B3EDF9A}"/>
              </a:ext>
            </a:extLst>
          </p:cNvPr>
          <p:cNvSpPr>
            <a:spLocks noChangeArrowheads="1"/>
          </p:cNvSpPr>
          <p:nvPr/>
        </p:nvSpPr>
        <p:spPr bwMode="auto">
          <a:xfrm>
            <a:off x="2771800" y="2545134"/>
            <a:ext cx="27991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ctr" eaLnBrk="1" hangingPunct="1"/>
            <a:r>
              <a:rPr lang="es-CO" altLang="es-CO" sz="2800" dirty="0"/>
              <a:t>CRITERIOS: </a:t>
            </a:r>
          </a:p>
        </p:txBody>
      </p:sp>
      <p:sp>
        <p:nvSpPr>
          <p:cNvPr id="3" name="Rectángulo 2">
            <a:extLst>
              <a:ext uri="{FF2B5EF4-FFF2-40B4-BE49-F238E27FC236}">
                <a16:creationId xmlns:a16="http://schemas.microsoft.com/office/drawing/2014/main" id="{EFA48A66-55BF-3A4C-B714-A13D8F2A82E0}"/>
              </a:ext>
            </a:extLst>
          </p:cNvPr>
          <p:cNvSpPr/>
          <p:nvPr/>
        </p:nvSpPr>
        <p:spPr>
          <a:xfrm>
            <a:off x="3347864" y="974338"/>
            <a:ext cx="1171353" cy="1446550"/>
          </a:xfrm>
          <a:prstGeom prst="rect">
            <a:avLst/>
          </a:prstGeom>
        </p:spPr>
        <p:txBody>
          <a:bodyPr wrap="square">
            <a:spAutoFit/>
          </a:bodyPr>
          <a:lstStyle/>
          <a:p>
            <a:r>
              <a:rPr lang="es-CO" sz="8800" dirty="0"/>
              <a:t>🤔</a:t>
            </a:r>
          </a:p>
        </p:txBody>
      </p:sp>
      <p:sp>
        <p:nvSpPr>
          <p:cNvPr id="4" name="Rectángulo 3">
            <a:extLst>
              <a:ext uri="{FF2B5EF4-FFF2-40B4-BE49-F238E27FC236}">
                <a16:creationId xmlns:a16="http://schemas.microsoft.com/office/drawing/2014/main" id="{FD8CF6BA-586B-AA4D-8DBB-BA1B5104C82D}"/>
              </a:ext>
            </a:extLst>
          </p:cNvPr>
          <p:cNvSpPr/>
          <p:nvPr/>
        </p:nvSpPr>
        <p:spPr>
          <a:xfrm>
            <a:off x="4519219" y="1262370"/>
            <a:ext cx="2573062" cy="1015663"/>
          </a:xfrm>
          <a:prstGeom prst="rect">
            <a:avLst/>
          </a:prstGeom>
        </p:spPr>
        <p:txBody>
          <a:bodyPr wrap="square">
            <a:spAutoFit/>
          </a:bodyPr>
          <a:lstStyle/>
          <a:p>
            <a:r>
              <a:rPr lang="es-CO" sz="6000" dirty="0"/>
              <a:t>🤔🤔 🤔🤔</a:t>
            </a:r>
          </a:p>
        </p:txBody>
      </p:sp>
    </p:spTree>
    <p:extLst>
      <p:ext uri="{BB962C8B-B14F-4D97-AF65-F5344CB8AC3E}">
        <p14:creationId xmlns:p14="http://schemas.microsoft.com/office/powerpoint/2010/main" val="159802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3" grpId="0"/>
      <p:bldP spid="4"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721</TotalTime>
  <Words>1347</Words>
  <Application>Microsoft Office PowerPoint</Application>
  <PresentationFormat>Presentación en pantalla (4:3)</PresentationFormat>
  <Paragraphs>214</Paragraphs>
  <Slides>28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28</vt:i4>
      </vt:variant>
    </vt:vector>
  </HeadingPairs>
  <TitlesOfParts>
    <vt:vector size="33" baseType="lpstr">
      <vt:lpstr>Arial</vt:lpstr>
      <vt:lpstr>Calibri</vt:lpstr>
      <vt:lpstr>Times New Roman</vt:lpstr>
      <vt:lpstr>Wingdings</vt:lpstr>
      <vt:lpstr>Tema de Office</vt:lpstr>
      <vt:lpstr>EL PEI COMO POLÍTICA PÚBLICA INSTITUCIONAL </vt:lpstr>
      <vt:lpstr>LOS NIÑOS DEL HUILA …</vt:lpstr>
      <vt:lpstr>REFERENTE CONCEPTUAL BASICO</vt:lpstr>
      <vt:lpstr>         El PEI como DOCUMENTO PLAN…</vt:lpstr>
      <vt:lpstr>       El PEI como PROCESO …</vt:lpstr>
      <vt:lpstr>             REFERENTE LEGAL EXPRESO    Artículo. 73 Ley 115</vt:lpstr>
      <vt:lpstr>    DEBE CONTENER …MPONENT</vt:lpstr>
      <vt:lpstr>PEI</vt:lpstr>
      <vt:lpstr>Presentación de PowerPoint</vt:lpstr>
      <vt:lpstr>Presentación de PowerPoint</vt:lpstr>
      <vt:lpstr>SEGUNDO MOMENTO</vt:lpstr>
      <vt:lpstr>Presentación de PowerPoint</vt:lpstr>
      <vt:lpstr>EL MARCO GENERAL</vt:lpstr>
      <vt:lpstr>… el marco general del PEI</vt:lpstr>
      <vt:lpstr>… el marco general del PEI</vt:lpstr>
      <vt:lpstr>… el marco general del PEI</vt:lpstr>
      <vt:lpstr>MISIÓN</vt:lpstr>
      <vt:lpstr> MISIÓN INSTITUCIONAL</vt:lpstr>
      <vt:lpstr>VISIÓN INSTITUCIONAL</vt:lpstr>
      <vt:lpstr>OBJETIVOS</vt:lpstr>
      <vt:lpstr>METAS</vt:lpstr>
      <vt:lpstr>COMPONENTE ADMINISTRATIVO</vt:lpstr>
      <vt:lpstr>ASIGNACIÓN LABORAL</vt:lpstr>
      <vt:lpstr> COMPONENTE PEDAGÓGICO PLAN DE ESTUDIOS  Decreto 1860 de 1994</vt:lpstr>
      <vt:lpstr>Presentación de PowerPoint</vt:lpstr>
      <vt:lpstr>EL PLAN DE ESTUDIOS -  C. PEDAGÓGICO</vt:lpstr>
      <vt:lpstr>LA INVESTIGACIÓN EN LA ESCUELA</vt:lpstr>
      <vt:lpstr>EL EQUIPO DE CALIDAD DELA SED DEL HUILA, LOS INVITA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David Sanchez</dc:creator>
  <cp:lastModifiedBy>Luis Eduardo Hernández Macías</cp:lastModifiedBy>
  <cp:revision>53</cp:revision>
  <dcterms:created xsi:type="dcterms:W3CDTF">2017-05-19T18:04:00Z</dcterms:created>
  <dcterms:modified xsi:type="dcterms:W3CDTF">2018-05-04T13:41:57Z</dcterms:modified>
</cp:coreProperties>
</file>