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59" r:id="rId3"/>
    <p:sldId id="257" r:id="rId4"/>
    <p:sldId id="258" r:id="rId5"/>
    <p:sldId id="260" r:id="rId6"/>
    <p:sldId id="286" r:id="rId7"/>
    <p:sldId id="288" r:id="rId8"/>
    <p:sldId id="306" r:id="rId9"/>
    <p:sldId id="261" r:id="rId10"/>
    <p:sldId id="264" r:id="rId11"/>
    <p:sldId id="273" r:id="rId12"/>
    <p:sldId id="269" r:id="rId13"/>
    <p:sldId id="266" r:id="rId14"/>
    <p:sldId id="282" r:id="rId15"/>
    <p:sldId id="271" r:id="rId16"/>
    <p:sldId id="283" r:id="rId17"/>
    <p:sldId id="289" r:id="rId18"/>
    <p:sldId id="270" r:id="rId19"/>
    <p:sldId id="285" r:id="rId20"/>
    <p:sldId id="272" r:id="rId21"/>
    <p:sldId id="263" r:id="rId22"/>
    <p:sldId id="274" r:id="rId23"/>
    <p:sldId id="277" r:id="rId24"/>
    <p:sldId id="262" r:id="rId25"/>
    <p:sldId id="279" r:id="rId26"/>
    <p:sldId id="268" r:id="rId27"/>
    <p:sldId id="276" r:id="rId28"/>
    <p:sldId id="278" r:id="rId29"/>
    <p:sldId id="280" r:id="rId30"/>
    <p:sldId id="281" r:id="rId31"/>
    <p:sldId id="292" r:id="rId32"/>
    <p:sldId id="294" r:id="rId33"/>
    <p:sldId id="296" r:id="rId34"/>
    <p:sldId id="297" r:id="rId35"/>
    <p:sldId id="295" r:id="rId36"/>
    <p:sldId id="298" r:id="rId37"/>
    <p:sldId id="301" r:id="rId38"/>
    <p:sldId id="299" r:id="rId39"/>
    <p:sldId id="300" r:id="rId40"/>
    <p:sldId id="302" r:id="rId41"/>
    <p:sldId id="303" r:id="rId42"/>
    <p:sldId id="304" r:id="rId43"/>
    <p:sldId id="305" r:id="rId44"/>
    <p:sldId id="291" r:id="rId4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8" d="100"/>
          <a:sy n="68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8F67-8348-4345-AE4B-7CBD97251536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1AF35-1853-4DF0-982D-76A7158646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905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AF35-1853-4DF0-982D-76A715864659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49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1AF35-1853-4DF0-982D-76A715864659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054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37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2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512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46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067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677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299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910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745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064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860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D1A9D-19FF-418D-998E-FB6066B38AA2}" type="datetimeFigureOut">
              <a:rPr lang="es-CO" smtClean="0"/>
              <a:t>5/09/2019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1CFCC-A338-4B10-9459-DF39280D1B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649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O" dirty="0">
              <a:latin typeface="Algerian" pitchFamily="82" charset="0"/>
            </a:endParaRPr>
          </a:p>
          <a:p>
            <a:pPr marL="0" indent="0" algn="ctr">
              <a:buNone/>
            </a:pPr>
            <a:endParaRPr lang="es-CO" dirty="0">
              <a:latin typeface="Algerian" pitchFamily="82" charset="0"/>
            </a:endParaRPr>
          </a:p>
          <a:p>
            <a:pPr marL="0" indent="0" algn="ctr">
              <a:buNone/>
            </a:pPr>
            <a:endParaRPr lang="es-CO" dirty="0">
              <a:latin typeface="Algerian" pitchFamily="82" charset="0"/>
            </a:endParaRPr>
          </a:p>
          <a:p>
            <a:pPr marL="0" indent="0" algn="ctr">
              <a:buNone/>
            </a:pPr>
            <a:endParaRPr lang="es-CO" dirty="0">
              <a:latin typeface="Algerian" pitchFamily="82" charset="0"/>
            </a:endParaRPr>
          </a:p>
          <a:p>
            <a:pPr marL="0" indent="0" algn="ctr">
              <a:buNone/>
            </a:pPr>
            <a:r>
              <a:rPr lang="es-CO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SEDE PRINCIPAL</a:t>
            </a:r>
          </a:p>
          <a:p>
            <a:pPr marL="0" indent="0" algn="ctr">
              <a:buNone/>
            </a:pPr>
            <a:r>
              <a:rPr lang="es-CO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GARZON SEPTIEMBRE 04 DEL 2019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prstTxWarp prst="textFadeUp">
              <a:avLst/>
            </a:prstTxWarp>
            <a:noAutofit/>
          </a:bodyPr>
          <a:lstStyle/>
          <a:p>
            <a:br>
              <a:rPr lang="es-CO" sz="5400" dirty="0">
                <a:latin typeface="Algerian" pitchFamily="82" charset="0"/>
              </a:rPr>
            </a:br>
            <a:br>
              <a:rPr lang="es-CO" sz="5400" dirty="0">
                <a:latin typeface="Algerian" pitchFamily="82" charset="0"/>
              </a:rPr>
            </a:br>
            <a:r>
              <a:rPr lang="es-CO" sz="5400" dirty="0">
                <a:solidFill>
                  <a:srgbClr val="0070C0"/>
                </a:solidFill>
                <a:latin typeface="Arial Black" pitchFamily="34" charset="0"/>
              </a:rPr>
              <a:t>INSTITUCION EDUCATIVA LUIS CALIXTO LEIVA</a:t>
            </a:r>
          </a:p>
        </p:txBody>
      </p:sp>
    </p:spTree>
    <p:extLst>
      <p:ext uri="{BB962C8B-B14F-4D97-AF65-F5344CB8AC3E}">
        <p14:creationId xmlns:p14="http://schemas.microsoft.com/office/powerpoint/2010/main" val="377428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352928" cy="1584176"/>
          </a:xfrm>
        </p:spPr>
        <p:txBody>
          <a:bodyPr>
            <a:prstTxWarp prst="textDeflateBottom">
              <a:avLst/>
            </a:prstTxWarp>
            <a:normAutofit fontScale="90000"/>
          </a:bodyPr>
          <a:lstStyle/>
          <a:p>
            <a:r>
              <a:rPr lang="es-CO" sz="3600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REALIZACION Y EXPOSICION DE LOS TRABAJOS  DE LOS NIÑOS</a:t>
            </a: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11" name="Picture 2" descr="F:\IZADA DE BANDERA Y EXP. SIGNIF. OCT-6-11\P106068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1553" r="467" b="48456"/>
          <a:stretch/>
        </p:blipFill>
        <p:spPr bwMode="auto">
          <a:xfrm>
            <a:off x="791580" y="1844824"/>
            <a:ext cx="77048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IZADA DE BANDERA Y EXP. SIGNIF. OCT-6-11\P10607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20688"/>
            <a:ext cx="77768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7808" y="404664"/>
            <a:ext cx="7772400" cy="793981"/>
          </a:xfrm>
        </p:spPr>
        <p:txBody>
          <a:bodyPr>
            <a:prstTxWarp prst="textFadeRight">
              <a:avLst/>
            </a:prstTxWarp>
            <a:normAutofit/>
          </a:bodyPr>
          <a:lstStyle/>
          <a:p>
            <a:r>
              <a:rPr lang="es-CO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Grado 2º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7848872" cy="475252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1026" name="Picture 2" descr="H:\IZADA DE BANDERA Y EXP. SIGNIF. OCT-6-11\P1060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9694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4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IZADA DE BANDERA Y EXP. SIGNIF. OCT-6-11\P10606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6"/>
          <a:stretch/>
        </p:blipFill>
        <p:spPr bwMode="auto">
          <a:xfrm>
            <a:off x="611560" y="681908"/>
            <a:ext cx="8208912" cy="51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4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177CANON\IMG_318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8"/>
          <a:stretch/>
        </p:blipFill>
        <p:spPr bwMode="auto">
          <a:xfrm>
            <a:off x="539552" y="620688"/>
            <a:ext cx="8064896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IZADA DE BANDERA Y EXP. SIGNIF. OCT-6-11\P10606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2"/>
          <a:stretch/>
        </p:blipFill>
        <p:spPr bwMode="auto">
          <a:xfrm>
            <a:off x="716794" y="908720"/>
            <a:ext cx="788765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8"/>
          <a:stretch/>
        </p:blipFill>
        <p:spPr bwMode="auto">
          <a:xfrm>
            <a:off x="395536" y="548681"/>
            <a:ext cx="835292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5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posición de imagen"/>
          <p:cNvSpPr>
            <a:spLocks noGrp="1"/>
          </p:cNvSpPr>
          <p:nvPr>
            <p:ph type="pic" idx="1"/>
          </p:nvPr>
        </p:nvSpPr>
        <p:spPr>
          <a:xfrm>
            <a:off x="1403648" y="612775"/>
            <a:ext cx="6624736" cy="4114800"/>
          </a:xfrm>
        </p:spPr>
      </p:sp>
      <p:sp>
        <p:nvSpPr>
          <p:cNvPr id="8" name="7 Marcador de texto"/>
          <p:cNvSpPr>
            <a:spLocks noGrp="1"/>
          </p:cNvSpPr>
          <p:nvPr>
            <p:ph type="body" sz="half" idx="2"/>
          </p:nvPr>
        </p:nvSpPr>
        <p:spPr>
          <a:xfrm>
            <a:off x="827584" y="5367338"/>
            <a:ext cx="7632848" cy="804862"/>
          </a:xfrm>
        </p:spPr>
        <p:txBody>
          <a:bodyPr>
            <a:prstTxWarp prst="textStop">
              <a:avLst/>
            </a:prstTxWarp>
            <a:normAutofit fontScale="85000" lnSpcReduction="20000"/>
          </a:bodyPr>
          <a:lstStyle/>
          <a:p>
            <a:pPr algn="ctr"/>
            <a:r>
              <a:rPr lang="es-CO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Los estudiantes afianzan las habilidades lingüísticas, mediante la actuación</a:t>
            </a:r>
            <a:r>
              <a:rPr lang="es-CO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0"/>
          <a:stretch/>
        </p:blipFill>
        <p:spPr bwMode="auto">
          <a:xfrm>
            <a:off x="827584" y="476672"/>
            <a:ext cx="7920880" cy="489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1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8A00CD76-3C76-42AC-B2F1-382F1E943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764704"/>
            <a:ext cx="7776864" cy="41764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BF3846-60BD-4ECE-807B-A641DFCFD9B5}"/>
              </a:ext>
            </a:extLst>
          </p:cNvPr>
          <p:cNvSpPr txBox="1"/>
          <p:nvPr/>
        </p:nvSpPr>
        <p:spPr>
          <a:xfrm>
            <a:off x="827584" y="4941168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lgerian" panose="04020705040A02060702" pitchFamily="82" charset="0"/>
              </a:rPr>
              <a:t>Lectura e interpretación de imágenes por parte de los niños de preescolar</a:t>
            </a:r>
            <a:endParaRPr lang="es-CO" sz="3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6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90B9F6A4-448E-4336-A467-8AA1A112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836712"/>
            <a:ext cx="8064896" cy="5400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03E13D-B746-4491-B5BA-930CCF352053}"/>
              </a:ext>
            </a:extLst>
          </p:cNvPr>
          <p:cNvSpPr txBox="1"/>
          <p:nvPr/>
        </p:nvSpPr>
        <p:spPr>
          <a:xfrm>
            <a:off x="827584" y="531979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Algerian" panose="04020705040A02060702" pitchFamily="82" charset="0"/>
              </a:rPr>
              <a:t>Los niños,  mediante el juego y la representación gráfica, también se expresan.</a:t>
            </a:r>
            <a:endParaRPr lang="es-CO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29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16A336D-05DC-4F53-B2CE-C045E7F2887E}"/>
              </a:ext>
            </a:extLst>
          </p:cNvPr>
          <p:cNvSpPr/>
          <p:nvPr/>
        </p:nvSpPr>
        <p:spPr>
          <a:xfrm>
            <a:off x="1115616" y="1268760"/>
            <a:ext cx="7344816" cy="46085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DOCENTES DE</a:t>
            </a:r>
          </a:p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PREESCOLAR,</a:t>
            </a:r>
          </a:p>
          <a:p>
            <a:pPr algn="ctr"/>
            <a:r>
              <a:rPr lang="es-E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PRIMARIA Y</a:t>
            </a:r>
          </a:p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COORDINADORES</a:t>
            </a:r>
          </a:p>
        </p:txBody>
      </p:sp>
    </p:spTree>
    <p:extLst>
      <p:ext uri="{BB962C8B-B14F-4D97-AF65-F5344CB8AC3E}">
        <p14:creationId xmlns:p14="http://schemas.microsoft.com/office/powerpoint/2010/main" val="12712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764704"/>
            <a:ext cx="8064896" cy="5361459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13314" name="Picture 2" descr="F:\IZADA DE BANDERA Y EXP. SIGNIF. OCT-6-11\P1060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24135"/>
          </a:xfrm>
        </p:spPr>
        <p:txBody>
          <a:bodyPr>
            <a:prstTxWarp prst="textCanUp">
              <a:avLst/>
            </a:prstTxWarp>
            <a:normAutofit fontScale="90000"/>
          </a:bodyPr>
          <a:lstStyle/>
          <a:p>
            <a:r>
              <a:rPr lang="es-CO" dirty="0">
                <a:solidFill>
                  <a:srgbClr val="00B050"/>
                </a:solidFill>
              </a:rPr>
              <a:t>LECTURA COMPRENSIVA GRADOS 3º,4º Y 5º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67240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5122" name="Picture 2" descr="F:\FOTOS LECTURA\P1060832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775"/>
            <a:ext cx="792088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FOTOS LECTURA\P10608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 bwMode="auto">
          <a:xfrm>
            <a:off x="899592" y="476672"/>
            <a:ext cx="7560840" cy="42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83568" y="4869160"/>
            <a:ext cx="7632848" cy="1872208"/>
          </a:xfrm>
        </p:spPr>
        <p:txBody>
          <a:bodyPr>
            <a:noAutofit/>
          </a:bodyPr>
          <a:lstStyle/>
          <a:p>
            <a:pPr algn="ctr"/>
            <a:r>
              <a:rPr lang="es-CO" sz="3200" dirty="0">
                <a:solidFill>
                  <a:srgbClr val="0070C0"/>
                </a:solidFill>
                <a:latin typeface="Agency FB" pitchFamily="34" charset="0"/>
                <a:cs typeface="Arial" pitchFamily="34" charset="0"/>
              </a:rPr>
              <a:t>La lectura es comprensiva cuando el lector entiende un escrito.  Por eso, el propósito  de toda lectura es interpretar lo que realmente dice un texto escrito.</a:t>
            </a:r>
          </a:p>
        </p:txBody>
      </p:sp>
    </p:spTree>
    <p:extLst>
      <p:ext uri="{BB962C8B-B14F-4D97-AF65-F5344CB8AC3E}">
        <p14:creationId xmlns:p14="http://schemas.microsoft.com/office/powerpoint/2010/main" val="267348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IZADA DE BANDERA Y EXP. SIGNIF. OCT-6-11\P10607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 bwMode="auto">
          <a:xfrm>
            <a:off x="539552" y="260648"/>
            <a:ext cx="8064896" cy="44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95536" y="4797152"/>
            <a:ext cx="8352928" cy="1728192"/>
          </a:xfrm>
        </p:spPr>
        <p:txBody>
          <a:bodyPr>
            <a:noAutofit/>
          </a:bodyPr>
          <a:lstStyle/>
          <a:p>
            <a:pPr algn="ctr"/>
            <a:endParaRPr lang="es-CO" sz="2400" dirty="0">
              <a:latin typeface="Bernard MT Condensed" pitchFamily="18" charset="0"/>
              <a:cs typeface="Arial" pitchFamily="34" charset="0"/>
            </a:endParaRPr>
          </a:p>
          <a:p>
            <a:pPr algn="ctr"/>
            <a:r>
              <a:rPr lang="es-CO" sz="2400" dirty="0">
                <a:latin typeface="Bernard MT Condensed" pitchFamily="18" charset="0"/>
                <a:cs typeface="Arial" pitchFamily="34" charset="0"/>
              </a:rPr>
              <a:t>La ortografía  nos enseña a escribir correctamente  las palabras y los signos de puntuación,   son indispensables en la lectura comprensiva. </a:t>
            </a:r>
          </a:p>
        </p:txBody>
      </p:sp>
    </p:spTree>
    <p:extLst>
      <p:ext uri="{BB962C8B-B14F-4D97-AF65-F5344CB8AC3E}">
        <p14:creationId xmlns:p14="http://schemas.microsoft.com/office/powerpoint/2010/main" val="2539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99592" y="5085184"/>
            <a:ext cx="7488832" cy="1087016"/>
          </a:xfrm>
        </p:spPr>
        <p:txBody>
          <a:bodyPr>
            <a:noAutofit/>
          </a:bodyPr>
          <a:lstStyle/>
          <a:p>
            <a:pPr algn="ctr"/>
            <a:r>
              <a:rPr lang="es-CO" sz="3000" dirty="0">
                <a:solidFill>
                  <a:schemeClr val="tx2">
                    <a:lumMod val="75000"/>
                  </a:schemeClr>
                </a:solidFill>
                <a:latin typeface="Bauhaus 93" pitchFamily="82" charset="0"/>
                <a:cs typeface="Arial" pitchFamily="34" charset="0"/>
              </a:rPr>
              <a:t>Participación de los estudiantes en la escritura de textos (Redacción y ortografía)</a:t>
            </a:r>
            <a:r>
              <a:rPr lang="es-CO" sz="3000" dirty="0">
                <a:solidFill>
                  <a:schemeClr val="tx2">
                    <a:lumMod val="75000"/>
                  </a:schemeClr>
                </a:solidFill>
                <a:latin typeface="Bauhaus 93" pitchFamily="82" charset="0"/>
              </a:rPr>
              <a:t>.</a:t>
            </a:r>
          </a:p>
        </p:txBody>
      </p:sp>
      <p:pic>
        <p:nvPicPr>
          <p:cNvPr id="4099" name="Picture 3" descr="F:\IZADA DE BANDERA Y EXP. SIGNIF. OCT-6-11\P1060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328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FOTOS LECTURA\P106084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 bwMode="auto">
          <a:xfrm>
            <a:off x="971600" y="476672"/>
            <a:ext cx="727280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27584" y="5013176"/>
            <a:ext cx="7632848" cy="1584176"/>
          </a:xfrm>
        </p:spPr>
        <p:txBody>
          <a:bodyPr>
            <a:noAutofit/>
          </a:bodyPr>
          <a:lstStyle/>
          <a:p>
            <a:pPr algn="ctr"/>
            <a:r>
              <a:rPr lang="es-CO" sz="3200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  <a:cs typeface="Arial" pitchFamily="34" charset="0"/>
              </a:rPr>
              <a:t>Intervención del Coordinador en la actividad de la Experiencia Significativa</a:t>
            </a:r>
          </a:p>
        </p:txBody>
      </p:sp>
    </p:spTree>
    <p:extLst>
      <p:ext uri="{BB962C8B-B14F-4D97-AF65-F5344CB8AC3E}">
        <p14:creationId xmlns:p14="http://schemas.microsoft.com/office/powerpoint/2010/main" val="4715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FOTOS LECTURA\P10608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 bwMode="auto">
          <a:xfrm>
            <a:off x="683568" y="332656"/>
            <a:ext cx="77768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1560" y="5085184"/>
            <a:ext cx="7920880" cy="1368152"/>
          </a:xfrm>
        </p:spPr>
        <p:txBody>
          <a:bodyPr>
            <a:noAutofit/>
          </a:bodyPr>
          <a:lstStyle/>
          <a:p>
            <a:pPr algn="ctr"/>
            <a:r>
              <a:rPr lang="es-CO" sz="3600" dirty="0">
                <a:solidFill>
                  <a:srgbClr val="00B050"/>
                </a:solidFill>
                <a:latin typeface="Bernard MT Condensed" pitchFamily="18" charset="0"/>
                <a:cs typeface="Arial" pitchFamily="34" charset="0"/>
              </a:rPr>
              <a:t> Incentivar a los estudiantes por el gusto hacia la lectura comprensiva.</a:t>
            </a:r>
          </a:p>
        </p:txBody>
      </p:sp>
    </p:spTree>
    <p:extLst>
      <p:ext uri="{BB962C8B-B14F-4D97-AF65-F5344CB8AC3E}">
        <p14:creationId xmlns:p14="http://schemas.microsoft.com/office/powerpoint/2010/main" val="21910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 rot="10800000" flipV="1">
            <a:off x="683568" y="4941168"/>
            <a:ext cx="7941568" cy="1512168"/>
          </a:xfrm>
        </p:spPr>
        <p:txBody>
          <a:bodyPr>
            <a:noAutofit/>
          </a:bodyPr>
          <a:lstStyle/>
          <a:p>
            <a:r>
              <a:rPr lang="es-CO" sz="4000" dirty="0">
                <a:solidFill>
                  <a:srgbClr val="7030A0"/>
                </a:solidFill>
                <a:latin typeface="Agency FB" pitchFamily="34" charset="0"/>
                <a:cs typeface="Arial" pitchFamily="34" charset="0"/>
              </a:rPr>
              <a:t>Se estimula a los niños con pequeños detalles para incentivar el gusto por la lectura y escritura</a:t>
            </a:r>
            <a:r>
              <a:rPr lang="es-CO" sz="4000" dirty="0">
                <a:solidFill>
                  <a:srgbClr val="7030A0"/>
                </a:solidFill>
                <a:latin typeface="Agency FB" pitchFamily="34" charset="0"/>
              </a:rPr>
              <a:t>.</a:t>
            </a:r>
          </a:p>
        </p:txBody>
      </p:sp>
      <p:pic>
        <p:nvPicPr>
          <p:cNvPr id="16386" name="Picture 2" descr="F:\FOTOS LECTURA\P106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4" y="370630"/>
            <a:ext cx="78488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FOTOS LECTURA\P106085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 bwMode="auto">
          <a:xfrm>
            <a:off x="755576" y="404664"/>
            <a:ext cx="784887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1560" y="5085184"/>
            <a:ext cx="8064896" cy="1087016"/>
          </a:xfrm>
        </p:spPr>
        <p:txBody>
          <a:bodyPr>
            <a:prstTxWarp prst="textWave4">
              <a:avLst/>
            </a:prstTxWarp>
            <a:normAutofit fontScale="25000" lnSpcReduction="20000"/>
          </a:bodyPr>
          <a:lstStyle/>
          <a:p>
            <a:pPr algn="ctr"/>
            <a:endParaRPr lang="es-CO" sz="5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1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Participación activa de los docentes en el proceso de lectura y escritura</a:t>
            </a:r>
          </a:p>
        </p:txBody>
      </p:sp>
    </p:spTree>
    <p:extLst>
      <p:ext uri="{BB962C8B-B14F-4D97-AF65-F5344CB8AC3E}">
        <p14:creationId xmlns:p14="http://schemas.microsoft.com/office/powerpoint/2010/main" val="23643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FOTOS LECTURA\P10608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 bwMode="auto">
          <a:xfrm>
            <a:off x="539552" y="548680"/>
            <a:ext cx="80648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9552" y="4869160"/>
            <a:ext cx="7992888" cy="1368152"/>
          </a:xfrm>
        </p:spPr>
        <p:txBody>
          <a:bodyPr>
            <a:prstTxWarp prst="textInflate">
              <a:avLst/>
            </a:prstTxWarp>
            <a:normAutofit fontScale="85000" lnSpcReduction="20000"/>
          </a:bodyPr>
          <a:lstStyle/>
          <a:p>
            <a:pPr algn="ctr"/>
            <a:r>
              <a:rPr lang="es-CO" sz="39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Participación de los estudiantes en la lectura interpretativa, argumentativa y propositiva</a:t>
            </a:r>
            <a:r>
              <a:rPr lang="es-CO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03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23528" y="980729"/>
            <a:ext cx="8424936" cy="1800199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es-CO" sz="4800" dirty="0">
                <a:solidFill>
                  <a:schemeClr val="accent3">
                    <a:lumMod val="50000"/>
                  </a:schemeClr>
                </a:solidFill>
                <a:latin typeface="Algerian" pitchFamily="82" charset="0"/>
              </a:rPr>
              <a:t>EXPERIENCIA SIGNIFICATIVA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899592" y="2924944"/>
            <a:ext cx="7488832" cy="2880320"/>
          </a:xfrm>
        </p:spPr>
        <p:txBody>
          <a:bodyPr>
            <a:prstTxWarp prst="textDeflateInflateDeflate">
              <a:avLst/>
            </a:prstTxWarp>
            <a:noAutofit/>
          </a:bodyPr>
          <a:lstStyle/>
          <a:p>
            <a:endParaRPr lang="es-CO" sz="4000" b="1" dirty="0">
              <a:solidFill>
                <a:schemeClr val="bg2">
                  <a:lumMod val="10000"/>
                </a:schemeClr>
              </a:solidFill>
              <a:latin typeface="Algerian" pitchFamily="82" charset="0"/>
            </a:endParaRPr>
          </a:p>
          <a:p>
            <a:r>
              <a:rPr lang="es-CO" sz="4000" b="1" dirty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LEYENDO Y ESCRIBIENDO EL MUNDO VOY COMPRENDIENDO</a:t>
            </a:r>
          </a:p>
        </p:txBody>
      </p:sp>
    </p:spTree>
    <p:extLst>
      <p:ext uri="{BB962C8B-B14F-4D97-AF65-F5344CB8AC3E}">
        <p14:creationId xmlns:p14="http://schemas.microsoft.com/office/powerpoint/2010/main" val="269966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FOTOS LECTURA\P106086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47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7544" y="5129808"/>
            <a:ext cx="8280920" cy="1539552"/>
          </a:xfrm>
        </p:spPr>
        <p:txBody>
          <a:bodyPr>
            <a:noAutofit/>
          </a:bodyPr>
          <a:lstStyle/>
          <a:p>
            <a:pPr algn="ctr"/>
            <a:r>
              <a:rPr lang="es-CO" sz="3000" dirty="0">
                <a:solidFill>
                  <a:schemeClr val="bg2">
                    <a:lumMod val="10000"/>
                  </a:schemeClr>
                </a:solidFill>
                <a:latin typeface="Agency FB" pitchFamily="34" charset="0"/>
                <a:cs typeface="Arial" pitchFamily="34" charset="0"/>
              </a:rPr>
              <a:t>Los estudiantes  participan activamente en la Experiencia Significativa </a:t>
            </a:r>
            <a:r>
              <a:rPr lang="es-CO" sz="2800" dirty="0">
                <a:solidFill>
                  <a:schemeClr val="bg2">
                    <a:lumMod val="10000"/>
                  </a:schemeClr>
                </a:solidFill>
                <a:latin typeface="Agency FB" pitchFamily="34" charset="0"/>
                <a:cs typeface="Arial" pitchFamily="34" charset="0"/>
              </a:rPr>
              <a:t>«LEYENDO Y ESCRIBIENDO EL MUNDO VOY COMPRENDIENDO».</a:t>
            </a:r>
          </a:p>
        </p:txBody>
      </p:sp>
    </p:spTree>
    <p:extLst>
      <p:ext uri="{BB962C8B-B14F-4D97-AF65-F5344CB8AC3E}">
        <p14:creationId xmlns:p14="http://schemas.microsoft.com/office/powerpoint/2010/main" val="14706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079F4-21C6-43E7-AE51-9A0B117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7920880" cy="1368152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latin typeface="Algerian" panose="04020705040A02060702" pitchFamily="82" charset="0"/>
              </a:rPr>
              <a:t>DESARROLLO  DE  ACTIVIDADES </a:t>
            </a:r>
            <a:br>
              <a:rPr lang="es-ES" sz="3200" dirty="0">
                <a:latin typeface="Algerian" panose="04020705040A02060702" pitchFamily="82" charset="0"/>
              </a:rPr>
            </a:br>
            <a:r>
              <a:rPr lang="es-ES" sz="3200" dirty="0">
                <a:latin typeface="Algerian" panose="04020705040A02060702" pitchFamily="82" charset="0"/>
              </a:rPr>
              <a:t>ESTILO SABER</a:t>
            </a:r>
            <a:endParaRPr lang="es-CO" sz="28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89A41E-059C-4F22-804C-80C668B2E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584" y="1772816"/>
            <a:ext cx="7344816" cy="4399384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569917-DD21-4FCA-A5D1-6CCD6BAF6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4888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D08AB2D-653C-4DA9-9E45-079732B55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36904" cy="5904656"/>
          </a:xfrm>
        </p:spPr>
      </p:pic>
    </p:spTree>
    <p:extLst>
      <p:ext uri="{BB962C8B-B14F-4D97-AF65-F5344CB8AC3E}">
        <p14:creationId xmlns:p14="http://schemas.microsoft.com/office/powerpoint/2010/main" val="3911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CCD120-B78E-4E32-9299-FA41C33FF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/>
          <a:stretch/>
        </p:blipFill>
        <p:spPr>
          <a:xfrm>
            <a:off x="1763688" y="458670"/>
            <a:ext cx="5616624" cy="5940660"/>
          </a:xfrm>
        </p:spPr>
      </p:pic>
    </p:spTree>
    <p:extLst>
      <p:ext uri="{BB962C8B-B14F-4D97-AF65-F5344CB8AC3E}">
        <p14:creationId xmlns:p14="http://schemas.microsoft.com/office/powerpoint/2010/main" val="31874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2EACE5C-5E48-49C9-BC94-5FB0DAE26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3649" y="-819473"/>
            <a:ext cx="6264696" cy="8424938"/>
          </a:xfrm>
        </p:spPr>
      </p:pic>
    </p:spTree>
    <p:extLst>
      <p:ext uri="{BB962C8B-B14F-4D97-AF65-F5344CB8AC3E}">
        <p14:creationId xmlns:p14="http://schemas.microsoft.com/office/powerpoint/2010/main" val="22865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DF4B2-5D14-4963-B4D2-A04FB9E8C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1658" y="-711461"/>
            <a:ext cx="6120684" cy="8280921"/>
          </a:xfrm>
        </p:spPr>
      </p:pic>
    </p:spTree>
    <p:extLst>
      <p:ext uri="{BB962C8B-B14F-4D97-AF65-F5344CB8AC3E}">
        <p14:creationId xmlns:p14="http://schemas.microsoft.com/office/powerpoint/2010/main" val="359581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E7B5CCD-91AB-4D61-BA86-14BC099DD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6"/>
          <a:stretch/>
        </p:blipFill>
        <p:spPr>
          <a:xfrm>
            <a:off x="467545" y="332656"/>
            <a:ext cx="8064896" cy="5904655"/>
          </a:xfrm>
        </p:spPr>
      </p:pic>
    </p:spTree>
    <p:extLst>
      <p:ext uri="{BB962C8B-B14F-4D97-AF65-F5344CB8AC3E}">
        <p14:creationId xmlns:p14="http://schemas.microsoft.com/office/powerpoint/2010/main" val="13650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4B7E5BA-029C-46D1-90B5-C3FB98249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8394"/>
            <a:ext cx="8424936" cy="5904358"/>
          </a:xfrm>
        </p:spPr>
      </p:pic>
    </p:spTree>
    <p:extLst>
      <p:ext uri="{BB962C8B-B14F-4D97-AF65-F5344CB8AC3E}">
        <p14:creationId xmlns:p14="http://schemas.microsoft.com/office/powerpoint/2010/main" val="34700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785F481-ADD6-4EE4-94D3-AE0DC17BE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4008" y="-747101"/>
            <a:ext cx="6191969" cy="8352930"/>
          </a:xfrm>
        </p:spPr>
      </p:pic>
    </p:spTree>
    <p:extLst>
      <p:ext uri="{BB962C8B-B14F-4D97-AF65-F5344CB8AC3E}">
        <p14:creationId xmlns:p14="http://schemas.microsoft.com/office/powerpoint/2010/main" val="3031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0B347D1-686B-4F4F-9AB2-7B812E0B8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32656"/>
            <a:ext cx="3959424" cy="6192688"/>
          </a:xfr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4BD5771C-F49A-4FE5-AD2D-3AD59ED44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F8E63DCE-B743-48C8-8696-DCF40D7E5D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332656"/>
            <a:ext cx="424745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CO" dirty="0">
                <a:solidFill>
                  <a:schemeClr val="tx2"/>
                </a:solidFill>
                <a:latin typeface="Algerian" pitchFamily="82" charset="0"/>
              </a:rPr>
              <a:t>EXPERIENCIA SIGNIFICATIVA</a:t>
            </a:r>
          </a:p>
        </p:txBody>
      </p:sp>
      <p:pic>
        <p:nvPicPr>
          <p:cNvPr id="1026" name="Picture 2" descr="F:\IZADA DE BANDERA Y EXP. SIGNIF. OCT-6-11\P1060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3284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C5F6D48-F0A6-41BE-81FD-2E7DCCF3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LECTURA COMPRENSIVA </a:t>
            </a:r>
            <a:endParaRPr lang="es-CO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5C55D77-A1AF-480D-9380-31A699359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147247" cy="5112568"/>
          </a:xfrm>
        </p:spPr>
      </p:pic>
    </p:spTree>
    <p:extLst>
      <p:ext uri="{BB962C8B-B14F-4D97-AF65-F5344CB8AC3E}">
        <p14:creationId xmlns:p14="http://schemas.microsoft.com/office/powerpoint/2010/main" val="400708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4A90E01-4776-4C8F-9A25-8AAB49575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5676" y="-855478"/>
            <a:ext cx="6048673" cy="8424936"/>
          </a:xfrm>
        </p:spPr>
      </p:pic>
    </p:spTree>
    <p:extLst>
      <p:ext uri="{BB962C8B-B14F-4D97-AF65-F5344CB8AC3E}">
        <p14:creationId xmlns:p14="http://schemas.microsoft.com/office/powerpoint/2010/main" val="42757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61ECD18-1888-4B6F-954A-07C80B60B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A2A5AB6-6C8E-4721-9A20-66F29251B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722"/>
          <a:stretch/>
        </p:blipFill>
        <p:spPr>
          <a:xfrm>
            <a:off x="1187624" y="260648"/>
            <a:ext cx="6840760" cy="6336704"/>
          </a:xfrm>
        </p:spPr>
      </p:pic>
    </p:spTree>
    <p:extLst>
      <p:ext uri="{BB962C8B-B14F-4D97-AF65-F5344CB8AC3E}">
        <p14:creationId xmlns:p14="http://schemas.microsoft.com/office/powerpoint/2010/main" val="18746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324764" cy="5832648"/>
          </a:xfrm>
          <a:blipFill>
            <a:blip r:embed="rId3"/>
            <a:tile tx="0" ty="0" sx="100000" sy="100000" flip="none" algn="tl"/>
          </a:blipFill>
        </p:spPr>
        <p:txBody>
          <a:bodyPr>
            <a:prstTxWarp prst="textChevron">
              <a:avLst/>
            </a:prstTxWarp>
          </a:bodyPr>
          <a:lstStyle/>
          <a:p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Algerian" pitchFamily="82" charset="0"/>
              </a:rPr>
              <a:t>EL TRABAJO EN EQUIPO ENRIQUECE EL CONOCIMIENTO</a:t>
            </a:r>
          </a:p>
        </p:txBody>
      </p:sp>
    </p:spTree>
    <p:extLst>
      <p:ext uri="{BB962C8B-B14F-4D97-AF65-F5344CB8AC3E}">
        <p14:creationId xmlns:p14="http://schemas.microsoft.com/office/powerpoint/2010/main" val="207747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es-CO" sz="4900" dirty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PLAN LECTOR</a:t>
            </a:r>
            <a:br>
              <a:rPr lang="es-CO" sz="4900" dirty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</a:br>
            <a:r>
              <a:rPr lang="es-CO" dirty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IMPORTANCIA DE LA LECTURA</a:t>
            </a:r>
          </a:p>
        </p:txBody>
      </p:sp>
      <p:pic>
        <p:nvPicPr>
          <p:cNvPr id="2052" name="Picture 4" descr="F:\IZADA DE BANDERA Y EXP. SIGNIF. OCT-6-11\P1060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612510"/>
            <a:ext cx="7992888" cy="46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0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FOTOS LECTURA\P1060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548680"/>
            <a:ext cx="81369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ZADA DE BANDERA Y EXP. SIGNIF. OCT-6-11\P106069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r="1519"/>
          <a:stretch>
            <a:fillRect/>
          </a:stretch>
        </p:blipFill>
        <p:spPr bwMode="auto">
          <a:xfrm>
            <a:off x="323528" y="404664"/>
            <a:ext cx="842493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C2DFEE6-D1FD-4CA7-A10B-AF014CF4E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1" cy="6192688"/>
          </a:xfrm>
        </p:spPr>
      </p:pic>
    </p:spTree>
    <p:extLst>
      <p:ext uri="{BB962C8B-B14F-4D97-AF65-F5344CB8AC3E}">
        <p14:creationId xmlns:p14="http://schemas.microsoft.com/office/powerpoint/2010/main" val="10388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27584" y="4869160"/>
            <a:ext cx="7704856" cy="1512168"/>
          </a:xfrm>
        </p:spPr>
        <p:txBody>
          <a:bodyPr>
            <a:prstTxWarp prst="textTriangleInverted">
              <a:avLst/>
            </a:prstTxWarp>
            <a:noAutofit/>
          </a:bodyPr>
          <a:lstStyle/>
          <a:p>
            <a:pPr algn="ctr"/>
            <a:r>
              <a:rPr lang="es-CO" sz="2400" dirty="0">
                <a:latin typeface="Arial" pitchFamily="34" charset="0"/>
                <a:cs typeface="Arial" pitchFamily="34" charset="0"/>
              </a:rPr>
              <a:t>Mediante el desarrollo del Plan Lector se ha llevado un proceso para el mejoramiento de la lectura comprensiva y por ende un mayor rendimiento académico.</a:t>
            </a:r>
          </a:p>
        </p:txBody>
      </p:sp>
      <p:pic>
        <p:nvPicPr>
          <p:cNvPr id="3074" name="Picture 2" descr="C:\Users\USUARIO\Desktop\FOTOS EXP. SIG\IMG_3211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 bwMode="auto">
          <a:xfrm>
            <a:off x="755576" y="404664"/>
            <a:ext cx="7704856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251</Words>
  <Application>Microsoft Office PowerPoint</Application>
  <PresentationFormat>Presentación en pantalla (4:3)</PresentationFormat>
  <Paragraphs>39</Paragraphs>
  <Slides>44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4" baseType="lpstr">
      <vt:lpstr>Batang</vt:lpstr>
      <vt:lpstr>Agency FB</vt:lpstr>
      <vt:lpstr>Algerian</vt:lpstr>
      <vt:lpstr>Arabic Typesetting</vt:lpstr>
      <vt:lpstr>Arial</vt:lpstr>
      <vt:lpstr>Arial Black</vt:lpstr>
      <vt:lpstr>Bauhaus 93</vt:lpstr>
      <vt:lpstr>Bernard MT Condensed</vt:lpstr>
      <vt:lpstr>Calibri</vt:lpstr>
      <vt:lpstr>Tema de Office</vt:lpstr>
      <vt:lpstr>  INSTITUCION EDUCATIVA LUIS CALIXTO LEIVA</vt:lpstr>
      <vt:lpstr>Presentación de PowerPoint</vt:lpstr>
      <vt:lpstr>EXPERIENCIA SIGNIFICATIVA</vt:lpstr>
      <vt:lpstr>EXPERIENCIA SIGNIFICATIVA</vt:lpstr>
      <vt:lpstr>PLAN LECTOR IMPORTANCIA DE LA LECTURA</vt:lpstr>
      <vt:lpstr>Presentación de PowerPoint</vt:lpstr>
      <vt:lpstr>Presentación de PowerPoint</vt:lpstr>
      <vt:lpstr>Presentación de PowerPoint</vt:lpstr>
      <vt:lpstr>Mediante el desarrollo del Plan Lector se ha llevado un proceso para el mejoramiento de la lectura comprensiva y por ende un mayor rendimiento académico.</vt:lpstr>
      <vt:lpstr>REALIZACION Y EXPOSICION DE LOS TRABAJOS  DE LOS NIÑOS</vt:lpstr>
      <vt:lpstr>Presentación de PowerPoint</vt:lpstr>
      <vt:lpstr>Grado 2º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LECTURA COMPRENSIVA GRADOS 3º,4º Y 5º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 estimula a los niños con pequeños detalles para incentivar el gusto por la lectura y escritura.</vt:lpstr>
      <vt:lpstr>Presentación de PowerPoint</vt:lpstr>
      <vt:lpstr>Presentación de PowerPoint</vt:lpstr>
      <vt:lpstr>Presentación de PowerPoint</vt:lpstr>
      <vt:lpstr>DESARROLLO  DE  ACTIVIDADES  ESTILO SABER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LECTURA COMPRENSIVA </vt:lpstr>
      <vt:lpstr>Presentación de PowerPoint</vt:lpstr>
      <vt:lpstr>Presentación de PowerPoint</vt:lpstr>
      <vt:lpstr>Presentación de PowerPoint</vt:lpstr>
      <vt:lpstr>EL TRABAJO EN EQUIPO ENRIQUECE EL CONOCIMIENTO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 EDUCATIVA LUIS CALIXTO LEIVA</dc:title>
  <dc:creator>USUARIO</dc:creator>
  <cp:lastModifiedBy>Usuario</cp:lastModifiedBy>
  <cp:revision>107</cp:revision>
  <dcterms:created xsi:type="dcterms:W3CDTF">2011-11-04T14:44:49Z</dcterms:created>
  <dcterms:modified xsi:type="dcterms:W3CDTF">2019-09-05T16:30:50Z</dcterms:modified>
</cp:coreProperties>
</file>