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sldIdLst>
    <p:sldId id="256" r:id="rId2"/>
    <p:sldId id="257" r:id="rId3"/>
    <p:sldId id="258" r:id="rId4"/>
    <p:sldId id="265" r:id="rId5"/>
    <p:sldId id="259" r:id="rId6"/>
    <p:sldId id="260" r:id="rId7"/>
    <p:sldId id="261" r:id="rId8"/>
    <p:sldId id="264" r:id="rId9"/>
    <p:sldId id="266" r:id="rId10"/>
    <p:sldId id="262" r:id="rId11"/>
    <p:sldId id="263"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4" d="100"/>
          <a:sy n="74" d="100"/>
        </p:scale>
        <p:origin x="57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97884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9/6/2019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972488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9/6/2019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1457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9/6/2019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696171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9/6/2019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59605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9/6/2019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411357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15318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5651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44964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5425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79577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79659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46670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1118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88681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9/6/2019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89426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9/6/2019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6508033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7029" y="1744579"/>
            <a:ext cx="9144000" cy="4343399"/>
          </a:xfrm>
        </p:spPr>
        <p:txBody>
          <a:bodyPr>
            <a:normAutofit/>
          </a:bodyPr>
          <a:lstStyle/>
          <a:p>
            <a:r>
              <a:rPr lang="es-CO" b="1" dirty="0">
                <a:latin typeface="Arial Black" panose="020B0A04020102020204" pitchFamily="34" charset="0"/>
              </a:rPr>
              <a:t>FORO EDUCATIVO “REFLEXIONANDO NUESTRA REALIDAD SOCIAL”</a:t>
            </a:r>
          </a:p>
        </p:txBody>
      </p:sp>
      <p:sp>
        <p:nvSpPr>
          <p:cNvPr id="4" name="Rectangle 2"/>
          <p:cNvSpPr>
            <a:spLocks noChangeArrowheads="1"/>
          </p:cNvSpPr>
          <p:nvPr/>
        </p:nvSpPr>
        <p:spPr bwMode="auto">
          <a:xfrm>
            <a:off x="0" y="4594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dirty="0"/>
          </a:p>
        </p:txBody>
      </p:sp>
      <p:grpSp>
        <p:nvGrpSpPr>
          <p:cNvPr id="8" name="Grupo 7"/>
          <p:cNvGrpSpPr/>
          <p:nvPr/>
        </p:nvGrpSpPr>
        <p:grpSpPr>
          <a:xfrm>
            <a:off x="392672" y="459434"/>
            <a:ext cx="11406656" cy="1072589"/>
            <a:chOff x="416539" y="129257"/>
            <a:chExt cx="10604563" cy="921828"/>
          </a:xfrm>
        </p:grpSpPr>
        <p:pic>
          <p:nvPicPr>
            <p:cNvPr id="7" name="Imagen 6"/>
            <p:cNvPicPr>
              <a:picLocks noChangeAspect="1"/>
            </p:cNvPicPr>
            <p:nvPr/>
          </p:nvPicPr>
          <p:blipFill>
            <a:blip r:embed="rId2"/>
            <a:stretch>
              <a:fillRect/>
            </a:stretch>
          </p:blipFill>
          <p:spPr>
            <a:xfrm>
              <a:off x="416539" y="129257"/>
              <a:ext cx="1196480" cy="845997"/>
            </a:xfrm>
            <a:prstGeom prst="rect">
              <a:avLst/>
            </a:prstGeom>
          </p:spPr>
        </p:pic>
        <p:sp>
          <p:nvSpPr>
            <p:cNvPr id="5" name="Rectangle 3"/>
            <p:cNvSpPr>
              <a:spLocks noChangeArrowheads="1"/>
            </p:cNvSpPr>
            <p:nvPr/>
          </p:nvSpPr>
          <p:spPr bwMode="auto">
            <a:xfrm>
              <a:off x="1471130" y="231085"/>
              <a:ext cx="9549972" cy="8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00075" algn="l"/>
                  <a:tab pos="2806700" algn="ctr"/>
                  <a:tab pos="5611813" algn="r"/>
                </a:tabLst>
                <a:defRPr>
                  <a:solidFill>
                    <a:schemeClr val="tx1"/>
                  </a:solidFill>
                  <a:latin typeface="Arial" panose="020B0604020202020204" pitchFamily="34" charset="0"/>
                </a:defRPr>
              </a:lvl1pPr>
              <a:lvl2pPr eaLnBrk="0" fontAlgn="base" hangingPunct="0">
                <a:spcBef>
                  <a:spcPct val="0"/>
                </a:spcBef>
                <a:spcAft>
                  <a:spcPct val="0"/>
                </a:spcAft>
                <a:tabLst>
                  <a:tab pos="600075" algn="l"/>
                  <a:tab pos="2806700" algn="ctr"/>
                  <a:tab pos="5611813" algn="r"/>
                </a:tabLst>
                <a:defRPr>
                  <a:solidFill>
                    <a:schemeClr val="tx1"/>
                  </a:solidFill>
                  <a:latin typeface="Arial" panose="020B0604020202020204" pitchFamily="34" charset="0"/>
                </a:defRPr>
              </a:lvl2pPr>
              <a:lvl3pPr eaLnBrk="0" fontAlgn="base" hangingPunct="0">
                <a:spcBef>
                  <a:spcPct val="0"/>
                </a:spcBef>
                <a:spcAft>
                  <a:spcPct val="0"/>
                </a:spcAft>
                <a:tabLst>
                  <a:tab pos="600075" algn="l"/>
                  <a:tab pos="2806700" algn="ctr"/>
                  <a:tab pos="5611813" algn="r"/>
                </a:tabLst>
                <a:defRPr>
                  <a:solidFill>
                    <a:schemeClr val="tx1"/>
                  </a:solidFill>
                  <a:latin typeface="Arial" panose="020B0604020202020204" pitchFamily="34" charset="0"/>
                </a:defRPr>
              </a:lvl3pPr>
              <a:lvl4pPr eaLnBrk="0" fontAlgn="base" hangingPunct="0">
                <a:spcBef>
                  <a:spcPct val="0"/>
                </a:spcBef>
                <a:spcAft>
                  <a:spcPct val="0"/>
                </a:spcAft>
                <a:tabLst>
                  <a:tab pos="600075" algn="l"/>
                  <a:tab pos="2806700" algn="ctr"/>
                  <a:tab pos="5611813" algn="r"/>
                </a:tabLst>
                <a:defRPr>
                  <a:solidFill>
                    <a:schemeClr val="tx1"/>
                  </a:solidFill>
                  <a:latin typeface="Arial" panose="020B0604020202020204" pitchFamily="34" charset="0"/>
                </a:defRPr>
              </a:lvl4pPr>
              <a:lvl5pPr eaLnBrk="0" fontAlgn="base" hangingPunct="0">
                <a:spcBef>
                  <a:spcPct val="0"/>
                </a:spcBef>
                <a:spcAft>
                  <a:spcPct val="0"/>
                </a:spcAft>
                <a:tabLst>
                  <a:tab pos="600075" algn="l"/>
                  <a:tab pos="2806700" algn="ctr"/>
                  <a:tab pos="5611813" algn="r"/>
                </a:tabLst>
                <a:defRPr>
                  <a:solidFill>
                    <a:schemeClr val="tx1"/>
                  </a:solidFill>
                  <a:latin typeface="Arial" panose="020B0604020202020204" pitchFamily="34" charset="0"/>
                </a:defRPr>
              </a:lvl5pPr>
              <a:lvl6pPr eaLnBrk="0" fontAlgn="base" hangingPunct="0">
                <a:spcBef>
                  <a:spcPct val="0"/>
                </a:spcBef>
                <a:spcAft>
                  <a:spcPct val="0"/>
                </a:spcAft>
                <a:tabLst>
                  <a:tab pos="600075" algn="l"/>
                  <a:tab pos="2806700" algn="ctr"/>
                  <a:tab pos="5611813" algn="r"/>
                </a:tabLst>
                <a:defRPr>
                  <a:solidFill>
                    <a:schemeClr val="tx1"/>
                  </a:solidFill>
                  <a:latin typeface="Arial" panose="020B0604020202020204" pitchFamily="34" charset="0"/>
                </a:defRPr>
              </a:lvl6pPr>
              <a:lvl7pPr eaLnBrk="0" fontAlgn="base" hangingPunct="0">
                <a:spcBef>
                  <a:spcPct val="0"/>
                </a:spcBef>
                <a:spcAft>
                  <a:spcPct val="0"/>
                </a:spcAft>
                <a:tabLst>
                  <a:tab pos="600075" algn="l"/>
                  <a:tab pos="2806700" algn="ctr"/>
                  <a:tab pos="5611813" algn="r"/>
                </a:tabLst>
                <a:defRPr>
                  <a:solidFill>
                    <a:schemeClr val="tx1"/>
                  </a:solidFill>
                  <a:latin typeface="Arial" panose="020B0604020202020204" pitchFamily="34" charset="0"/>
                </a:defRPr>
              </a:lvl7pPr>
              <a:lvl8pPr eaLnBrk="0" fontAlgn="base" hangingPunct="0">
                <a:spcBef>
                  <a:spcPct val="0"/>
                </a:spcBef>
                <a:spcAft>
                  <a:spcPct val="0"/>
                </a:spcAft>
                <a:tabLst>
                  <a:tab pos="600075" algn="l"/>
                  <a:tab pos="2806700" algn="ctr"/>
                  <a:tab pos="5611813" algn="r"/>
                </a:tabLst>
                <a:defRPr>
                  <a:solidFill>
                    <a:schemeClr val="tx1"/>
                  </a:solidFill>
                  <a:latin typeface="Arial" panose="020B0604020202020204" pitchFamily="34" charset="0"/>
                </a:defRPr>
              </a:lvl8pPr>
              <a:lvl9pPr eaLnBrk="0" fontAlgn="base" hangingPunct="0">
                <a:spcBef>
                  <a:spcPct val="0"/>
                </a:spcBef>
                <a:spcAft>
                  <a:spcPct val="0"/>
                </a:spcAft>
                <a:tabLst>
                  <a:tab pos="600075" algn="l"/>
                  <a:tab pos="2806700" algn="ctr"/>
                  <a:tab pos="5611813"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600075" algn="l"/>
                  <a:tab pos="2806700" algn="ctr"/>
                  <a:tab pos="5611813" algn="r"/>
                </a:tabLst>
              </a:pPr>
              <a:r>
                <a:rPr kumimoji="0" lang="es-ES" altLang="es-CO"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r>
                <a:rPr kumimoji="0" lang="es-ES_tradnl" altLang="es-CO"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NSTITUCIÓN EDUCATIVA </a:t>
              </a:r>
              <a:r>
                <a:rPr kumimoji="0" lang="es-ES" altLang="es-CO"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LUIS CALIXTO LEIVA CHARRY</a:t>
              </a:r>
            </a:p>
            <a:p>
              <a:pPr marL="0" marR="0" lvl="0" indent="0" algn="ctr" defTabSz="914400" rtl="0" eaLnBrk="0" fontAlgn="base" latinLnBrk="0" hangingPunct="0">
                <a:lnSpc>
                  <a:spcPct val="100000"/>
                </a:lnSpc>
                <a:spcBef>
                  <a:spcPct val="0"/>
                </a:spcBef>
                <a:spcAft>
                  <a:spcPct val="0"/>
                </a:spcAft>
                <a:buClrTx/>
                <a:buSzTx/>
                <a:buFontTx/>
                <a:buNone/>
                <a:tabLst>
                  <a:tab pos="600075" algn="l"/>
                  <a:tab pos="2806700" algn="ctr"/>
                  <a:tab pos="5611813" algn="r"/>
                </a:tabLst>
              </a:pPr>
              <a:r>
                <a:rPr kumimoji="0" lang="es-ES" altLang="es-CO"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GARZÓN HUILA</a:t>
              </a:r>
              <a:endParaRPr kumimoji="0" lang="es-ES" altLang="es-CO" sz="40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032926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0588"/>
            <a:ext cx="10515600" cy="1325563"/>
          </a:xfrm>
        </p:spPr>
        <p:txBody>
          <a:bodyPr/>
          <a:lstStyle/>
          <a:p>
            <a:r>
              <a:rPr lang="es-CO" dirty="0"/>
              <a:t>REGISTRO FOTOGRÁFICO 2016 </a:t>
            </a:r>
          </a:p>
        </p:txBody>
      </p:sp>
      <p:pic>
        <p:nvPicPr>
          <p:cNvPr id="26" name="Imagen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139" y="1480636"/>
            <a:ext cx="2101516" cy="2802021"/>
          </a:xfrm>
          <a:prstGeom prst="rect">
            <a:avLst/>
          </a:prstGeom>
        </p:spPr>
      </p:pic>
      <p:pic>
        <p:nvPicPr>
          <p:cNvPr id="27" name="Imagen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7037" y="1480720"/>
            <a:ext cx="2105526" cy="2807368"/>
          </a:xfrm>
          <a:prstGeom prst="rect">
            <a:avLst/>
          </a:prstGeom>
        </p:spPr>
      </p:pic>
      <p:pic>
        <p:nvPicPr>
          <p:cNvPr id="28" name="Imagen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4576847"/>
            <a:ext cx="3048000" cy="1714500"/>
          </a:xfrm>
          <a:prstGeom prst="rect">
            <a:avLst/>
          </a:prstGeom>
        </p:spPr>
      </p:pic>
      <p:pic>
        <p:nvPicPr>
          <p:cNvPr id="29" name="Imagen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4576847"/>
            <a:ext cx="3048000" cy="1714500"/>
          </a:xfrm>
          <a:prstGeom prst="rect">
            <a:avLst/>
          </a:prstGeom>
        </p:spPr>
      </p:pic>
      <p:pic>
        <p:nvPicPr>
          <p:cNvPr id="32" name="Imagen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4576847"/>
            <a:ext cx="3048000" cy="1714500"/>
          </a:xfrm>
          <a:prstGeom prst="rect">
            <a:avLst/>
          </a:prstGeom>
        </p:spPr>
      </p:pic>
      <p:pic>
        <p:nvPicPr>
          <p:cNvPr id="35" name="Imagen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942" y="1486067"/>
            <a:ext cx="2105526" cy="2807368"/>
          </a:xfrm>
          <a:prstGeom prst="rect">
            <a:avLst/>
          </a:prstGeom>
        </p:spPr>
      </p:pic>
      <p:pic>
        <p:nvPicPr>
          <p:cNvPr id="36" name="Imagen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7509" y="1475205"/>
            <a:ext cx="2105589" cy="2807452"/>
          </a:xfrm>
          <a:prstGeom prst="rect">
            <a:avLst/>
          </a:prstGeom>
        </p:spPr>
      </p:pic>
    </p:spTree>
    <p:extLst>
      <p:ext uri="{BB962C8B-B14F-4D97-AF65-F5344CB8AC3E}">
        <p14:creationId xmlns:p14="http://schemas.microsoft.com/office/powerpoint/2010/main" val="859273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12462"/>
            <a:ext cx="10515600" cy="1325563"/>
          </a:xfrm>
        </p:spPr>
        <p:txBody>
          <a:bodyPr/>
          <a:lstStyle/>
          <a:p>
            <a:r>
              <a:rPr lang="es-CO" dirty="0"/>
              <a:t>REGISTRO FOTOGRÁFICO 2018</a:t>
            </a:r>
          </a:p>
        </p:txBody>
      </p:sp>
      <p:pic>
        <p:nvPicPr>
          <p:cNvPr id="4" name="Marcador de contenido 3"/>
          <p:cNvPicPr>
            <a:picLocks noGrp="1" noChangeAspect="1"/>
          </p:cNvPicPr>
          <p:nvPr>
            <p:ph idx="1"/>
          </p:nvPr>
        </p:nvPicPr>
        <p:blipFill>
          <a:blip r:embed="rId2"/>
          <a:stretch>
            <a:fillRect/>
          </a:stretch>
        </p:blipFill>
        <p:spPr>
          <a:xfrm>
            <a:off x="6278230" y="1585400"/>
            <a:ext cx="3802522" cy="2135262"/>
          </a:xfrm>
          <a:prstGeom prst="rect">
            <a:avLst/>
          </a:prstGeom>
        </p:spPr>
      </p:pic>
      <p:pic>
        <p:nvPicPr>
          <p:cNvPr id="5" name="Imagen 4"/>
          <p:cNvPicPr>
            <a:picLocks noChangeAspect="1"/>
          </p:cNvPicPr>
          <p:nvPr/>
        </p:nvPicPr>
        <p:blipFill rotWithShape="1">
          <a:blip r:embed="rId3"/>
          <a:srcRect t="23868"/>
          <a:stretch/>
        </p:blipFill>
        <p:spPr>
          <a:xfrm>
            <a:off x="1332186" y="1438025"/>
            <a:ext cx="3825766" cy="5186930"/>
          </a:xfrm>
          <a:prstGeom prst="rect">
            <a:avLst/>
          </a:prstGeom>
        </p:spPr>
      </p:pic>
      <p:pic>
        <p:nvPicPr>
          <p:cNvPr id="7" name="Imagen 6"/>
          <p:cNvPicPr>
            <a:picLocks noChangeAspect="1"/>
          </p:cNvPicPr>
          <p:nvPr/>
        </p:nvPicPr>
        <p:blipFill rotWithShape="1">
          <a:blip r:embed="rId4"/>
          <a:srcRect r="16445"/>
          <a:stretch/>
        </p:blipFill>
        <p:spPr>
          <a:xfrm>
            <a:off x="6272671" y="3868037"/>
            <a:ext cx="3808081" cy="2559259"/>
          </a:xfrm>
          <a:prstGeom prst="rect">
            <a:avLst/>
          </a:prstGeom>
        </p:spPr>
      </p:pic>
    </p:spTree>
    <p:extLst>
      <p:ext uri="{BB962C8B-B14F-4D97-AF65-F5344CB8AC3E}">
        <p14:creationId xmlns:p14="http://schemas.microsoft.com/office/powerpoint/2010/main" val="1700600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14137" y="565484"/>
            <a:ext cx="10515600" cy="5370847"/>
          </a:xfrm>
        </p:spPr>
        <p:txBody>
          <a:bodyPr>
            <a:normAutofit/>
          </a:bodyPr>
          <a:lstStyle/>
          <a:p>
            <a:pPr marL="0" indent="0" algn="just">
              <a:buNone/>
            </a:pPr>
            <a:r>
              <a:rPr lang="es-CO" sz="3600" b="1" dirty="0"/>
              <a:t>Trayectoria de la experiencia</a:t>
            </a:r>
            <a:endParaRPr lang="es-CO" sz="3600" dirty="0"/>
          </a:p>
          <a:p>
            <a:pPr marL="0" indent="0" algn="just">
              <a:buNone/>
            </a:pPr>
            <a:endParaRPr lang="es-CO" sz="3600" dirty="0"/>
          </a:p>
          <a:p>
            <a:pPr marL="0" indent="0" algn="just">
              <a:buNone/>
            </a:pPr>
            <a:r>
              <a:rPr lang="es-CO" sz="3600" dirty="0"/>
              <a:t>La experiencia significativa inició en el año 2014 y ha venido fortaleciéndose durante los 6 años que han transcurrido, involucrando progresivamente a todos los grados de la institución y a docentes de otras áreas como Lengua Castellana, Ética y Artística.</a:t>
            </a:r>
          </a:p>
          <a:p>
            <a:pPr algn="just"/>
            <a:endParaRPr lang="es-CO" sz="3600" dirty="0"/>
          </a:p>
        </p:txBody>
      </p:sp>
    </p:spTree>
    <p:extLst>
      <p:ext uri="{BB962C8B-B14F-4D97-AF65-F5344CB8AC3E}">
        <p14:creationId xmlns:p14="http://schemas.microsoft.com/office/powerpoint/2010/main" val="1340586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61086" y="222653"/>
            <a:ext cx="11189783" cy="6272740"/>
          </a:xfrm>
        </p:spPr>
        <p:txBody>
          <a:bodyPr>
            <a:noAutofit/>
          </a:bodyPr>
          <a:lstStyle/>
          <a:p>
            <a:pPr marL="0" indent="0" algn="just">
              <a:buNone/>
            </a:pPr>
            <a:r>
              <a:rPr lang="es-CO" sz="2800" b="1" dirty="0"/>
              <a:t>Población beneficiada</a:t>
            </a:r>
          </a:p>
          <a:p>
            <a:pPr marL="0" indent="0" algn="just">
              <a:buNone/>
            </a:pPr>
            <a:endParaRPr lang="es-CO" sz="2800" dirty="0"/>
          </a:p>
          <a:p>
            <a:pPr marL="0" indent="0" algn="just">
              <a:buNone/>
            </a:pPr>
            <a:endParaRPr lang="es-CO" sz="2800" dirty="0"/>
          </a:p>
          <a:p>
            <a:pPr marL="0" indent="0" algn="just">
              <a:buNone/>
            </a:pPr>
            <a:r>
              <a:rPr lang="es-CO" sz="2800" dirty="0"/>
              <a:t>El trabajo de la experiencia involucra a todos los estudiantes de secundaria y media muchos de los cuales no presentan las problemáticas mencionadas: situación de desplazamiento y/o población trabajadora.</a:t>
            </a:r>
          </a:p>
          <a:p>
            <a:pPr marL="0" indent="0" algn="just">
              <a:buNone/>
            </a:pPr>
            <a:r>
              <a:rPr lang="es-CO" sz="2800" dirty="0"/>
              <a:t>La experiencia es un trabajo trasversal con diversas situaciones que se presentan en la comunidad sin enfocarse exclusivamente en la población afectada porque se trabajan temas de interés general  que se enmarca en ámbitos políticos, culturales, sociales y económicos que pueden afectar directa e indirectamente a la población estudiantil.</a:t>
            </a:r>
          </a:p>
          <a:p>
            <a:pPr algn="just"/>
            <a:endParaRPr lang="es-CO" sz="2800" dirty="0"/>
          </a:p>
        </p:txBody>
      </p:sp>
    </p:spTree>
    <p:extLst>
      <p:ext uri="{BB962C8B-B14F-4D97-AF65-F5344CB8AC3E}">
        <p14:creationId xmlns:p14="http://schemas.microsoft.com/office/powerpoint/2010/main" val="460138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385012"/>
            <a:ext cx="11061032" cy="6124072"/>
          </a:xfrm>
        </p:spPr>
        <p:txBody>
          <a:bodyPr>
            <a:noAutofit/>
          </a:bodyPr>
          <a:lstStyle/>
          <a:p>
            <a:pPr marL="0" indent="0" algn="just">
              <a:buNone/>
            </a:pPr>
            <a:r>
              <a:rPr lang="es-CO" b="1" dirty="0"/>
              <a:t>Origen</a:t>
            </a:r>
          </a:p>
          <a:p>
            <a:pPr algn="just"/>
            <a:endParaRPr lang="es-CO" dirty="0"/>
          </a:p>
          <a:p>
            <a:pPr marL="0" indent="0" algn="just">
              <a:buNone/>
            </a:pPr>
            <a:endParaRPr lang="es-CO" dirty="0"/>
          </a:p>
          <a:p>
            <a:pPr marL="0" indent="0" algn="just">
              <a:buNone/>
            </a:pPr>
            <a:r>
              <a:rPr lang="es-CO" sz="2400" dirty="0"/>
              <a:t>El foro educativo “reflexionando nuestra realidad social” surge como una iniciativa de los docentes del área de Ciencias Sociales, con el propósito de generar un espacio de discusión y análisis de los Derechos Humanos en los distintos contextos que viven los jóvenes de nuestra institución, de los grados noveno, décimo y once.</a:t>
            </a:r>
          </a:p>
          <a:p>
            <a:pPr marL="0" indent="0" algn="just">
              <a:buNone/>
            </a:pPr>
            <a:r>
              <a:rPr lang="es-CO" sz="2400" dirty="0"/>
              <a:t>En la institución educativa Luis Calixto Leiva los estudiantes manifestaban situaciones conflictivas de índole social, cultural, económico y político, sin que existiera un mecanismo que les permitiera exteriorizar sus propias experiencias y percepciones de la realidad.</a:t>
            </a:r>
          </a:p>
          <a:p>
            <a:pPr marL="0" indent="0" algn="just">
              <a:buNone/>
            </a:pPr>
            <a:r>
              <a:rPr lang="es-CO" sz="2400" dirty="0"/>
              <a:t>Consideramos importante y urgente que los jóvenes escribieran sus propias impresiones, sentimientos y las pudieran verbalizar a través de ponencias sencillas pero reflexionadas.</a:t>
            </a:r>
          </a:p>
          <a:p>
            <a:pPr algn="just"/>
            <a:endParaRPr lang="es-CO" dirty="0"/>
          </a:p>
        </p:txBody>
      </p:sp>
    </p:spTree>
    <p:extLst>
      <p:ext uri="{BB962C8B-B14F-4D97-AF65-F5344CB8AC3E}">
        <p14:creationId xmlns:p14="http://schemas.microsoft.com/office/powerpoint/2010/main" val="987518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028" y="159028"/>
            <a:ext cx="8911687" cy="1280890"/>
          </a:xfrm>
        </p:spPr>
        <p:txBody>
          <a:bodyPr/>
          <a:lstStyle/>
          <a:p>
            <a:r>
              <a:rPr lang="es-CO" b="1" dirty="0"/>
              <a:t>Relevancia:</a:t>
            </a:r>
            <a:endParaRPr lang="es-CO" dirty="0"/>
          </a:p>
        </p:txBody>
      </p:sp>
      <p:sp>
        <p:nvSpPr>
          <p:cNvPr id="3" name="Marcador de contenido 2"/>
          <p:cNvSpPr>
            <a:spLocks noGrp="1"/>
          </p:cNvSpPr>
          <p:nvPr>
            <p:ph idx="1"/>
          </p:nvPr>
        </p:nvSpPr>
        <p:spPr>
          <a:xfrm>
            <a:off x="536028" y="1439918"/>
            <a:ext cx="10653274" cy="3777622"/>
          </a:xfrm>
        </p:spPr>
        <p:txBody>
          <a:bodyPr>
            <a:noAutofit/>
          </a:bodyPr>
          <a:lstStyle/>
          <a:p>
            <a:pPr marL="0" indent="0" algn="just">
              <a:buNone/>
            </a:pPr>
            <a:r>
              <a:rPr lang="es-CO" sz="2400" dirty="0"/>
              <a:t>El foro educativo es un espacio de mucho significado para la comunidad educativa, particularmente nuestros estudiantes, ya que:</a:t>
            </a:r>
          </a:p>
          <a:p>
            <a:pPr algn="just">
              <a:buFont typeface="Wingdings" panose="05000000000000000000" pitchFamily="2" charset="2"/>
              <a:buChar char="Ø"/>
            </a:pPr>
            <a:r>
              <a:rPr lang="es-CO" sz="2400" dirty="0"/>
              <a:t>Es un espacio de reflexión y de exteriorización de las opiniones e impresiones de los estudiantes.</a:t>
            </a:r>
          </a:p>
          <a:p>
            <a:pPr algn="just">
              <a:buFont typeface="Wingdings" panose="05000000000000000000" pitchFamily="2" charset="2"/>
              <a:buChar char="Ø"/>
            </a:pPr>
            <a:r>
              <a:rPr lang="es-CO" sz="2400" dirty="0"/>
              <a:t>Posibilita la crítica y el aprendizaje</a:t>
            </a:r>
          </a:p>
          <a:p>
            <a:pPr algn="just">
              <a:buFont typeface="Wingdings" panose="05000000000000000000" pitchFamily="2" charset="2"/>
              <a:buChar char="Ø"/>
            </a:pPr>
            <a:r>
              <a:rPr lang="es-CO" sz="2400" dirty="0"/>
              <a:t>Permite cuestionar la realidad y ver los distintos puntos de vista que tienen las personas.</a:t>
            </a:r>
          </a:p>
          <a:p>
            <a:pPr algn="just">
              <a:buFont typeface="Wingdings" panose="05000000000000000000" pitchFamily="2" charset="2"/>
              <a:buChar char="Ø"/>
            </a:pPr>
            <a:r>
              <a:rPr lang="es-CO" sz="2400" dirty="0"/>
              <a:t>Representa para la institución educativa una estrategia de aprendizaje eficaz y acorde a nuestra pedagogía Activa-afectiva.</a:t>
            </a:r>
          </a:p>
          <a:p>
            <a:pPr algn="just">
              <a:buFont typeface="Wingdings" panose="05000000000000000000" pitchFamily="2" charset="2"/>
              <a:buChar char="Ø"/>
            </a:pPr>
            <a:r>
              <a:rPr lang="es-CO" sz="2400" dirty="0"/>
              <a:t>Articula distintas áreas del conocimiento orientadas en la institución. </a:t>
            </a:r>
          </a:p>
          <a:p>
            <a:pPr algn="just">
              <a:buFont typeface="Wingdings" panose="05000000000000000000" pitchFamily="2" charset="2"/>
              <a:buChar char="Ø"/>
            </a:pPr>
            <a:r>
              <a:rPr lang="es-CO" sz="2400" dirty="0"/>
              <a:t>Da pautas para la escritura de ensayos.</a:t>
            </a:r>
          </a:p>
        </p:txBody>
      </p:sp>
    </p:spTree>
    <p:extLst>
      <p:ext uri="{BB962C8B-B14F-4D97-AF65-F5344CB8AC3E}">
        <p14:creationId xmlns:p14="http://schemas.microsoft.com/office/powerpoint/2010/main" val="4160472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5753" y="119613"/>
            <a:ext cx="8911687" cy="1280890"/>
          </a:xfrm>
        </p:spPr>
        <p:txBody>
          <a:bodyPr/>
          <a:lstStyle/>
          <a:p>
            <a:r>
              <a:rPr lang="es-CO" b="1" dirty="0"/>
              <a:t>Proceso de Desarrollo:</a:t>
            </a:r>
            <a:endParaRPr lang="es-CO" dirty="0"/>
          </a:p>
        </p:txBody>
      </p:sp>
      <p:sp>
        <p:nvSpPr>
          <p:cNvPr id="3" name="Marcador de contenido 2"/>
          <p:cNvSpPr>
            <a:spLocks noGrp="1"/>
          </p:cNvSpPr>
          <p:nvPr>
            <p:ph idx="1"/>
          </p:nvPr>
        </p:nvSpPr>
        <p:spPr>
          <a:xfrm>
            <a:off x="539694" y="1555530"/>
            <a:ext cx="10990153" cy="4981903"/>
          </a:xfrm>
        </p:spPr>
        <p:txBody>
          <a:bodyPr>
            <a:normAutofit/>
          </a:bodyPr>
          <a:lstStyle/>
          <a:p>
            <a:pPr marL="0" indent="0" algn="just">
              <a:buNone/>
            </a:pPr>
            <a:r>
              <a:rPr lang="es-CO" sz="2000" dirty="0"/>
              <a:t>Para el desarrollo del foro “Reflexionando nuestra realidad social” se lleva a cabo el siguiente proceso:</a:t>
            </a:r>
          </a:p>
          <a:p>
            <a:pPr algn="just">
              <a:buFont typeface="Wingdings" panose="05000000000000000000" pitchFamily="2" charset="2"/>
              <a:buChar char="Ø"/>
            </a:pPr>
            <a:r>
              <a:rPr lang="es-CO" sz="2000" dirty="0"/>
              <a:t>Elaboración e inclusión del proyecto dentro del plan de Plan Operativo del área.  </a:t>
            </a:r>
          </a:p>
          <a:p>
            <a:pPr algn="just">
              <a:buFont typeface="Wingdings" panose="05000000000000000000" pitchFamily="2" charset="2"/>
              <a:buChar char="Ø"/>
            </a:pPr>
            <a:r>
              <a:rPr lang="es-CO" sz="2000" dirty="0"/>
              <a:t>Selección del tema en el comité de área</a:t>
            </a:r>
          </a:p>
          <a:p>
            <a:pPr algn="just">
              <a:buFont typeface="Wingdings" panose="05000000000000000000" pitchFamily="2" charset="2"/>
              <a:buChar char="Ø"/>
            </a:pPr>
            <a:r>
              <a:rPr lang="es-CO" sz="2000" dirty="0"/>
              <a:t>Elaboración del material didáctico para el desarrollo de la temática con los estudiantes</a:t>
            </a:r>
          </a:p>
          <a:p>
            <a:pPr algn="just">
              <a:buFont typeface="Wingdings" panose="05000000000000000000" pitchFamily="2" charset="2"/>
              <a:buChar char="Ø"/>
            </a:pPr>
            <a:r>
              <a:rPr lang="es-CO" sz="2000" dirty="0"/>
              <a:t>Proceso de escritura del ensayo</a:t>
            </a:r>
          </a:p>
          <a:p>
            <a:pPr algn="just">
              <a:buFont typeface="Wingdings" panose="05000000000000000000" pitchFamily="2" charset="2"/>
              <a:buChar char="Ø"/>
            </a:pPr>
            <a:r>
              <a:rPr lang="es-CO" sz="2000" dirty="0"/>
              <a:t>Selección de los mejores trabajos</a:t>
            </a:r>
          </a:p>
          <a:p>
            <a:pPr algn="just">
              <a:buFont typeface="Wingdings" panose="05000000000000000000" pitchFamily="2" charset="2"/>
              <a:buChar char="Ø"/>
            </a:pPr>
            <a:r>
              <a:rPr lang="es-CO" sz="2000" dirty="0"/>
              <a:t>Preparación de los estudiantes  escogidos para el foro</a:t>
            </a:r>
          </a:p>
          <a:p>
            <a:pPr algn="just">
              <a:buFont typeface="Wingdings" panose="05000000000000000000" pitchFamily="2" charset="2"/>
              <a:buChar char="Ø"/>
            </a:pPr>
            <a:r>
              <a:rPr lang="es-CO" sz="2000" dirty="0"/>
              <a:t>Organización del foro</a:t>
            </a:r>
          </a:p>
          <a:p>
            <a:pPr algn="just">
              <a:buFont typeface="Wingdings" panose="05000000000000000000" pitchFamily="2" charset="2"/>
              <a:buChar char="Ø"/>
            </a:pPr>
            <a:r>
              <a:rPr lang="es-CO" sz="2000" dirty="0"/>
              <a:t>Realización del foro</a:t>
            </a:r>
          </a:p>
          <a:p>
            <a:pPr algn="just">
              <a:buFont typeface="Wingdings" panose="05000000000000000000" pitchFamily="2" charset="2"/>
              <a:buChar char="Ø"/>
            </a:pPr>
            <a:r>
              <a:rPr lang="es-CO" sz="2000" dirty="0"/>
              <a:t>Evaluación</a:t>
            </a:r>
          </a:p>
        </p:txBody>
      </p:sp>
    </p:spTree>
    <p:extLst>
      <p:ext uri="{BB962C8B-B14F-4D97-AF65-F5344CB8AC3E}">
        <p14:creationId xmlns:p14="http://schemas.microsoft.com/office/powerpoint/2010/main" val="1778757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3269" y="115614"/>
            <a:ext cx="10515600" cy="1325563"/>
          </a:xfrm>
        </p:spPr>
        <p:txBody>
          <a:bodyPr/>
          <a:lstStyle/>
          <a:p>
            <a:r>
              <a:rPr lang="es-CO" b="1" dirty="0"/>
              <a:t>Resultados:</a:t>
            </a:r>
            <a:endParaRPr lang="es-CO" dirty="0"/>
          </a:p>
        </p:txBody>
      </p:sp>
      <p:sp>
        <p:nvSpPr>
          <p:cNvPr id="3" name="Marcador de contenido 2"/>
          <p:cNvSpPr>
            <a:spLocks noGrp="1"/>
          </p:cNvSpPr>
          <p:nvPr>
            <p:ph idx="1"/>
          </p:nvPr>
        </p:nvSpPr>
        <p:spPr>
          <a:xfrm>
            <a:off x="525517" y="1324302"/>
            <a:ext cx="11140966" cy="5244663"/>
          </a:xfrm>
        </p:spPr>
        <p:txBody>
          <a:bodyPr>
            <a:normAutofit lnSpcReduction="10000"/>
          </a:bodyPr>
          <a:lstStyle/>
          <a:p>
            <a:pPr marL="0" indent="0" algn="just">
              <a:buNone/>
            </a:pPr>
            <a:r>
              <a:rPr lang="es-CO" dirty="0"/>
              <a:t>Cada año el foro se fortalece más en el proceso, generando expectativa en la comunidad estudiantil, quiénes se interrogan sobre la temática a desarrollar y las condiciones del concurso. </a:t>
            </a:r>
          </a:p>
          <a:p>
            <a:pPr marL="0" indent="0" algn="just">
              <a:buNone/>
            </a:pPr>
            <a:r>
              <a:rPr lang="es-CO" dirty="0"/>
              <a:t>Los resultados han sido diversos, ya que cada año la experiencia genera distintas impresiones, las cuales han dependido de las temáticas seleccionadas, del proceso desarrollado a partir del estudio del tema hasta la verbalización de las ponencias.  </a:t>
            </a:r>
          </a:p>
          <a:p>
            <a:pPr marL="0" indent="0" algn="just">
              <a:buNone/>
            </a:pPr>
            <a:r>
              <a:rPr lang="es-CO" dirty="0"/>
              <a:t>Sin embargo, notamos que algunos temas han tocado más fibras y han motivado mejor a los estudiantes.  </a:t>
            </a:r>
          </a:p>
          <a:p>
            <a:pPr marL="0" indent="0" algn="just">
              <a:buNone/>
            </a:pPr>
            <a:r>
              <a:rPr lang="es-CO" dirty="0"/>
              <a:t>Tal es el caso de temáticas como Matoneo escolar y artículo 19 de la Constitución Política de Colombia/91: Libre desarrollo de la personalidad.</a:t>
            </a:r>
          </a:p>
          <a:p>
            <a:pPr marL="0" indent="0" algn="just">
              <a:buNone/>
            </a:pPr>
            <a:r>
              <a:rPr lang="es-CO" dirty="0"/>
              <a:t>Dentro de los logros más destacados se encuentran:</a:t>
            </a:r>
          </a:p>
          <a:p>
            <a:pPr algn="just">
              <a:buFont typeface="Wingdings" panose="05000000000000000000" pitchFamily="2" charset="2"/>
              <a:buChar char="Ø"/>
            </a:pPr>
            <a:r>
              <a:rPr lang="es-CO" dirty="0"/>
              <a:t>Implementación del foro como un evento importante dentro de la institución</a:t>
            </a:r>
          </a:p>
          <a:p>
            <a:pPr algn="just">
              <a:buFont typeface="Wingdings" panose="05000000000000000000" pitchFamily="2" charset="2"/>
              <a:buChar char="Ø"/>
            </a:pPr>
            <a:r>
              <a:rPr lang="es-CO" dirty="0"/>
              <a:t>Mayor interés y análisis de la realidad socio-política del Garzón y del país.</a:t>
            </a:r>
          </a:p>
          <a:p>
            <a:pPr algn="just">
              <a:buFont typeface="Wingdings" panose="05000000000000000000" pitchFamily="2" charset="2"/>
              <a:buChar char="Ø"/>
            </a:pPr>
            <a:r>
              <a:rPr lang="es-CO" dirty="0"/>
              <a:t>Mejoramiento del nivel de escritura de los estudiantes</a:t>
            </a:r>
          </a:p>
          <a:p>
            <a:pPr algn="just">
              <a:buFont typeface="Wingdings" panose="05000000000000000000" pitchFamily="2" charset="2"/>
              <a:buChar char="Ø"/>
            </a:pPr>
            <a:r>
              <a:rPr lang="es-CO" dirty="0"/>
              <a:t>Fortalecimiento de las competencias argumentativa y propositiva en los estudiantes.</a:t>
            </a:r>
          </a:p>
          <a:p>
            <a:pPr algn="just">
              <a:buFont typeface="Wingdings" panose="05000000000000000000" pitchFamily="2" charset="2"/>
              <a:buChar char="Ø"/>
            </a:pPr>
            <a:r>
              <a:rPr lang="es-CO" dirty="0"/>
              <a:t>Cualificación de la capacidad oral de los estudiantes</a:t>
            </a:r>
          </a:p>
          <a:p>
            <a:pPr marL="0" indent="0">
              <a:buNone/>
            </a:pPr>
            <a:endParaRPr lang="es-CO" dirty="0"/>
          </a:p>
        </p:txBody>
      </p:sp>
    </p:spTree>
    <p:extLst>
      <p:ext uri="{BB962C8B-B14F-4D97-AF65-F5344CB8AC3E}">
        <p14:creationId xmlns:p14="http://schemas.microsoft.com/office/powerpoint/2010/main" val="2597386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58858"/>
            <a:ext cx="10515600" cy="1325563"/>
          </a:xfrm>
        </p:spPr>
        <p:txBody>
          <a:bodyPr/>
          <a:lstStyle/>
          <a:p>
            <a:r>
              <a:rPr lang="es-CO" dirty="0"/>
              <a:t>REGISTRO FOTOGRÁFICO 2014</a:t>
            </a: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423" y="3910263"/>
            <a:ext cx="3054349" cy="2290762"/>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936" y="3910263"/>
            <a:ext cx="3054349" cy="2290762"/>
          </a:xfrm>
          <a:prstGeom prst="rect">
            <a:avLst/>
          </a:prstGeo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t="27064"/>
          <a:stretch/>
        </p:blipFill>
        <p:spPr>
          <a:xfrm>
            <a:off x="1569258" y="1384421"/>
            <a:ext cx="3991027" cy="2183193"/>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9450" y="3910263"/>
            <a:ext cx="3054350" cy="2290762"/>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7300" y="1384421"/>
            <a:ext cx="3739485" cy="2183193"/>
          </a:xfrm>
          <a:prstGeom prst="rect">
            <a:avLst/>
          </a:prstGeom>
        </p:spPr>
      </p:pic>
    </p:spTree>
    <p:extLst>
      <p:ext uri="{BB962C8B-B14F-4D97-AF65-F5344CB8AC3E}">
        <p14:creationId xmlns:p14="http://schemas.microsoft.com/office/powerpoint/2010/main" val="3128281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REGISTRO FOTOGRÁFICO 2015</a:t>
            </a:r>
          </a:p>
        </p:txBody>
      </p:sp>
      <p:pic>
        <p:nvPicPr>
          <p:cNvPr id="4" name="Marcador de contenido 3"/>
          <p:cNvPicPr>
            <a:picLocks noGrp="1" noChangeAspect="1"/>
          </p:cNvPicPr>
          <p:nvPr>
            <p:ph idx="1"/>
          </p:nvPr>
        </p:nvPicPr>
        <p:blipFill>
          <a:blip r:embed="rId2"/>
          <a:stretch>
            <a:fillRect/>
          </a:stretch>
        </p:blipFill>
        <p:spPr>
          <a:xfrm>
            <a:off x="1681556" y="4369129"/>
            <a:ext cx="3668160" cy="2063340"/>
          </a:xfrm>
          <a:prstGeom prst="rect">
            <a:avLst/>
          </a:prstGeom>
        </p:spPr>
      </p:pic>
      <p:pic>
        <p:nvPicPr>
          <p:cNvPr id="5" name="Imagen 4"/>
          <p:cNvPicPr>
            <a:picLocks noChangeAspect="1"/>
          </p:cNvPicPr>
          <p:nvPr/>
        </p:nvPicPr>
        <p:blipFill>
          <a:blip r:embed="rId3"/>
          <a:stretch>
            <a:fillRect/>
          </a:stretch>
        </p:blipFill>
        <p:spPr>
          <a:xfrm>
            <a:off x="6684581" y="4369129"/>
            <a:ext cx="3668110" cy="2063312"/>
          </a:xfrm>
          <a:prstGeom prst="rect">
            <a:avLst/>
          </a:prstGeom>
        </p:spPr>
      </p:pic>
      <p:pic>
        <p:nvPicPr>
          <p:cNvPr id="6" name="Imagen 5"/>
          <p:cNvPicPr>
            <a:picLocks noChangeAspect="1"/>
          </p:cNvPicPr>
          <p:nvPr/>
        </p:nvPicPr>
        <p:blipFill>
          <a:blip r:embed="rId4"/>
          <a:stretch>
            <a:fillRect/>
          </a:stretch>
        </p:blipFill>
        <p:spPr>
          <a:xfrm>
            <a:off x="3877149" y="1690688"/>
            <a:ext cx="4437701" cy="2496207"/>
          </a:xfrm>
          <a:prstGeom prst="rect">
            <a:avLst/>
          </a:prstGeom>
        </p:spPr>
      </p:pic>
    </p:spTree>
    <p:extLst>
      <p:ext uri="{BB962C8B-B14F-4D97-AF65-F5344CB8AC3E}">
        <p14:creationId xmlns:p14="http://schemas.microsoft.com/office/powerpoint/2010/main" val="3617692640"/>
      </p:ext>
    </p:extLst>
  </p:cSld>
  <p:clrMapOvr>
    <a:masterClrMapping/>
  </p:clrMapOvr>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193</TotalTime>
  <Words>645</Words>
  <Application>Microsoft Office PowerPoint</Application>
  <PresentationFormat>Panorámica</PresentationFormat>
  <Paragraphs>51</Paragraphs>
  <Slides>11</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11</vt:i4>
      </vt:variant>
    </vt:vector>
  </HeadingPairs>
  <TitlesOfParts>
    <vt:vector size="19" baseType="lpstr">
      <vt:lpstr>Arial</vt:lpstr>
      <vt:lpstr>Arial Black</vt:lpstr>
      <vt:lpstr>Calibri</vt:lpstr>
      <vt:lpstr>Century Gothic</vt:lpstr>
      <vt:lpstr>Times New Roman</vt:lpstr>
      <vt:lpstr>Wingdings</vt:lpstr>
      <vt:lpstr>Wingdings 3</vt:lpstr>
      <vt:lpstr>Espiral</vt:lpstr>
      <vt:lpstr>FORO EDUCATIVO “REFLEXIONANDO NUESTRA REALIDAD SOCIAL”</vt:lpstr>
      <vt:lpstr>Presentación de PowerPoint</vt:lpstr>
      <vt:lpstr>Presentación de PowerPoint</vt:lpstr>
      <vt:lpstr>Presentación de PowerPoint</vt:lpstr>
      <vt:lpstr>Relevancia:</vt:lpstr>
      <vt:lpstr>Proceso de Desarrollo:</vt:lpstr>
      <vt:lpstr>Resultados:</vt:lpstr>
      <vt:lpstr>REGISTRO FOTOGRÁFICO 2014</vt:lpstr>
      <vt:lpstr>REGISTRO FOTOGRÁFICO 2015</vt:lpstr>
      <vt:lpstr>REGISTRO FOTOGRÁFICO 2016 </vt:lpstr>
      <vt:lpstr>REGISTRO FOTOGRÁFICO 2018</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SALA DE PROFESORES</dc:creator>
  <cp:lastModifiedBy>TATIANA</cp:lastModifiedBy>
  <cp:revision>21</cp:revision>
  <dcterms:created xsi:type="dcterms:W3CDTF">2019-07-25T11:22:37Z</dcterms:created>
  <dcterms:modified xsi:type="dcterms:W3CDTF">2019-09-06T16:03:49Z</dcterms:modified>
</cp:coreProperties>
</file>