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85" r:id="rId2"/>
    <p:sldId id="257" r:id="rId3"/>
    <p:sldId id="268" r:id="rId4"/>
    <p:sldId id="258" r:id="rId5"/>
    <p:sldId id="260" r:id="rId6"/>
    <p:sldId id="259" r:id="rId7"/>
    <p:sldId id="261" r:id="rId8"/>
    <p:sldId id="286" r:id="rId9"/>
    <p:sldId id="287" r:id="rId10"/>
    <p:sldId id="275" r:id="rId11"/>
    <p:sldId id="288" r:id="rId12"/>
    <p:sldId id="272" r:id="rId13"/>
    <p:sldId id="276" r:id="rId14"/>
    <p:sldId id="277" r:id="rId15"/>
    <p:sldId id="278" r:id="rId16"/>
    <p:sldId id="279" r:id="rId17"/>
    <p:sldId id="280" r:id="rId18"/>
    <p:sldId id="281" r:id="rId19"/>
    <p:sldId id="282" r:id="rId20"/>
    <p:sldId id="283" r:id="rId21"/>
    <p:sldId id="284"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2" name="1 Marcador de pie de página"/>
          <p:cNvSpPr>
            <a:spLocks noGrp="1"/>
          </p:cNvSpPr>
          <p:nvPr>
            <p:ph type="ftr" sz="quarter" idx="11"/>
          </p:nvPr>
        </p:nvSpPr>
        <p:spPr/>
        <p:txBody>
          <a:bodyPr/>
          <a:lstStyle/>
          <a:p>
            <a:endParaRPr lang="es-CO"/>
          </a:p>
        </p:txBody>
      </p:sp>
      <p:sp>
        <p:nvSpPr>
          <p:cNvPr id="15" name="14 Marcador de número de diapositiva"/>
          <p:cNvSpPr>
            <a:spLocks noGrp="1"/>
          </p:cNvSpPr>
          <p:nvPr>
            <p:ph type="sldNum" sz="quarter" idx="12"/>
          </p:nvPr>
        </p:nvSpPr>
        <p:spPr>
          <a:xfrm>
            <a:off x="8229600" y="6473952"/>
            <a:ext cx="758952" cy="246888"/>
          </a:xfrm>
        </p:spPr>
        <p:txBody>
          <a:bodyPr/>
          <a:lstStyle/>
          <a:p>
            <a:fld id="{D3BFAA1A-BB06-43B0-8302-12E4CFC52559}"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3BFAA1A-BB06-43B0-8302-12E4CFC52559}"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3BFAA1A-BB06-43B0-8302-12E4CFC52559}"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19" name="18 Marcador de pie de página"/>
          <p:cNvSpPr>
            <a:spLocks noGrp="1"/>
          </p:cNvSpPr>
          <p:nvPr>
            <p:ph type="ftr" sz="quarter" idx="11"/>
          </p:nvPr>
        </p:nvSpPr>
        <p:spPr>
          <a:xfrm>
            <a:off x="3581400" y="76200"/>
            <a:ext cx="2895600" cy="288925"/>
          </a:xfrm>
        </p:spPr>
        <p:txBody>
          <a:bodyPr/>
          <a:lstStyle/>
          <a:p>
            <a:endParaRPr lang="es-CO"/>
          </a:p>
        </p:txBody>
      </p:sp>
      <p:sp>
        <p:nvSpPr>
          <p:cNvPr id="16" name="15 Marcador de número de diapositiva"/>
          <p:cNvSpPr>
            <a:spLocks noGrp="1"/>
          </p:cNvSpPr>
          <p:nvPr>
            <p:ph type="sldNum" sz="quarter" idx="12"/>
          </p:nvPr>
        </p:nvSpPr>
        <p:spPr>
          <a:xfrm>
            <a:off x="8229600" y="6473952"/>
            <a:ext cx="758952" cy="246888"/>
          </a:xfrm>
        </p:spPr>
        <p:txBody>
          <a:bodyPr/>
          <a:lstStyle/>
          <a:p>
            <a:fld id="{D3BFAA1A-BB06-43B0-8302-12E4CFC52559}"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11" name="10 Marcador de pie de página"/>
          <p:cNvSpPr>
            <a:spLocks noGrp="1"/>
          </p:cNvSpPr>
          <p:nvPr>
            <p:ph type="ftr" sz="quarter" idx="11"/>
          </p:nvPr>
        </p:nvSpPr>
        <p:spPr/>
        <p:txBody>
          <a:bodyPr/>
          <a:lstStyle/>
          <a:p>
            <a:endParaRPr lang="es-CO"/>
          </a:p>
        </p:txBody>
      </p:sp>
      <p:sp>
        <p:nvSpPr>
          <p:cNvPr id="16" name="15 Marcador de número de diapositiva"/>
          <p:cNvSpPr>
            <a:spLocks noGrp="1"/>
          </p:cNvSpPr>
          <p:nvPr>
            <p:ph type="sldNum" sz="quarter" idx="12"/>
          </p:nvPr>
        </p:nvSpPr>
        <p:spPr/>
        <p:txBody>
          <a:bodyPr/>
          <a:lstStyle/>
          <a:p>
            <a:fld id="{D3BFAA1A-BB06-43B0-8302-12E4CFC52559}" type="slidenum">
              <a:rPr lang="es-CO" smtClean="0"/>
              <a:t>‹Nº›</a:t>
            </a:fld>
            <a:endParaRPr lang="es-CO"/>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10" name="9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D3BFAA1A-BB06-43B0-8302-12E4CFC52559}"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229600" y="6477000"/>
            <a:ext cx="762000" cy="246888"/>
          </a:xfrm>
        </p:spPr>
        <p:txBody>
          <a:bodyPr/>
          <a:lstStyle/>
          <a:p>
            <a:fld id="{D3BFAA1A-BB06-43B0-8302-12E4CFC52559}" type="slidenum">
              <a:rPr lang="es-CO" smtClean="0"/>
              <a:t>‹Nº›</a:t>
            </a:fld>
            <a:endParaRPr lang="es-CO"/>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21" name="20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3BFAA1A-BB06-43B0-8302-12E4CFC52559}"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24" name="23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3BFAA1A-BB06-43B0-8302-12E4CFC52559}"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29" name="28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3BFAA1A-BB06-43B0-8302-12E4CFC52559}"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B23A3CE3-15E8-4104-A986-68265885CCD0}" type="datetimeFigureOut">
              <a:rPr lang="es-CO" smtClean="0"/>
              <a:t>06/09/2016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D3BFAA1A-BB06-43B0-8302-12E4CFC52559}" type="slidenum">
              <a:rPr lang="es-CO" smtClean="0"/>
              <a:t>‹Nº›</a:t>
            </a:fld>
            <a:endParaRPr lang="es-CO"/>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23A3CE3-15E8-4104-A986-68265885CCD0}" type="datetimeFigureOut">
              <a:rPr lang="es-CO" smtClean="0"/>
              <a:t>06/09/2016</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BFAA1A-BB06-43B0-8302-12E4CFC52559}" type="slidenum">
              <a:rPr lang="es-CO" smtClean="0"/>
              <a:t>‹Nº›</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3573016"/>
            <a:ext cx="8458200" cy="2502771"/>
          </a:xfrm>
        </p:spPr>
        <p:txBody>
          <a:bodyPr>
            <a:noAutofit/>
          </a:bodyPr>
          <a:lstStyle/>
          <a:p>
            <a:pPr algn="ctr"/>
            <a:r>
              <a:rPr lang="es-CO" sz="2800" dirty="0" smtClean="0">
                <a:solidFill>
                  <a:srgbClr val="C00000"/>
                </a:solidFill>
                <a:latin typeface="AR CARTER" pitchFamily="2" charset="0"/>
              </a:rPr>
              <a:t>Marleny </a:t>
            </a:r>
            <a:r>
              <a:rPr lang="es-CO" sz="2800" dirty="0" err="1" smtClean="0">
                <a:solidFill>
                  <a:srgbClr val="C00000"/>
                </a:solidFill>
                <a:latin typeface="AR CARTER" pitchFamily="2" charset="0"/>
              </a:rPr>
              <a:t>mendez</a:t>
            </a:r>
            <a:r>
              <a:rPr lang="es-CO" sz="2800" dirty="0" smtClean="0">
                <a:solidFill>
                  <a:srgbClr val="C00000"/>
                </a:solidFill>
                <a:latin typeface="AR CARTER" pitchFamily="2" charset="0"/>
              </a:rPr>
              <a:t> </a:t>
            </a:r>
            <a:r>
              <a:rPr lang="es-CO" sz="2800" dirty="0" err="1" smtClean="0">
                <a:solidFill>
                  <a:srgbClr val="C00000"/>
                </a:solidFill>
                <a:latin typeface="AR CARTER" pitchFamily="2" charset="0"/>
              </a:rPr>
              <a:t>díaz</a:t>
            </a:r>
            <a:r>
              <a:rPr lang="es-CO" sz="2800" dirty="0" smtClean="0">
                <a:solidFill>
                  <a:srgbClr val="C00000"/>
                </a:solidFill>
                <a:latin typeface="AR CARTER" pitchFamily="2" charset="0"/>
              </a:rPr>
              <a:t/>
            </a:r>
            <a:br>
              <a:rPr lang="es-CO" sz="2800" dirty="0" smtClean="0">
                <a:solidFill>
                  <a:srgbClr val="C00000"/>
                </a:solidFill>
                <a:latin typeface="AR CARTER" pitchFamily="2" charset="0"/>
              </a:rPr>
            </a:br>
            <a:r>
              <a:rPr lang="es-CO" sz="2800" dirty="0">
                <a:solidFill>
                  <a:srgbClr val="C00000"/>
                </a:solidFill>
                <a:latin typeface="AR CARTER" pitchFamily="2" charset="0"/>
              </a:rPr>
              <a:t> </a:t>
            </a:r>
            <a:r>
              <a:rPr lang="es-CO" sz="2800" dirty="0" smtClean="0">
                <a:solidFill>
                  <a:srgbClr val="C00000"/>
                </a:solidFill>
                <a:latin typeface="AR CARTER" pitchFamily="2" charset="0"/>
              </a:rPr>
              <a:t>     docente</a:t>
            </a:r>
            <a:br>
              <a:rPr lang="es-CO" sz="2800" dirty="0" smtClean="0">
                <a:solidFill>
                  <a:srgbClr val="C00000"/>
                </a:solidFill>
                <a:latin typeface="AR CARTER" pitchFamily="2" charset="0"/>
              </a:rPr>
            </a:br>
            <a:r>
              <a:rPr lang="es-CO" sz="2800" dirty="0" smtClean="0">
                <a:solidFill>
                  <a:srgbClr val="C00000"/>
                </a:solidFill>
                <a:latin typeface="AR CARTER" pitchFamily="2" charset="0"/>
              </a:rPr>
              <a:t>experiencia </a:t>
            </a:r>
            <a:r>
              <a:rPr lang="es-CO" sz="2800" dirty="0" err="1" smtClean="0">
                <a:solidFill>
                  <a:srgbClr val="C00000"/>
                </a:solidFill>
                <a:latin typeface="AR CARTER" pitchFamily="2" charset="0"/>
              </a:rPr>
              <a:t>pedagogica</a:t>
            </a:r>
            <a:r>
              <a:rPr lang="es-CO" sz="2800" dirty="0" smtClean="0">
                <a:solidFill>
                  <a:srgbClr val="C00000"/>
                </a:solidFill>
                <a:latin typeface="AR CARTER" pitchFamily="2" charset="0"/>
              </a:rPr>
              <a:t> significativa- inglés</a:t>
            </a:r>
            <a:br>
              <a:rPr lang="es-CO" sz="2800" dirty="0" smtClean="0">
                <a:solidFill>
                  <a:srgbClr val="C00000"/>
                </a:solidFill>
                <a:latin typeface="AR CARTER" pitchFamily="2" charset="0"/>
              </a:rPr>
            </a:br>
            <a:r>
              <a:rPr lang="es-CO" sz="2800" dirty="0" smtClean="0">
                <a:solidFill>
                  <a:srgbClr val="C00000"/>
                </a:solidFill>
                <a:latin typeface="AR CARTER" pitchFamily="2" charset="0"/>
              </a:rPr>
              <a:t>sede: </a:t>
            </a:r>
            <a:r>
              <a:rPr lang="es-CO" sz="2800" dirty="0" err="1" smtClean="0">
                <a:solidFill>
                  <a:srgbClr val="C00000"/>
                </a:solidFill>
                <a:latin typeface="AR CARTER" pitchFamily="2" charset="0"/>
              </a:rPr>
              <a:t>josé</a:t>
            </a:r>
            <a:r>
              <a:rPr lang="es-CO" sz="2800" dirty="0" smtClean="0">
                <a:solidFill>
                  <a:srgbClr val="C00000"/>
                </a:solidFill>
                <a:latin typeface="AR CARTER" pitchFamily="2" charset="0"/>
              </a:rPr>
              <a:t> </a:t>
            </a:r>
            <a:r>
              <a:rPr lang="es-CO" sz="2800" dirty="0" err="1" smtClean="0">
                <a:solidFill>
                  <a:srgbClr val="C00000"/>
                </a:solidFill>
                <a:latin typeface="AR CARTER" pitchFamily="2" charset="0"/>
              </a:rPr>
              <a:t>antonio</a:t>
            </a:r>
            <a:r>
              <a:rPr lang="es-CO" sz="2800" dirty="0" smtClean="0">
                <a:solidFill>
                  <a:srgbClr val="C00000"/>
                </a:solidFill>
                <a:latin typeface="AR CARTER" pitchFamily="2" charset="0"/>
              </a:rPr>
              <a:t> galán- 402</a:t>
            </a:r>
            <a:br>
              <a:rPr lang="es-CO" sz="2800" dirty="0" smtClean="0">
                <a:solidFill>
                  <a:srgbClr val="C00000"/>
                </a:solidFill>
                <a:latin typeface="AR CARTER" pitchFamily="2" charset="0"/>
              </a:rPr>
            </a:br>
            <a:r>
              <a:rPr lang="es-CO" sz="2800" dirty="0" smtClean="0">
                <a:solidFill>
                  <a:srgbClr val="C00000"/>
                </a:solidFill>
                <a:latin typeface="AR CARTER" pitchFamily="2" charset="0"/>
              </a:rPr>
              <a:t>institución educativa esteban rojas </a:t>
            </a:r>
            <a:r>
              <a:rPr lang="es-CO" sz="2800" dirty="0" err="1" smtClean="0">
                <a:solidFill>
                  <a:srgbClr val="C00000"/>
                </a:solidFill>
                <a:latin typeface="AR CARTER" pitchFamily="2" charset="0"/>
              </a:rPr>
              <a:t>tovar</a:t>
            </a:r>
            <a:r>
              <a:rPr lang="es-CO" sz="2800" dirty="0" smtClean="0">
                <a:solidFill>
                  <a:srgbClr val="C00000"/>
                </a:solidFill>
                <a:latin typeface="AR CARTER" pitchFamily="2" charset="0"/>
              </a:rPr>
              <a:t>- </a:t>
            </a:r>
            <a:r>
              <a:rPr lang="es-CO" sz="2800" dirty="0" err="1" smtClean="0">
                <a:solidFill>
                  <a:srgbClr val="C00000"/>
                </a:solidFill>
                <a:latin typeface="AR CARTER" pitchFamily="2" charset="0"/>
              </a:rPr>
              <a:t>tarqui</a:t>
            </a:r>
            <a:r>
              <a:rPr lang="es-CO" sz="2800" smtClean="0">
                <a:solidFill>
                  <a:srgbClr val="C00000"/>
                </a:solidFill>
                <a:latin typeface="AR CARTER" pitchFamily="2" charset="0"/>
              </a:rPr>
              <a:t/>
            </a:r>
            <a:br>
              <a:rPr lang="es-CO" sz="2800" smtClean="0">
                <a:solidFill>
                  <a:srgbClr val="C00000"/>
                </a:solidFill>
                <a:latin typeface="AR CARTER" pitchFamily="2" charset="0"/>
              </a:rPr>
            </a:br>
            <a:r>
              <a:rPr lang="es-CO" sz="2800" smtClean="0">
                <a:solidFill>
                  <a:srgbClr val="C00000"/>
                </a:solidFill>
                <a:latin typeface="AR CARTER" pitchFamily="2" charset="0"/>
              </a:rPr>
              <a:t>2015</a:t>
            </a:r>
            <a:endParaRPr lang="es-CO" sz="2800" dirty="0">
              <a:solidFill>
                <a:srgbClr val="C00000"/>
              </a:solidFill>
              <a:latin typeface="AR CARTER" pitchFamily="2" charset="0"/>
            </a:endParaRPr>
          </a:p>
        </p:txBody>
      </p:sp>
      <p:sp>
        <p:nvSpPr>
          <p:cNvPr id="3" name="2 Subtítulo"/>
          <p:cNvSpPr>
            <a:spLocks noGrp="1"/>
          </p:cNvSpPr>
          <p:nvPr>
            <p:ph type="subTitle" idx="1"/>
          </p:nvPr>
        </p:nvSpPr>
        <p:spPr>
          <a:xfrm>
            <a:off x="381000" y="548680"/>
            <a:ext cx="8458200" cy="576064"/>
          </a:xfrm>
        </p:spPr>
        <p:txBody>
          <a:bodyPr>
            <a:normAutofit/>
          </a:bodyPr>
          <a:lstStyle/>
          <a:p>
            <a:pPr algn="ctr"/>
            <a:r>
              <a:rPr lang="es-CO" sz="2800" dirty="0" smtClean="0">
                <a:solidFill>
                  <a:srgbClr val="C00000"/>
                </a:solidFill>
                <a:latin typeface="AR CARTER" pitchFamily="2" charset="0"/>
              </a:rPr>
              <a:t>CON LET´S GO ME DIVIERTO APRENDIENDO INGLÉS</a:t>
            </a:r>
            <a:endParaRPr lang="es-CO" sz="2800" dirty="0"/>
          </a:p>
        </p:txBody>
      </p:sp>
      <p:pic>
        <p:nvPicPr>
          <p:cNvPr id="5" name="4 Imagen" descr="https://fbcdn-sphotos-g-a.akamaihd.net/hphotos-ak-xpa1/v/t1.0-9/10616431_652613241513630_7419251871425692253_n.jpg?oh=76f3c95b1e9d7e3fffbf12fd3ec8c8fd&amp;oe=5486E88A&amp;__gda__=1418852914_2bcd8a998bdcea55299b6e76948db6e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980728"/>
            <a:ext cx="3960440" cy="2399940"/>
          </a:xfrm>
          <a:prstGeom prst="rect">
            <a:avLst/>
          </a:prstGeom>
          <a:noFill/>
          <a:ln>
            <a:noFill/>
          </a:ln>
        </p:spPr>
      </p:pic>
      <p:pic>
        <p:nvPicPr>
          <p:cNvPr id="1026" name="Picture 2" descr="D:\Propietario\Documents\2015\2015EXPERIENCIA SIGNIFICATIVA DE INGLES\FOTOS BILINGUISMO\Foto09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280" y="980728"/>
            <a:ext cx="3436640" cy="257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844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81000" y="1340768"/>
            <a:ext cx="8458200" cy="4176464"/>
          </a:xfrm>
        </p:spPr>
        <p:txBody>
          <a:bodyPr>
            <a:normAutofit/>
          </a:bodyPr>
          <a:lstStyle/>
          <a:p>
            <a:pPr algn="just">
              <a:spcBef>
                <a:spcPct val="0"/>
              </a:spcBef>
            </a:pPr>
            <a:r>
              <a:rPr lang="es-CO" dirty="0">
                <a:latin typeface="Brush Script MT" pitchFamily="66" charset="0"/>
              </a:rPr>
              <a:t>El enfoque de la investigación planteada es la escuela activa participativa, constructivista un proceso sistemático, disciplinado y controlado  esta directamente relacionada a los métodos de investigación que son dos: método inductivo generalmente asociados con la investigación cualitativa y el método deductivo está asociado frecuentemente con la investigación cuantitativa. </a:t>
            </a:r>
          </a:p>
          <a:p>
            <a:pPr algn="just">
              <a:spcBef>
                <a:spcPct val="0"/>
              </a:spcBef>
            </a:pPr>
            <a:r>
              <a:rPr lang="es-CO" dirty="0">
                <a:latin typeface="Brush Script MT" pitchFamily="66" charset="0"/>
              </a:rPr>
              <a:t>Son los "lentes" que te pones para analizar un fenómeno social, es decir, la teoría desde la que vas a interpretar los resultados. Inductivo - deductivo son técnicas, lo que alguien dijo de dos variables sigue siendo técnica. </a:t>
            </a:r>
            <a:br>
              <a:rPr lang="es-CO" dirty="0">
                <a:latin typeface="Brush Script MT" pitchFamily="66" charset="0"/>
              </a:rPr>
            </a:br>
            <a:r>
              <a:rPr lang="es-CO" dirty="0">
                <a:latin typeface="Brush Script MT" pitchFamily="66" charset="0"/>
              </a:rPr>
              <a:t>El enfoque es puramente la teoría, es decir macro o micro.</a:t>
            </a:r>
          </a:p>
          <a:p>
            <a:endParaRPr lang="es-CO" dirty="0"/>
          </a:p>
        </p:txBody>
      </p:sp>
      <p:sp>
        <p:nvSpPr>
          <p:cNvPr id="4" name="2 Subtítulo"/>
          <p:cNvSpPr txBox="1">
            <a:spLocks/>
          </p:cNvSpPr>
          <p:nvPr/>
        </p:nvSpPr>
        <p:spPr>
          <a:xfrm>
            <a:off x="381000" y="332656"/>
            <a:ext cx="8458200" cy="828092"/>
          </a:xfrm>
          <a:prstGeom prst="rect">
            <a:avLst/>
          </a:prstGeom>
          <a:ln>
            <a:solidFill>
              <a:schemeClr val="tx1">
                <a:lumMod val="95000"/>
                <a:lumOff val="5000"/>
              </a:schemeClr>
            </a:solidFill>
          </a:ln>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spcBef>
                <a:spcPct val="0"/>
              </a:spcBef>
              <a:buClr>
                <a:srgbClr val="F0A22E"/>
              </a:buClr>
            </a:pPr>
            <a:r>
              <a:rPr lang="es-CO" sz="3200" b="1" dirty="0">
                <a:solidFill>
                  <a:srgbClr val="FF0000"/>
                </a:solidFill>
                <a:latin typeface="AR CARTER" pitchFamily="2" charset="0"/>
              </a:rPr>
              <a:t>ENFOQUE</a:t>
            </a:r>
            <a:endParaRPr lang="es-CO" sz="3300" dirty="0">
              <a:solidFill>
                <a:srgbClr val="FF0000"/>
              </a:solidFill>
              <a:latin typeface="Brush Script MT" pitchFamily="66" charset="0"/>
            </a:endParaRPr>
          </a:p>
        </p:txBody>
      </p:sp>
    </p:spTree>
    <p:extLst>
      <p:ext uri="{BB962C8B-B14F-4D97-AF65-F5344CB8AC3E}">
        <p14:creationId xmlns:p14="http://schemas.microsoft.com/office/powerpoint/2010/main" val="250202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836713"/>
            <a:ext cx="8458200" cy="5239074"/>
          </a:xfrm>
        </p:spPr>
        <p:txBody>
          <a:bodyPr>
            <a:noAutofit/>
          </a:bodyPr>
          <a:lstStyle/>
          <a:p>
            <a:pPr algn="just"/>
            <a:r>
              <a:rPr lang="es-CO" sz="2400" cap="none" dirty="0" smtClean="0">
                <a:latin typeface="Brush Script MT" pitchFamily="66" charset="0"/>
              </a:rPr>
              <a:t>la evaluación es tenida en cuenta desde dos perspectivas. desde la adquisición realizada por los alumnos antes del proceso(</a:t>
            </a:r>
            <a:r>
              <a:rPr lang="es-CO" sz="2400" cap="none" dirty="0" err="1" smtClean="0">
                <a:latin typeface="Brush Script MT" pitchFamily="66" charset="0"/>
              </a:rPr>
              <a:t>evaluacion</a:t>
            </a:r>
            <a:r>
              <a:rPr lang="es-CO" sz="2400" cap="none" dirty="0" smtClean="0">
                <a:latin typeface="Brush Script MT" pitchFamily="66" charset="0"/>
              </a:rPr>
              <a:t> inicial), durante el proceso (evaluación formativa) y al finalizar el proceso(evaluación </a:t>
            </a:r>
            <a:r>
              <a:rPr lang="es-CO" sz="2400" cap="none" dirty="0" err="1" smtClean="0">
                <a:latin typeface="Brush Script MT" pitchFamily="66" charset="0"/>
              </a:rPr>
              <a:t>sumativa</a:t>
            </a:r>
            <a:r>
              <a:rPr lang="es-CO" sz="2400" cap="none" dirty="0" smtClean="0">
                <a:latin typeface="Brush Script MT" pitchFamily="66" charset="0"/>
              </a:rPr>
              <a:t>). se evalúan las tareas, reflejadas a través de dibujos o ejercicios  escritos, los diálogos, las rutinas(saludos(</a:t>
            </a:r>
            <a:r>
              <a:rPr lang="es-CO" sz="2400" cap="none" dirty="0" err="1" smtClean="0">
                <a:latin typeface="Brush Script MT" pitchFamily="66" charset="0"/>
              </a:rPr>
              <a:t>geetings</a:t>
            </a:r>
            <a:r>
              <a:rPr lang="es-CO" sz="2400" cap="none" dirty="0" smtClean="0">
                <a:latin typeface="Brush Script MT" pitchFamily="66" charset="0"/>
              </a:rPr>
              <a:t>, oraciones, órdenes)trabajo en el </a:t>
            </a:r>
            <a:r>
              <a:rPr lang="es-CO" sz="2400" cap="none" dirty="0" err="1" smtClean="0">
                <a:latin typeface="Brush Script MT" pitchFamily="66" charset="0"/>
              </a:rPr>
              <a:t>workbook</a:t>
            </a:r>
            <a:r>
              <a:rPr lang="es-CO" sz="2400" cap="none" dirty="0" smtClean="0">
                <a:latin typeface="Brush Script MT" pitchFamily="66" charset="0"/>
              </a:rPr>
              <a:t>(ejercicios individuales y el </a:t>
            </a:r>
            <a:r>
              <a:rPr lang="es-CO" sz="2400" cap="none" dirty="0" err="1" smtClean="0">
                <a:latin typeface="Brush Script MT" pitchFamily="66" charset="0"/>
              </a:rPr>
              <a:t>studentbook</a:t>
            </a:r>
            <a:r>
              <a:rPr lang="es-CO" sz="2400" cap="none" dirty="0" smtClean="0">
                <a:latin typeface="Brush Script MT" pitchFamily="66" charset="0"/>
              </a:rPr>
              <a:t> (trabajos en grupo) dramatizaciones, canciones, juegos(loterías, el uso de los </a:t>
            </a:r>
            <a:r>
              <a:rPr lang="es-CO" sz="2400" cap="none" dirty="0" err="1" smtClean="0">
                <a:latin typeface="Brush Script MT" pitchFamily="66" charset="0"/>
              </a:rPr>
              <a:t>flashcards</a:t>
            </a:r>
            <a:r>
              <a:rPr lang="es-CO" sz="2400" cap="none" dirty="0" smtClean="0">
                <a:latin typeface="Brush Script MT" pitchFamily="66" charset="0"/>
              </a:rPr>
              <a:t>, presentaciones en izadas de bandera, </a:t>
            </a:r>
            <a:r>
              <a:rPr lang="es-CO" sz="2400" cap="none" dirty="0" err="1" smtClean="0">
                <a:latin typeface="Brush Script MT" pitchFamily="66" charset="0"/>
              </a:rPr>
              <a:t>english</a:t>
            </a:r>
            <a:r>
              <a:rPr lang="es-CO" sz="2400" cap="none" dirty="0" smtClean="0">
                <a:latin typeface="Brush Script MT" pitchFamily="66" charset="0"/>
              </a:rPr>
              <a:t> </a:t>
            </a:r>
            <a:r>
              <a:rPr lang="es-CO" sz="2400" cap="none" dirty="0" err="1" smtClean="0">
                <a:latin typeface="Brush Script MT" pitchFamily="66" charset="0"/>
              </a:rPr>
              <a:t>day</a:t>
            </a:r>
            <a:r>
              <a:rPr lang="es-CO" sz="2400" cap="none" dirty="0" smtClean="0">
                <a:latin typeface="Brush Script MT" pitchFamily="66" charset="0"/>
              </a:rPr>
              <a:t> y ante todo el uso del idioma en otros contextos de las áreas, matemáticas(operaciones matemáticas, figuras geométricas, numeración(cardinal y ordinal)signos) oraciones religiosas(padre nuestro, ave maría, ángel de la guarda)en español( sustantivos, adjetivos, verbos, preposiciones de lugar, conjunciones, </a:t>
            </a:r>
            <a:r>
              <a:rPr lang="es-CO" sz="2400" cap="none" dirty="0" err="1" smtClean="0">
                <a:latin typeface="Brush Script MT" pitchFamily="66" charset="0"/>
              </a:rPr>
              <a:t>spelling,personal</a:t>
            </a:r>
            <a:r>
              <a:rPr lang="es-CO" sz="2400" cap="none" dirty="0" smtClean="0">
                <a:latin typeface="Brush Script MT" pitchFamily="66" charset="0"/>
              </a:rPr>
              <a:t> </a:t>
            </a:r>
            <a:r>
              <a:rPr lang="es-CO" sz="2400" cap="none" dirty="0" err="1" smtClean="0">
                <a:latin typeface="Brush Script MT" pitchFamily="66" charset="0"/>
              </a:rPr>
              <a:t>information</a:t>
            </a:r>
            <a:r>
              <a:rPr lang="es-CO" sz="2400" cap="none" dirty="0" smtClean="0">
                <a:latin typeface="Brush Script MT" pitchFamily="66" charset="0"/>
              </a:rPr>
              <a:t>); sociales(nacionalidades, países, oficios, estaciones, puntos </a:t>
            </a:r>
            <a:r>
              <a:rPr lang="es-CO" sz="2400" cap="none" dirty="0" err="1" smtClean="0">
                <a:latin typeface="Brush Script MT" pitchFamily="66" charset="0"/>
              </a:rPr>
              <a:t>cardinales,house</a:t>
            </a:r>
            <a:r>
              <a:rPr lang="es-CO" sz="2400" cap="none" dirty="0" smtClean="0">
                <a:latin typeface="Brush Script MT" pitchFamily="66" charset="0"/>
              </a:rPr>
              <a:t> </a:t>
            </a:r>
            <a:r>
              <a:rPr lang="es-CO" sz="2400" cap="none" dirty="0" err="1" smtClean="0">
                <a:latin typeface="Brush Script MT" pitchFamily="66" charset="0"/>
              </a:rPr>
              <a:t>andhome</a:t>
            </a:r>
            <a:r>
              <a:rPr lang="es-CO" sz="2400" cap="none" dirty="0" smtClean="0">
                <a:latin typeface="Brush Script MT" pitchFamily="66" charset="0"/>
              </a:rPr>
              <a:t>)</a:t>
            </a:r>
            <a:r>
              <a:rPr lang="es-CO" sz="2400" cap="none" dirty="0" err="1" smtClean="0">
                <a:latin typeface="Brush Script MT" pitchFamily="66" charset="0"/>
              </a:rPr>
              <a:t>school,fechas</a:t>
            </a:r>
            <a:r>
              <a:rPr lang="es-CO" sz="2400" cap="none" dirty="0" smtClean="0">
                <a:latin typeface="Brush Script MT" pitchFamily="66" charset="0"/>
              </a:rPr>
              <a:t>),ciencias naturales(nombres de animales, partes del cuerpo)educación física(lateralidad, </a:t>
            </a:r>
            <a:r>
              <a:rPr lang="es-CO" sz="2400" cap="none" dirty="0" err="1" smtClean="0">
                <a:latin typeface="Brush Script MT" pitchFamily="66" charset="0"/>
              </a:rPr>
              <a:t>direccionamiento,free</a:t>
            </a:r>
            <a:r>
              <a:rPr lang="es-CO" sz="2400" cap="none" dirty="0" smtClean="0">
                <a:latin typeface="Brush Script MT" pitchFamily="66" charset="0"/>
              </a:rPr>
              <a:t> time and hobbies)</a:t>
            </a:r>
            <a:r>
              <a:rPr lang="es-CO" sz="2400" cap="none" dirty="0" err="1" smtClean="0">
                <a:latin typeface="Brush Script MT" pitchFamily="66" charset="0"/>
              </a:rPr>
              <a:t>tecnologia</a:t>
            </a:r>
            <a:r>
              <a:rPr lang="es-CO" sz="2400" cap="none" dirty="0" smtClean="0">
                <a:latin typeface="Brush Script MT" pitchFamily="66" charset="0"/>
              </a:rPr>
              <a:t>(partes y usos de elementos tecnológicos)artística(collage) ética(los valores) </a:t>
            </a:r>
            <a:br>
              <a:rPr lang="es-CO" sz="2400" cap="none" dirty="0" smtClean="0">
                <a:latin typeface="Brush Script MT" pitchFamily="66" charset="0"/>
              </a:rPr>
            </a:br>
            <a:endParaRPr lang="es-CO" sz="2400" cap="none" dirty="0"/>
          </a:p>
        </p:txBody>
      </p:sp>
      <p:sp>
        <p:nvSpPr>
          <p:cNvPr id="3" name="2 Subtítulo"/>
          <p:cNvSpPr>
            <a:spLocks noGrp="1"/>
          </p:cNvSpPr>
          <p:nvPr>
            <p:ph type="subTitle" idx="1"/>
          </p:nvPr>
        </p:nvSpPr>
        <p:spPr>
          <a:xfrm>
            <a:off x="381000" y="260648"/>
            <a:ext cx="8458200" cy="1008112"/>
          </a:xfrm>
        </p:spPr>
        <p:txBody>
          <a:bodyPr/>
          <a:lstStyle/>
          <a:p>
            <a:pPr algn="ctr"/>
            <a:r>
              <a:rPr lang="es-CO" b="1" dirty="0" smtClean="0">
                <a:solidFill>
                  <a:srgbClr val="FF0000"/>
                </a:solidFill>
                <a:latin typeface="AR CARTER" pitchFamily="2" charset="0"/>
              </a:rPr>
              <a:t>LA EVALUACION</a:t>
            </a:r>
            <a:endParaRPr lang="es-CO" sz="2800" dirty="0">
              <a:solidFill>
                <a:srgbClr val="FF0000"/>
              </a:solidFill>
              <a:latin typeface="Brush Script MT" pitchFamily="66" charset="0"/>
            </a:endParaRPr>
          </a:p>
          <a:p>
            <a:endParaRPr lang="es-CO" dirty="0"/>
          </a:p>
        </p:txBody>
      </p:sp>
    </p:spTree>
    <p:extLst>
      <p:ext uri="{BB962C8B-B14F-4D97-AF65-F5344CB8AC3E}">
        <p14:creationId xmlns:p14="http://schemas.microsoft.com/office/powerpoint/2010/main" val="388738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9"/>
            <a:ext cx="7772400" cy="2088231"/>
          </a:xfrm>
        </p:spPr>
        <p:txBody>
          <a:bodyPr>
            <a:normAutofit/>
          </a:bodyPr>
          <a:lstStyle/>
          <a:p>
            <a:pPr algn="ctr"/>
            <a:r>
              <a:rPr lang="es-CO" sz="4000" b="1" dirty="0" smtClean="0">
                <a:solidFill>
                  <a:srgbClr val="FF0000"/>
                </a:solidFill>
                <a:latin typeface="AR CARTER" pitchFamily="2" charset="0"/>
              </a:rPr>
              <a:t>ACTIVIDADES</a:t>
            </a:r>
            <a:r>
              <a:rPr lang="es-CO" sz="4000" b="1" dirty="0" smtClean="0">
                <a:latin typeface="AR CARTER" pitchFamily="2" charset="0"/>
              </a:rPr>
              <a:t> </a:t>
            </a:r>
            <a:r>
              <a:rPr lang="es-CO" sz="4000" b="1" dirty="0">
                <a:latin typeface="AR CARTER" pitchFamily="2" charset="0"/>
              </a:rPr>
              <a:t/>
            </a:r>
            <a:br>
              <a:rPr lang="es-CO" sz="4000" b="1" dirty="0">
                <a:latin typeface="AR CARTER" pitchFamily="2" charset="0"/>
              </a:rPr>
            </a:br>
            <a:r>
              <a:rPr lang="es-CO" sz="4000" dirty="0">
                <a:latin typeface="AR CARTER" pitchFamily="2" charset="0"/>
              </a:rPr>
              <a:t/>
            </a:r>
            <a:br>
              <a:rPr lang="es-CO" sz="4000" dirty="0">
                <a:latin typeface="AR CARTER" pitchFamily="2" charset="0"/>
              </a:rPr>
            </a:br>
            <a:endParaRPr lang="es-CO" sz="4000" dirty="0">
              <a:solidFill>
                <a:schemeClr val="tx2">
                  <a:shade val="75000"/>
                </a:schemeClr>
              </a:solidFill>
              <a:latin typeface="AR CARTER" pitchFamily="2" charset="0"/>
              <a:ea typeface="+mn-ea"/>
              <a:cs typeface="+mn-cs"/>
            </a:endParaRPr>
          </a:p>
        </p:txBody>
      </p:sp>
      <p:sp>
        <p:nvSpPr>
          <p:cNvPr id="3" name="2 Subtítulo"/>
          <p:cNvSpPr>
            <a:spLocks noGrp="1"/>
          </p:cNvSpPr>
          <p:nvPr>
            <p:ph type="subTitle" idx="1"/>
          </p:nvPr>
        </p:nvSpPr>
        <p:spPr>
          <a:xfrm>
            <a:off x="381000" y="1196752"/>
            <a:ext cx="8458200" cy="5976664"/>
          </a:xfrm>
          <a:ln>
            <a:solidFill>
              <a:schemeClr val="tx1">
                <a:lumMod val="95000"/>
                <a:lumOff val="5000"/>
              </a:schemeClr>
            </a:solidFill>
          </a:ln>
        </p:spPr>
        <p:txBody>
          <a:bodyPr>
            <a:noAutofit/>
          </a:bodyPr>
          <a:lstStyle/>
          <a:p>
            <a:pPr algn="just">
              <a:spcBef>
                <a:spcPct val="0"/>
              </a:spcBef>
            </a:pPr>
            <a:r>
              <a:rPr lang="es-CO" sz="2200" dirty="0" smtClean="0">
                <a:latin typeface="Brush Script MT" pitchFamily="66" charset="0"/>
              </a:rPr>
              <a:t>Desde el inicio de las clases los niños entran practicando la escritura de la fecha, el saludo y la oración en inglés.</a:t>
            </a:r>
          </a:p>
          <a:p>
            <a:pPr algn="just">
              <a:spcBef>
                <a:spcPct val="0"/>
              </a:spcBef>
            </a:pPr>
            <a:r>
              <a:rPr lang="es-CO" sz="2200" dirty="0" smtClean="0">
                <a:latin typeface="Brush Script MT" pitchFamily="66" charset="0"/>
              </a:rPr>
              <a:t>Escuchan canciones para introducir un nuevo tema o para reforzar temas vistos previamente.</a:t>
            </a:r>
          </a:p>
          <a:p>
            <a:pPr algn="just">
              <a:spcBef>
                <a:spcPct val="0"/>
              </a:spcBef>
            </a:pPr>
            <a:r>
              <a:rPr lang="es-CO" sz="2200" dirty="0" smtClean="0">
                <a:latin typeface="Brush Script MT" pitchFamily="66" charset="0"/>
              </a:rPr>
              <a:t>Juegos para repasar vocabulario en forma entretenida.</a:t>
            </a:r>
          </a:p>
          <a:p>
            <a:pPr algn="just">
              <a:spcBef>
                <a:spcPct val="0"/>
              </a:spcBef>
            </a:pPr>
            <a:r>
              <a:rPr lang="es-CO" sz="2200" dirty="0" smtClean="0">
                <a:latin typeface="Brush Script MT" pitchFamily="66" charset="0"/>
              </a:rPr>
              <a:t>Videos que le permiten retener a largo plazo lo visto</a:t>
            </a:r>
          </a:p>
          <a:p>
            <a:pPr algn="just">
              <a:spcBef>
                <a:spcPct val="0"/>
              </a:spcBef>
            </a:pPr>
            <a:r>
              <a:rPr lang="es-CO" sz="2200" dirty="0" smtClean="0">
                <a:latin typeface="Brush Script MT" pitchFamily="66" charset="0"/>
              </a:rPr>
              <a:t>Escuchan cuentos(El Renacuajo Paseador, Blanca Nieves y los siete enanitos)canciones y rimas( ),juegos(</a:t>
            </a:r>
            <a:r>
              <a:rPr lang="es-CO" sz="2200" dirty="0" err="1" smtClean="0">
                <a:latin typeface="Brush Script MT" pitchFamily="66" charset="0"/>
              </a:rPr>
              <a:t>bingo,wordsoup</a:t>
            </a:r>
            <a:r>
              <a:rPr lang="es-CO" sz="2200" dirty="0" smtClean="0">
                <a:latin typeface="Brush Script MT" pitchFamily="66" charset="0"/>
              </a:rPr>
              <a:t>, </a:t>
            </a:r>
            <a:r>
              <a:rPr lang="es-CO" sz="2200" dirty="0" err="1" smtClean="0">
                <a:latin typeface="Brush Script MT" pitchFamily="66" charset="0"/>
              </a:rPr>
              <a:t>puzzles,crucigramas</a:t>
            </a:r>
            <a:r>
              <a:rPr lang="es-CO" sz="2200" dirty="0" smtClean="0">
                <a:latin typeface="Brush Script MT" pitchFamily="66" charset="0"/>
              </a:rPr>
              <a:t>) </a:t>
            </a:r>
            <a:r>
              <a:rPr lang="es-CO" sz="2200" dirty="0" err="1" smtClean="0">
                <a:latin typeface="Brush Script MT" pitchFamily="66" charset="0"/>
              </a:rPr>
              <a:t>vocabulary</a:t>
            </a:r>
            <a:r>
              <a:rPr lang="es-CO" sz="2200" dirty="0" smtClean="0">
                <a:latin typeface="Brush Script MT" pitchFamily="66" charset="0"/>
              </a:rPr>
              <a:t>, </a:t>
            </a:r>
            <a:r>
              <a:rPr lang="es-CO" sz="2200" dirty="0" err="1" smtClean="0">
                <a:latin typeface="Brush Script MT" pitchFamily="66" charset="0"/>
              </a:rPr>
              <a:t>spelling</a:t>
            </a:r>
            <a:r>
              <a:rPr lang="es-CO" sz="2200" dirty="0" smtClean="0">
                <a:latin typeface="Brush Script MT" pitchFamily="66" charset="0"/>
              </a:rPr>
              <a:t>,  </a:t>
            </a:r>
          </a:p>
          <a:p>
            <a:pPr algn="just">
              <a:spcBef>
                <a:spcPct val="0"/>
              </a:spcBef>
            </a:pPr>
            <a:r>
              <a:rPr lang="es-CO" sz="2200" dirty="0" smtClean="0">
                <a:latin typeface="Brush Script MT" pitchFamily="66" charset="0"/>
              </a:rPr>
              <a:t>Se ejercitan en el </a:t>
            </a:r>
            <a:r>
              <a:rPr lang="es-CO" sz="2200" dirty="0" err="1" smtClean="0">
                <a:latin typeface="Brush Script MT" pitchFamily="66" charset="0"/>
              </a:rPr>
              <a:t>listening</a:t>
            </a:r>
            <a:r>
              <a:rPr lang="es-CO" sz="2200" dirty="0" smtClean="0">
                <a:latin typeface="Brush Script MT" pitchFamily="66" charset="0"/>
              </a:rPr>
              <a:t>, </a:t>
            </a:r>
            <a:r>
              <a:rPr lang="es-CO" sz="2200" dirty="0" err="1" smtClean="0">
                <a:latin typeface="Brush Script MT" pitchFamily="66" charset="0"/>
              </a:rPr>
              <a:t>speaking</a:t>
            </a:r>
            <a:r>
              <a:rPr lang="es-CO" sz="2200" dirty="0" smtClean="0">
                <a:latin typeface="Brush Script MT" pitchFamily="66" charset="0"/>
              </a:rPr>
              <a:t>, </a:t>
            </a:r>
            <a:r>
              <a:rPr lang="es-CO" sz="2200" dirty="0" err="1" smtClean="0">
                <a:latin typeface="Brush Script MT" pitchFamily="66" charset="0"/>
              </a:rPr>
              <a:t>reading</a:t>
            </a:r>
            <a:r>
              <a:rPr lang="es-CO" sz="2200" dirty="0" smtClean="0">
                <a:latin typeface="Brush Script MT" pitchFamily="66" charset="0"/>
              </a:rPr>
              <a:t> and </a:t>
            </a:r>
            <a:r>
              <a:rPr lang="es-CO" sz="2200" dirty="0" err="1" smtClean="0">
                <a:latin typeface="Brush Script MT" pitchFamily="66" charset="0"/>
              </a:rPr>
              <a:t>writing</a:t>
            </a:r>
            <a:r>
              <a:rPr lang="es-CO" sz="2200" dirty="0" smtClean="0">
                <a:latin typeface="Brush Script MT" pitchFamily="66" charset="0"/>
              </a:rPr>
              <a:t> a través de la </a:t>
            </a:r>
            <a:r>
              <a:rPr lang="es-CO" sz="2200" dirty="0" err="1" smtClean="0">
                <a:latin typeface="Brush Script MT" pitchFamily="66" charset="0"/>
              </a:rPr>
              <a:t>escuchay</a:t>
            </a:r>
            <a:r>
              <a:rPr lang="es-CO" sz="2200" dirty="0" smtClean="0">
                <a:latin typeface="Brush Script MT" pitchFamily="66" charset="0"/>
              </a:rPr>
              <a:t> pronunciación de </a:t>
            </a:r>
            <a:r>
              <a:rPr lang="es-CO" sz="2200" dirty="0" err="1" smtClean="0">
                <a:latin typeface="Brush Script MT" pitchFamily="66" charset="0"/>
              </a:rPr>
              <a:t>diálogos,completar</a:t>
            </a:r>
            <a:r>
              <a:rPr lang="es-CO" sz="2200" dirty="0" smtClean="0">
                <a:latin typeface="Brush Script MT" pitchFamily="66" charset="0"/>
              </a:rPr>
              <a:t> ejercicios de escritura. Preguntas sobre información personal, gustos etc.)</a:t>
            </a:r>
          </a:p>
          <a:p>
            <a:pPr algn="just">
              <a:spcBef>
                <a:spcPct val="0"/>
              </a:spcBef>
            </a:pPr>
            <a:r>
              <a:rPr lang="es-CO" sz="2200" dirty="0" smtClean="0">
                <a:latin typeface="Brush Script MT" pitchFamily="66" charset="0"/>
              </a:rPr>
              <a:t>En horas de recreo juegan a la lotería en ingles, al bingo, ejercicios de ordenes (</a:t>
            </a:r>
            <a:r>
              <a:rPr lang="es-CO" sz="2200" dirty="0" err="1" smtClean="0">
                <a:latin typeface="Brush Script MT" pitchFamily="66" charset="0"/>
              </a:rPr>
              <a:t>to</a:t>
            </a:r>
            <a:r>
              <a:rPr lang="es-CO" sz="2200" dirty="0" smtClean="0">
                <a:latin typeface="Brush Script MT" pitchFamily="66" charset="0"/>
              </a:rPr>
              <a:t> </a:t>
            </a:r>
            <a:r>
              <a:rPr lang="es-CO" sz="2200" dirty="0" err="1" smtClean="0">
                <a:latin typeface="Brush Script MT" pitchFamily="66" charset="0"/>
              </a:rPr>
              <a:t>the</a:t>
            </a:r>
            <a:r>
              <a:rPr lang="es-CO" sz="2200" dirty="0" smtClean="0">
                <a:latin typeface="Brush Script MT" pitchFamily="66" charset="0"/>
              </a:rPr>
              <a:t> </a:t>
            </a:r>
            <a:r>
              <a:rPr lang="es-CO" sz="2200" dirty="0" err="1" smtClean="0">
                <a:latin typeface="Brush Script MT" pitchFamily="66" charset="0"/>
              </a:rPr>
              <a:t>side</a:t>
            </a:r>
            <a:r>
              <a:rPr lang="es-CO" sz="2200" dirty="0" smtClean="0">
                <a:latin typeface="Brush Script MT" pitchFamily="66" charset="0"/>
              </a:rPr>
              <a:t>, </a:t>
            </a:r>
            <a:r>
              <a:rPr lang="es-CO" sz="2200" dirty="0" err="1" smtClean="0">
                <a:latin typeface="Brush Script MT" pitchFamily="66" charset="0"/>
              </a:rPr>
              <a:t>to</a:t>
            </a:r>
            <a:r>
              <a:rPr lang="es-CO" sz="2200" dirty="0" smtClean="0">
                <a:latin typeface="Brush Script MT" pitchFamily="66" charset="0"/>
              </a:rPr>
              <a:t> </a:t>
            </a:r>
            <a:r>
              <a:rPr lang="es-CO" sz="2200" dirty="0" err="1" smtClean="0">
                <a:latin typeface="Brush Script MT" pitchFamily="66" charset="0"/>
              </a:rPr>
              <a:t>the</a:t>
            </a:r>
            <a:r>
              <a:rPr lang="es-CO" sz="2200" dirty="0" smtClean="0">
                <a:latin typeface="Brush Script MT" pitchFamily="66" charset="0"/>
              </a:rPr>
              <a:t> </a:t>
            </a:r>
            <a:r>
              <a:rPr lang="es-CO" sz="2200" dirty="0" err="1" smtClean="0">
                <a:latin typeface="Brush Script MT" pitchFamily="66" charset="0"/>
              </a:rPr>
              <a:t>front</a:t>
            </a:r>
            <a:r>
              <a:rPr lang="es-CO" sz="2200" dirty="0" smtClean="0">
                <a:latin typeface="Brush Script MT" pitchFamily="66" charset="0"/>
              </a:rPr>
              <a:t>, back, </a:t>
            </a:r>
            <a:r>
              <a:rPr lang="es-CO" sz="2200" dirty="0" err="1" smtClean="0">
                <a:latin typeface="Brush Script MT" pitchFamily="66" charset="0"/>
              </a:rPr>
              <a:t>hand</a:t>
            </a:r>
            <a:r>
              <a:rPr lang="es-CO" sz="2200" dirty="0" smtClean="0">
                <a:latin typeface="Brush Script MT" pitchFamily="66" charset="0"/>
              </a:rPr>
              <a:t> </a:t>
            </a:r>
            <a:r>
              <a:rPr lang="es-CO" sz="2200" dirty="0" err="1" smtClean="0">
                <a:latin typeface="Brush Script MT" pitchFamily="66" charset="0"/>
              </a:rPr>
              <a:t>down</a:t>
            </a:r>
            <a:r>
              <a:rPr lang="es-CO" sz="2200" dirty="0" smtClean="0">
                <a:latin typeface="Brush Script MT" pitchFamily="66" charset="0"/>
              </a:rPr>
              <a:t>)</a:t>
            </a:r>
          </a:p>
          <a:p>
            <a:pPr algn="just">
              <a:spcBef>
                <a:spcPct val="0"/>
              </a:spcBef>
            </a:pPr>
            <a:r>
              <a:rPr lang="es-CO" sz="2200" dirty="0" smtClean="0">
                <a:latin typeface="Brush Script MT" pitchFamily="66" charset="0"/>
              </a:rPr>
              <a:t>Observan imágenes, objetos de la vida real, para que el vocabulario que está aprendiendo se haga más memorable como sustracción, </a:t>
            </a:r>
            <a:r>
              <a:rPr lang="es-CO" sz="2200" dirty="0" err="1" smtClean="0">
                <a:latin typeface="Brush Script MT" pitchFamily="66" charset="0"/>
              </a:rPr>
              <a:t>adictión</a:t>
            </a:r>
            <a:r>
              <a:rPr lang="es-CO" sz="2200" dirty="0" smtClean="0">
                <a:latin typeface="Brush Script MT" pitchFamily="66" charset="0"/>
              </a:rPr>
              <a:t>, </a:t>
            </a:r>
            <a:r>
              <a:rPr lang="es-CO" sz="2200" dirty="0" err="1" smtClean="0">
                <a:latin typeface="Brush Script MT" pitchFamily="66" charset="0"/>
              </a:rPr>
              <a:t>multiplication</a:t>
            </a:r>
            <a:r>
              <a:rPr lang="es-CO" sz="2200" dirty="0" smtClean="0">
                <a:latin typeface="Brush Script MT" pitchFamily="66" charset="0"/>
              </a:rPr>
              <a:t>, división, </a:t>
            </a:r>
          </a:p>
          <a:p>
            <a:pPr algn="just">
              <a:spcBef>
                <a:spcPct val="0"/>
              </a:spcBef>
            </a:pPr>
            <a:endParaRPr lang="es-CO" sz="2200" dirty="0" smtClean="0">
              <a:latin typeface="Brush Script MT" pitchFamily="66" charset="0"/>
            </a:endParaRPr>
          </a:p>
          <a:p>
            <a:pPr algn="just">
              <a:spcBef>
                <a:spcPct val="0"/>
              </a:spcBef>
            </a:pPr>
            <a:endParaRPr lang="es-CO" sz="2200" dirty="0" smtClean="0">
              <a:latin typeface="Brush Script MT" pitchFamily="66" charset="0"/>
            </a:endParaRPr>
          </a:p>
          <a:p>
            <a:pPr algn="ctr">
              <a:spcBef>
                <a:spcPct val="0"/>
              </a:spcBef>
            </a:pPr>
            <a:endParaRPr lang="es-CO" sz="4000" b="1" cap="all" dirty="0">
              <a:solidFill>
                <a:schemeClr val="tx2"/>
              </a:solidFill>
              <a:effectLst>
                <a:reflection blurRad="12700" stA="48000" endA="300" endPos="55000" dir="5400000" sy="-90000" algn="bl" rotWithShape="0"/>
              </a:effectLst>
              <a:latin typeface="AR CARTER" pitchFamily="2" charset="0"/>
              <a:ea typeface="+mj-ea"/>
              <a:cs typeface="+mj-cs"/>
            </a:endParaRPr>
          </a:p>
        </p:txBody>
      </p:sp>
    </p:spTree>
    <p:extLst>
      <p:ext uri="{BB962C8B-B14F-4D97-AF65-F5344CB8AC3E}">
        <p14:creationId xmlns:p14="http://schemas.microsoft.com/office/powerpoint/2010/main" val="3063029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solidFill>
                  <a:srgbClr val="FF0000"/>
                </a:solidFill>
                <a:latin typeface="AR CARTER" pitchFamily="2" charset="0"/>
              </a:rPr>
              <a:t>Videos que le permiten retener a largo plazo lo visto</a:t>
            </a:r>
            <a:r>
              <a:rPr lang="es-CO" dirty="0">
                <a:solidFill>
                  <a:srgbClr val="FF0000"/>
                </a:solidFill>
                <a:latin typeface="Brush Script MT" pitchFamily="66" charset="0"/>
              </a:rPr>
              <a:t/>
            </a:r>
            <a:br>
              <a:rPr lang="es-CO" dirty="0">
                <a:solidFill>
                  <a:srgbClr val="FF0000"/>
                </a:solidFill>
                <a:latin typeface="Brush Script MT" pitchFamily="66" charset="0"/>
              </a:rPr>
            </a:br>
            <a:endParaRPr lang="es-CO" dirty="0">
              <a:solidFill>
                <a:srgbClr val="FF0000"/>
              </a:solidFill>
            </a:endParaRPr>
          </a:p>
        </p:txBody>
      </p:sp>
      <p:sp>
        <p:nvSpPr>
          <p:cNvPr id="3" name="2 Marcador de contenido"/>
          <p:cNvSpPr>
            <a:spLocks noGrp="1"/>
          </p:cNvSpPr>
          <p:nvPr>
            <p:ph idx="1"/>
          </p:nvPr>
        </p:nvSpPr>
        <p:spPr>
          <a:xfrm>
            <a:off x="304800" y="1268760"/>
            <a:ext cx="8686800" cy="4811365"/>
          </a:xfrm>
        </p:spPr>
        <p:txBody>
          <a:bodyPr/>
          <a:lstStyle/>
          <a:p>
            <a:pPr marL="0" indent="0">
              <a:buNone/>
            </a:pPr>
            <a:endParaRPr lang="es-CO" dirty="0"/>
          </a:p>
        </p:txBody>
      </p:sp>
      <p:pic>
        <p:nvPicPr>
          <p:cNvPr id="2050" name="Picture 2" descr="D:\Propietario\Documents\2015\2015EXPERIENCIA SIGNIFICATIVA DE INGLES\FOTOS BILINGUISMO\Foto09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06742"/>
            <a:ext cx="6552728" cy="49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3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86800" cy="1700808"/>
          </a:xfrm>
        </p:spPr>
        <p:txBody>
          <a:bodyPr>
            <a:normAutofit fontScale="90000"/>
          </a:bodyPr>
          <a:lstStyle/>
          <a:p>
            <a:pPr algn="ctr"/>
            <a:r>
              <a:rPr lang="es-CO" dirty="0" smtClean="0">
                <a:solidFill>
                  <a:srgbClr val="FF0000"/>
                </a:solidFill>
                <a:latin typeface="AR CARTER" pitchFamily="2" charset="0"/>
              </a:rPr>
              <a:t>Se ejercitan en la pronunciación y la escucha mediante representaciones teatrales</a:t>
            </a:r>
            <a:r>
              <a:rPr lang="es-CO" dirty="0">
                <a:latin typeface="Brush Script MT" pitchFamily="66" charset="0"/>
              </a:rPr>
              <a:t/>
            </a:r>
            <a:br>
              <a:rPr lang="es-CO" dirty="0">
                <a:latin typeface="Brush Script MT" pitchFamily="66" charset="0"/>
              </a:rPr>
            </a:br>
            <a:endParaRPr lang="es-CO" dirty="0"/>
          </a:p>
        </p:txBody>
      </p:sp>
      <p:pic>
        <p:nvPicPr>
          <p:cNvPr id="4" name="3 Marcador de contenido" descr="https://scontent-a-mia.xx.fbcdn.net/hphotos-xpf1/v/t1.0-9/10342008_652613091513645_2976913783724512842_n.jpg?oh=a1817b76ae3de745714039bf236ed77f&amp;oe=548AE5A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554162"/>
            <a:ext cx="6333868" cy="4971181"/>
          </a:xfrm>
          <a:prstGeom prst="rect">
            <a:avLst/>
          </a:prstGeom>
          <a:noFill/>
          <a:ln>
            <a:noFill/>
          </a:ln>
        </p:spPr>
      </p:pic>
    </p:spTree>
    <p:extLst>
      <p:ext uri="{BB962C8B-B14F-4D97-AF65-F5344CB8AC3E}">
        <p14:creationId xmlns:p14="http://schemas.microsoft.com/office/powerpoint/2010/main" val="3608203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32656"/>
            <a:ext cx="8686800" cy="867477"/>
          </a:xfrm>
        </p:spPr>
        <p:txBody>
          <a:bodyPr>
            <a:normAutofit fontScale="90000"/>
          </a:bodyPr>
          <a:lstStyle/>
          <a:p>
            <a:r>
              <a:rPr lang="es-CO" dirty="0">
                <a:solidFill>
                  <a:srgbClr val="FF0000"/>
                </a:solidFill>
                <a:latin typeface="AR CARTER" pitchFamily="2" charset="0"/>
              </a:rPr>
              <a:t>Escuchan canciones para introducir un nuevo tema o para reforzar temas vistos previamente </a:t>
            </a:r>
            <a:endParaRPr lang="es-CO" dirty="0">
              <a:solidFill>
                <a:srgbClr val="FF0000"/>
              </a:solidFill>
            </a:endParaRPr>
          </a:p>
        </p:txBody>
      </p:sp>
      <p:sp>
        <p:nvSpPr>
          <p:cNvPr id="3" name="2 Marcador de contenido"/>
          <p:cNvSpPr>
            <a:spLocks noGrp="1"/>
          </p:cNvSpPr>
          <p:nvPr>
            <p:ph idx="1"/>
          </p:nvPr>
        </p:nvSpPr>
        <p:spPr>
          <a:xfrm>
            <a:off x="304800" y="1554162"/>
            <a:ext cx="8686800" cy="5303838"/>
          </a:xfrm>
        </p:spPr>
        <p:txBody>
          <a:bodyPr/>
          <a:lstStyle/>
          <a:p>
            <a:pPr marL="0" indent="0">
              <a:buNone/>
            </a:pPr>
            <a:endParaRPr lang="es-CO" dirty="0"/>
          </a:p>
        </p:txBody>
      </p:sp>
      <p:pic>
        <p:nvPicPr>
          <p:cNvPr id="3074" name="Picture 2" descr="D:\Propietario\Documents\2015\2015EXPERIENCIA SIGNIFICATIVA DE INGLES\FOTOS PARTICIPACION EN ACTIVIDADES\4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412775"/>
            <a:ext cx="5544616" cy="545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91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1196752"/>
            <a:ext cx="8458200" cy="4879035"/>
          </a:xfrm>
        </p:spPr>
        <p:txBody>
          <a:bodyPr/>
          <a:lstStyle/>
          <a:p>
            <a:endParaRPr lang="es-CO" dirty="0"/>
          </a:p>
        </p:txBody>
      </p:sp>
      <p:sp>
        <p:nvSpPr>
          <p:cNvPr id="3" name="2 Subtítulo"/>
          <p:cNvSpPr>
            <a:spLocks noGrp="1"/>
          </p:cNvSpPr>
          <p:nvPr>
            <p:ph type="subTitle" idx="1"/>
          </p:nvPr>
        </p:nvSpPr>
        <p:spPr>
          <a:xfrm>
            <a:off x="381000" y="764704"/>
            <a:ext cx="8458200" cy="432048"/>
          </a:xfrm>
        </p:spPr>
        <p:txBody>
          <a:bodyPr>
            <a:noAutofit/>
          </a:bodyPr>
          <a:lstStyle/>
          <a:p>
            <a:pPr algn="ctr"/>
            <a:r>
              <a:rPr lang="es-CO" sz="2800" dirty="0" smtClean="0">
                <a:solidFill>
                  <a:srgbClr val="FF0000"/>
                </a:solidFill>
                <a:latin typeface="AR CARTER" pitchFamily="2" charset="0"/>
              </a:rPr>
              <a:t>HAY TRABAJO COLABORATIVO DONDE TRABAJAN CON EL STUDENT BOOK AND WORKBOOK PARA PRACTICAR LO APRENDIDO</a:t>
            </a:r>
            <a:endParaRPr lang="es-CO" sz="2800" dirty="0">
              <a:solidFill>
                <a:srgbClr val="FF0000"/>
              </a:solidFill>
            </a:endParaRPr>
          </a:p>
        </p:txBody>
      </p:sp>
      <p:pic>
        <p:nvPicPr>
          <p:cNvPr id="4" name="3 Imagen" descr="D:\Propietario\Documents\FOTOS NOVIEMBRE 2014\20140915_163526.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23657"/>
            <a:ext cx="7344816" cy="5201687"/>
          </a:xfrm>
          <a:prstGeom prst="rect">
            <a:avLst/>
          </a:prstGeom>
          <a:noFill/>
          <a:ln>
            <a:noFill/>
          </a:ln>
        </p:spPr>
      </p:pic>
    </p:spTree>
    <p:extLst>
      <p:ext uri="{BB962C8B-B14F-4D97-AF65-F5344CB8AC3E}">
        <p14:creationId xmlns:p14="http://schemas.microsoft.com/office/powerpoint/2010/main" val="3867206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1268760"/>
            <a:ext cx="8458200" cy="4807027"/>
          </a:xfrm>
        </p:spPr>
        <p:txBody>
          <a:bodyPr/>
          <a:lstStyle/>
          <a:p>
            <a:endParaRPr lang="es-CO" dirty="0"/>
          </a:p>
        </p:txBody>
      </p:sp>
      <p:sp>
        <p:nvSpPr>
          <p:cNvPr id="3" name="2 Subtítulo"/>
          <p:cNvSpPr>
            <a:spLocks noGrp="1"/>
          </p:cNvSpPr>
          <p:nvPr>
            <p:ph type="subTitle" idx="1"/>
          </p:nvPr>
        </p:nvSpPr>
        <p:spPr>
          <a:xfrm>
            <a:off x="381000" y="188640"/>
            <a:ext cx="8458200" cy="720080"/>
          </a:xfrm>
        </p:spPr>
        <p:txBody>
          <a:bodyPr>
            <a:normAutofit/>
          </a:bodyPr>
          <a:lstStyle/>
          <a:p>
            <a:pPr algn="ctr"/>
            <a:r>
              <a:rPr lang="es-CO" dirty="0" smtClean="0">
                <a:solidFill>
                  <a:srgbClr val="FF0000"/>
                </a:solidFill>
                <a:latin typeface="AR CARTER" pitchFamily="2" charset="0"/>
              </a:rPr>
              <a:t>EL TRABAJO SE EXTIENDE AL GRADO 301 PARA DINAMIZAR MÁS EL PROCESO</a:t>
            </a:r>
            <a:endParaRPr lang="es-CO" dirty="0">
              <a:solidFill>
                <a:srgbClr val="FF0000"/>
              </a:solidFill>
            </a:endParaRPr>
          </a:p>
        </p:txBody>
      </p:sp>
      <p:pic>
        <p:nvPicPr>
          <p:cNvPr id="4" name="3 Imagen" descr="D:\Propietario\Documents\FOTOS NOVIEMBRE 2014\20140318_130230.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23657"/>
            <a:ext cx="7632848" cy="4553615"/>
          </a:xfrm>
          <a:prstGeom prst="rect">
            <a:avLst/>
          </a:prstGeom>
          <a:noFill/>
          <a:ln>
            <a:noFill/>
          </a:ln>
        </p:spPr>
      </p:pic>
    </p:spTree>
    <p:extLst>
      <p:ext uri="{BB962C8B-B14F-4D97-AF65-F5344CB8AC3E}">
        <p14:creationId xmlns:p14="http://schemas.microsoft.com/office/powerpoint/2010/main" val="2670064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1628800"/>
            <a:ext cx="8458200" cy="4824536"/>
          </a:xfrm>
        </p:spPr>
        <p:txBody>
          <a:bodyPr/>
          <a:lstStyle/>
          <a:p>
            <a:endParaRPr lang="es-CO" dirty="0"/>
          </a:p>
        </p:txBody>
      </p:sp>
      <p:sp>
        <p:nvSpPr>
          <p:cNvPr id="3" name="2 Subtítulo"/>
          <p:cNvSpPr>
            <a:spLocks noGrp="1"/>
          </p:cNvSpPr>
          <p:nvPr>
            <p:ph type="subTitle" idx="1"/>
          </p:nvPr>
        </p:nvSpPr>
        <p:spPr>
          <a:xfrm>
            <a:off x="381000" y="116632"/>
            <a:ext cx="8458200" cy="1368152"/>
          </a:xfrm>
        </p:spPr>
        <p:txBody>
          <a:bodyPr/>
          <a:lstStyle/>
          <a:p>
            <a:pPr algn="ctr"/>
            <a:r>
              <a:rPr lang="es-CO" dirty="0" smtClean="0">
                <a:solidFill>
                  <a:srgbClr val="FF0000"/>
                </a:solidFill>
                <a:latin typeface="AR CARTER" pitchFamily="2" charset="0"/>
              </a:rPr>
              <a:t>LOS NIÑOS RECIBEN UNA HORA DE PROFUNDIZACIÓN EN EL ÁREA DE INGLÉS EN HORAS COMPLEMENTARIAS</a:t>
            </a:r>
            <a:endParaRPr lang="es-CO" dirty="0">
              <a:solidFill>
                <a:srgbClr val="FF0000"/>
              </a:solidFill>
            </a:endParaRPr>
          </a:p>
        </p:txBody>
      </p:sp>
      <p:pic>
        <p:nvPicPr>
          <p:cNvPr id="4" name="3 Imagen" descr="D:\Propietario\Documents\FOTOS NOVIEMBRE 2014\20141113_090954.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128792" cy="5040560"/>
          </a:xfrm>
          <a:prstGeom prst="rect">
            <a:avLst/>
          </a:prstGeom>
          <a:noFill/>
          <a:ln>
            <a:noFill/>
          </a:ln>
        </p:spPr>
      </p:pic>
    </p:spTree>
    <p:extLst>
      <p:ext uri="{BB962C8B-B14F-4D97-AF65-F5344CB8AC3E}">
        <p14:creationId xmlns:p14="http://schemas.microsoft.com/office/powerpoint/2010/main" val="578791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908721"/>
            <a:ext cx="8458200" cy="5167066"/>
          </a:xfrm>
        </p:spPr>
        <p:txBody>
          <a:bodyPr/>
          <a:lstStyle/>
          <a:p>
            <a:endParaRPr lang="es-CO" dirty="0"/>
          </a:p>
        </p:txBody>
      </p:sp>
      <p:sp>
        <p:nvSpPr>
          <p:cNvPr id="3" name="2 Subtítulo"/>
          <p:cNvSpPr>
            <a:spLocks noGrp="1"/>
          </p:cNvSpPr>
          <p:nvPr>
            <p:ph type="subTitle" idx="1"/>
          </p:nvPr>
        </p:nvSpPr>
        <p:spPr>
          <a:xfrm>
            <a:off x="381000" y="0"/>
            <a:ext cx="8458200" cy="1052736"/>
          </a:xfrm>
        </p:spPr>
        <p:txBody>
          <a:bodyPr>
            <a:normAutofit fontScale="92500" lnSpcReduction="10000"/>
          </a:bodyPr>
          <a:lstStyle/>
          <a:p>
            <a:r>
              <a:rPr lang="es-CO" dirty="0" smtClean="0">
                <a:latin typeface="AR CARTER" pitchFamily="2" charset="0"/>
              </a:rPr>
              <a:t> </a:t>
            </a:r>
            <a:r>
              <a:rPr lang="es-CO" dirty="0" smtClean="0">
                <a:solidFill>
                  <a:srgbClr val="FF0000"/>
                </a:solidFill>
                <a:latin typeface="AR CARTER" pitchFamily="2" charset="0"/>
              </a:rPr>
              <a:t>LA APLICACIÓN DE MARTES DE PRUEBA COMO PRUEBA EXTERNA SIRVEN COMO PUNTO DE REFERENCIA PARA DIAGNOSTICAR EL APRENDIZAJE DE LOS NIÑOS EN EL IDIOMA INGLÉS</a:t>
            </a:r>
            <a:endParaRPr lang="es-CO" dirty="0">
              <a:solidFill>
                <a:srgbClr val="FF0000"/>
              </a:solidFill>
            </a:endParaRPr>
          </a:p>
        </p:txBody>
      </p:sp>
      <p:pic>
        <p:nvPicPr>
          <p:cNvPr id="4" name="3 Imagen" descr="D:\Propietario\Documents\FOTOS NOVIEMBRE 2014\20141023_154845.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200800" cy="5040559"/>
          </a:xfrm>
          <a:prstGeom prst="rect">
            <a:avLst/>
          </a:prstGeom>
          <a:noFill/>
          <a:ln>
            <a:noFill/>
          </a:ln>
        </p:spPr>
      </p:pic>
    </p:spTree>
    <p:extLst>
      <p:ext uri="{BB962C8B-B14F-4D97-AF65-F5344CB8AC3E}">
        <p14:creationId xmlns:p14="http://schemas.microsoft.com/office/powerpoint/2010/main" val="483119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76673"/>
            <a:ext cx="7772400" cy="936104"/>
          </a:xfrm>
        </p:spPr>
        <p:txBody>
          <a:bodyPr>
            <a:normAutofit/>
          </a:bodyPr>
          <a:lstStyle/>
          <a:p>
            <a:pPr algn="ctr"/>
            <a:r>
              <a:rPr lang="es-CO" dirty="0" smtClean="0">
                <a:solidFill>
                  <a:srgbClr val="C00000"/>
                </a:solidFill>
                <a:latin typeface="AR CARTER" pitchFamily="2" charset="0"/>
              </a:rPr>
              <a:t>PRESENTACION</a:t>
            </a:r>
            <a:endParaRPr lang="es-CO" dirty="0">
              <a:solidFill>
                <a:srgbClr val="C00000"/>
              </a:solidFill>
              <a:latin typeface="AR CARTER" pitchFamily="2" charset="0"/>
            </a:endParaRPr>
          </a:p>
        </p:txBody>
      </p:sp>
      <p:sp>
        <p:nvSpPr>
          <p:cNvPr id="3" name="2 Subtítulo"/>
          <p:cNvSpPr>
            <a:spLocks noGrp="1"/>
          </p:cNvSpPr>
          <p:nvPr>
            <p:ph type="subTitle" idx="1"/>
          </p:nvPr>
        </p:nvSpPr>
        <p:spPr>
          <a:xfrm>
            <a:off x="381000" y="1196752"/>
            <a:ext cx="8151440" cy="5112568"/>
          </a:xfrm>
          <a:ln>
            <a:solidFill>
              <a:schemeClr val="tx1">
                <a:lumMod val="95000"/>
                <a:lumOff val="5000"/>
              </a:schemeClr>
            </a:solidFill>
          </a:ln>
        </p:spPr>
        <p:txBody>
          <a:bodyPr>
            <a:noAutofit/>
          </a:bodyPr>
          <a:lstStyle/>
          <a:p>
            <a:pPr algn="just"/>
            <a:r>
              <a:rPr lang="es-CO" sz="1800" dirty="0" smtClean="0">
                <a:latin typeface="Brush Script MT" pitchFamily="66" charset="0"/>
              </a:rPr>
              <a:t>La presente experiencia pedagógica significativa es el producto de la investigación bibliográfica y de campo, realizada con los estudiantes y padres de familia del grado 4° grupo2 de la sede José Antonio Galán, de la Institución Educativa Esteban Rojas Tovar del municipio de </a:t>
            </a:r>
            <a:r>
              <a:rPr lang="es-CO" sz="1800" dirty="0" err="1" smtClean="0">
                <a:latin typeface="Brush Script MT" pitchFamily="66" charset="0"/>
              </a:rPr>
              <a:t>Tarqui</a:t>
            </a:r>
            <a:r>
              <a:rPr lang="es-CO" sz="1800" dirty="0" smtClean="0">
                <a:latin typeface="Brush Script MT" pitchFamily="66" charset="0"/>
              </a:rPr>
              <a:t>, Huila</a:t>
            </a:r>
          </a:p>
          <a:p>
            <a:pPr algn="just"/>
            <a:r>
              <a:rPr lang="es-CO" sz="1800" dirty="0" smtClean="0">
                <a:latin typeface="Brush Script MT" pitchFamily="66" charset="0"/>
              </a:rPr>
              <a:t>Esta experiencia obedece a razones de tipo personal, laboral, social y formativo en los cuales se conjuga el interés por comprender el fenómeno educativo con el fin de construir conocimiento, partiendo de la aceptación del idioma inglés como herramienta  El idioma inglés se ha convertido en la herramienta lingüística por excelencia; para que el ser humano desarrolle habilidades y destrezas de pensamiento  como deducir, abstraer, argumentar, comprender y justificar acciones, deseos y métodos de aprendizaje. </a:t>
            </a:r>
          </a:p>
          <a:p>
            <a:pPr algn="just"/>
            <a:r>
              <a:rPr lang="es-CO" sz="1800" dirty="0" smtClean="0">
                <a:latin typeface="Brush Script MT" pitchFamily="66" charset="0"/>
              </a:rPr>
              <a:t>Seguidamente el reconocimiento del inglés, como herramienta incluyente, que abre y acorta  fronteras , que permite conocer e intercambiar con otras culturas. Y finalizando con la certeza de que el manejo de una lengua extranjera, es sin duda alguna una habilidad lingüística que empodera al individuo, haciéndolos más competente y competitivo.</a:t>
            </a:r>
          </a:p>
          <a:p>
            <a:pPr algn="just"/>
            <a:r>
              <a:rPr lang="es-CO" sz="1800" dirty="0" smtClean="0">
                <a:latin typeface="Brush Script MT" pitchFamily="66" charset="0"/>
              </a:rPr>
              <a:t>Por tanto el ideal es que los estudiantes, sean capaces de comunicarse en éste idioma, con un adecuado proceso de aprendizaje- enseñanza; donde el goce y el disfrute sea nuestro punto de partida, con unidades didácticas contextualizadas a las necesidades comunicativas de los estudiantes, a sus centros de interés y a su nivel de competencia. </a:t>
            </a:r>
            <a:r>
              <a:rPr lang="es-CO" sz="1800" dirty="0" smtClean="0"/>
              <a:t>    </a:t>
            </a:r>
            <a:endParaRPr lang="es-CO" sz="1800" dirty="0"/>
          </a:p>
        </p:txBody>
      </p:sp>
    </p:spTree>
    <p:extLst>
      <p:ext uri="{BB962C8B-B14F-4D97-AF65-F5344CB8AC3E}">
        <p14:creationId xmlns:p14="http://schemas.microsoft.com/office/powerpoint/2010/main" val="3978816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836712"/>
            <a:ext cx="8458200" cy="5239075"/>
          </a:xfrm>
        </p:spPr>
        <p:txBody>
          <a:bodyPr/>
          <a:lstStyle/>
          <a:p>
            <a:endParaRPr lang="es-CO" dirty="0"/>
          </a:p>
        </p:txBody>
      </p:sp>
      <p:sp>
        <p:nvSpPr>
          <p:cNvPr id="3" name="2 Subtítulo"/>
          <p:cNvSpPr>
            <a:spLocks noGrp="1"/>
          </p:cNvSpPr>
          <p:nvPr>
            <p:ph type="subTitle" idx="1"/>
          </p:nvPr>
        </p:nvSpPr>
        <p:spPr>
          <a:xfrm>
            <a:off x="381000" y="188640"/>
            <a:ext cx="8458200" cy="720080"/>
          </a:xfrm>
        </p:spPr>
        <p:txBody>
          <a:bodyPr>
            <a:noAutofit/>
          </a:bodyPr>
          <a:lstStyle/>
          <a:p>
            <a:pPr algn="ctr"/>
            <a:r>
              <a:rPr lang="es-CO" dirty="0" smtClean="0">
                <a:solidFill>
                  <a:srgbClr val="FF0000"/>
                </a:solidFill>
                <a:latin typeface="AR CARTER" pitchFamily="2" charset="0"/>
              </a:rPr>
              <a:t>UTILIZAR OTROS ESPACIOS PARA NIÑOS</a:t>
            </a:r>
            <a:r>
              <a:rPr lang="es-CO" dirty="0">
                <a:solidFill>
                  <a:srgbClr val="FF0000"/>
                </a:solidFill>
                <a:latin typeface="AR CARTER" pitchFamily="2" charset="0"/>
              </a:rPr>
              <a:t>. EL APRENDIZAJE, POSIBILTA LA MOTIVACION EN LOS </a:t>
            </a:r>
            <a:endParaRPr lang="es-CO" dirty="0">
              <a:solidFill>
                <a:srgbClr val="FF0000"/>
              </a:solidFill>
            </a:endParaRPr>
          </a:p>
        </p:txBody>
      </p:sp>
      <p:pic>
        <p:nvPicPr>
          <p:cNvPr id="1026" name="Picture 2" descr="D:\Propietario\Documents\2015\2015EXPERIENCIA SIGNIFICATIVA DE INGLES\FOTOS BILINGUISMO\Foto1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75" y="836712"/>
            <a:ext cx="7546709" cy="566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908721"/>
            <a:ext cx="8458200" cy="5167066"/>
          </a:xfrm>
        </p:spPr>
        <p:txBody>
          <a:bodyPr/>
          <a:lstStyle/>
          <a:p>
            <a:endParaRPr lang="es-CO" dirty="0"/>
          </a:p>
        </p:txBody>
      </p:sp>
      <p:sp>
        <p:nvSpPr>
          <p:cNvPr id="3" name="2 Subtítulo"/>
          <p:cNvSpPr>
            <a:spLocks noGrp="1"/>
          </p:cNvSpPr>
          <p:nvPr>
            <p:ph type="subTitle" idx="1"/>
          </p:nvPr>
        </p:nvSpPr>
        <p:spPr>
          <a:xfrm>
            <a:off x="381000" y="188640"/>
            <a:ext cx="8458200" cy="576064"/>
          </a:xfrm>
        </p:spPr>
        <p:txBody>
          <a:bodyPr>
            <a:normAutofit/>
          </a:bodyPr>
          <a:lstStyle/>
          <a:p>
            <a:r>
              <a:rPr lang="es-CO" dirty="0" smtClean="0">
                <a:solidFill>
                  <a:srgbClr val="FF0000"/>
                </a:solidFill>
                <a:latin typeface="AR CARTER" pitchFamily="2" charset="0"/>
              </a:rPr>
              <a:t>EL USO DE LAS CARDS POSIBILITAN LA TRANSVERSALIZACIÓN EN OTRAS ÁREAS</a:t>
            </a:r>
            <a:endParaRPr lang="es-CO" dirty="0">
              <a:solidFill>
                <a:srgbClr val="FF0000"/>
              </a:solidFill>
            </a:endParaRPr>
          </a:p>
        </p:txBody>
      </p:sp>
      <p:pic>
        <p:nvPicPr>
          <p:cNvPr id="4" name="3 Imagen" descr="D:\Propietario\Documents\FOTOS NOVIEMBRE 2014\20140326_132424.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6120680" cy="5184576"/>
          </a:xfrm>
          <a:prstGeom prst="rect">
            <a:avLst/>
          </a:prstGeom>
          <a:noFill/>
          <a:ln>
            <a:noFill/>
          </a:ln>
        </p:spPr>
      </p:pic>
    </p:spTree>
    <p:extLst>
      <p:ext uri="{BB962C8B-B14F-4D97-AF65-F5344CB8AC3E}">
        <p14:creationId xmlns:p14="http://schemas.microsoft.com/office/powerpoint/2010/main" val="3401786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92695"/>
            <a:ext cx="8208912" cy="576065"/>
          </a:xfrm>
        </p:spPr>
        <p:txBody>
          <a:bodyPr>
            <a:normAutofit fontScale="90000"/>
          </a:bodyPr>
          <a:lstStyle/>
          <a:p>
            <a:pPr algn="ctr"/>
            <a:r>
              <a:rPr lang="es-CO" dirty="0" smtClean="0">
                <a:solidFill>
                  <a:srgbClr val="C00000"/>
                </a:solidFill>
                <a:latin typeface="AR CARTER" pitchFamily="2" charset="0"/>
              </a:rPr>
              <a:t>Pregunta </a:t>
            </a:r>
            <a:r>
              <a:rPr lang="es-CO" dirty="0" err="1" smtClean="0">
                <a:solidFill>
                  <a:srgbClr val="C00000"/>
                </a:solidFill>
                <a:latin typeface="AR CARTER" pitchFamily="2" charset="0"/>
              </a:rPr>
              <a:t>problematizadora</a:t>
            </a:r>
            <a:endParaRPr lang="es-CO" dirty="0">
              <a:solidFill>
                <a:srgbClr val="C00000"/>
              </a:solidFill>
              <a:latin typeface="AR CARTER" pitchFamily="2" charset="0"/>
            </a:endParaRPr>
          </a:p>
        </p:txBody>
      </p:sp>
      <p:sp>
        <p:nvSpPr>
          <p:cNvPr id="3" name="2 Subtítulo"/>
          <p:cNvSpPr>
            <a:spLocks noGrp="1"/>
          </p:cNvSpPr>
          <p:nvPr>
            <p:ph type="subTitle" idx="1"/>
          </p:nvPr>
        </p:nvSpPr>
        <p:spPr>
          <a:xfrm>
            <a:off x="827584" y="1772817"/>
            <a:ext cx="5256584" cy="2520279"/>
          </a:xfrm>
          <a:ln>
            <a:solidFill>
              <a:schemeClr val="tx1">
                <a:lumMod val="95000"/>
                <a:lumOff val="5000"/>
              </a:schemeClr>
            </a:solidFill>
          </a:ln>
        </p:spPr>
        <p:txBody>
          <a:bodyPr>
            <a:noAutofit/>
          </a:bodyPr>
          <a:lstStyle/>
          <a:p>
            <a:r>
              <a:rPr lang="es-CO" dirty="0" smtClean="0">
                <a:latin typeface="Brush Script MT" pitchFamily="66" charset="0"/>
              </a:rPr>
              <a:t>¿Cómo  despertar el interés por el aprendizaje del idioma inglés  </a:t>
            </a:r>
            <a:r>
              <a:rPr lang="es-CO" dirty="0">
                <a:latin typeface="Brush Script MT" pitchFamily="66" charset="0"/>
              </a:rPr>
              <a:t>desde los primeros años de </a:t>
            </a:r>
            <a:r>
              <a:rPr lang="es-CO" dirty="0" smtClean="0">
                <a:latin typeface="Brush Script MT" pitchFamily="66" charset="0"/>
              </a:rPr>
              <a:t>la </a:t>
            </a:r>
            <a:r>
              <a:rPr lang="es-CO" dirty="0">
                <a:latin typeface="Brush Script MT" pitchFamily="66" charset="0"/>
              </a:rPr>
              <a:t>escolaridad </a:t>
            </a:r>
            <a:r>
              <a:rPr lang="es-CO" dirty="0" smtClean="0">
                <a:latin typeface="Brush Script MT" pitchFamily="66" charset="0"/>
              </a:rPr>
              <a:t>en los estudiantes del grado cuarto grupo 02 de la sede José A. Galán de la Institución Educativa Esteban Rojas Tovar del municipio de </a:t>
            </a:r>
            <a:r>
              <a:rPr lang="es-CO" dirty="0" err="1" smtClean="0">
                <a:latin typeface="Brush Script MT" pitchFamily="66" charset="0"/>
              </a:rPr>
              <a:t>Tarqui</a:t>
            </a:r>
            <a:r>
              <a:rPr lang="es-CO" dirty="0" smtClean="0">
                <a:latin typeface="Brush Script MT" pitchFamily="66" charset="0"/>
              </a:rPr>
              <a:t>, Huila?</a:t>
            </a:r>
            <a:endParaRPr lang="es-CO" dirty="0">
              <a:latin typeface="Brush Script MT" pitchFamily="66" charset="0"/>
            </a:endParaRPr>
          </a:p>
        </p:txBody>
      </p:sp>
      <p:pic>
        <p:nvPicPr>
          <p:cNvPr id="1026" name="Picture 2" descr="D:\Propietario\Documents\2015\2015EXPERIENCIA SIGNIFICATIVA DE INGLES\FOTOS BILINGUISMO\Foto09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772816"/>
            <a:ext cx="2808312" cy="427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89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9"/>
            <a:ext cx="7772400" cy="792087"/>
          </a:xfrm>
        </p:spPr>
        <p:txBody>
          <a:bodyPr>
            <a:normAutofit fontScale="90000"/>
          </a:bodyPr>
          <a:lstStyle/>
          <a:p>
            <a:pPr algn="ctr"/>
            <a:r>
              <a:rPr lang="es-CO" dirty="0" smtClean="0">
                <a:solidFill>
                  <a:srgbClr val="C00000"/>
                </a:solidFill>
                <a:latin typeface="AR CARTER" pitchFamily="2" charset="0"/>
              </a:rPr>
              <a:t> OBJETIVO</a:t>
            </a:r>
            <a:r>
              <a:rPr lang="es-CO" dirty="0">
                <a:solidFill>
                  <a:srgbClr val="C00000"/>
                </a:solidFill>
                <a:latin typeface="AR CARTER" pitchFamily="2" charset="0"/>
              </a:rPr>
              <a:t> </a:t>
            </a:r>
            <a:r>
              <a:rPr lang="es-CO" dirty="0" smtClean="0">
                <a:solidFill>
                  <a:srgbClr val="C00000"/>
                </a:solidFill>
                <a:latin typeface="AR CARTER" pitchFamily="2" charset="0"/>
              </a:rPr>
              <a:t>GENERAL</a:t>
            </a:r>
            <a:br>
              <a:rPr lang="es-CO" dirty="0" smtClean="0">
                <a:solidFill>
                  <a:srgbClr val="C00000"/>
                </a:solidFill>
                <a:latin typeface="AR CARTER" pitchFamily="2" charset="0"/>
              </a:rPr>
            </a:br>
            <a:r>
              <a:rPr lang="es-CO" dirty="0" smtClean="0">
                <a:solidFill>
                  <a:srgbClr val="C00000"/>
                </a:solidFill>
                <a:latin typeface="AR CARTER" pitchFamily="2" charset="0"/>
              </a:rPr>
              <a:t/>
            </a:r>
            <a:br>
              <a:rPr lang="es-CO" dirty="0" smtClean="0">
                <a:solidFill>
                  <a:srgbClr val="C00000"/>
                </a:solidFill>
                <a:latin typeface="AR CARTER" pitchFamily="2" charset="0"/>
              </a:rPr>
            </a:br>
            <a:endParaRPr lang="es-CO" dirty="0">
              <a:solidFill>
                <a:srgbClr val="C00000"/>
              </a:solidFill>
              <a:latin typeface="AR CARTER" pitchFamily="2" charset="0"/>
            </a:endParaRPr>
          </a:p>
        </p:txBody>
      </p:sp>
      <p:sp>
        <p:nvSpPr>
          <p:cNvPr id="3" name="2 Subtítulo"/>
          <p:cNvSpPr>
            <a:spLocks noGrp="1"/>
          </p:cNvSpPr>
          <p:nvPr>
            <p:ph type="subTitle" idx="1"/>
          </p:nvPr>
        </p:nvSpPr>
        <p:spPr>
          <a:xfrm>
            <a:off x="380999" y="1628801"/>
            <a:ext cx="8484073" cy="3528392"/>
          </a:xfrm>
          <a:ln>
            <a:solidFill>
              <a:schemeClr val="tx1">
                <a:lumMod val="95000"/>
                <a:lumOff val="5000"/>
              </a:schemeClr>
            </a:solidFill>
          </a:ln>
        </p:spPr>
        <p:txBody>
          <a:bodyPr>
            <a:noAutofit/>
          </a:bodyPr>
          <a:lstStyle/>
          <a:p>
            <a:r>
              <a:rPr lang="es-CO" dirty="0" smtClean="0">
                <a:latin typeface="Brush Script MT" pitchFamily="66" charset="0"/>
              </a:rPr>
              <a:t>Motivar a los estudiantes hacia el aprendizaje del idioma inglés, utilizando estrategias de trabajo que le permitan mejores niveles de desempeño, el alcance de los niveles de competencia y el desarrollo de habilidades comunicativas(</a:t>
            </a:r>
            <a:r>
              <a:rPr lang="es-CO" dirty="0" err="1" smtClean="0">
                <a:latin typeface="Brush Script MT" pitchFamily="66" charset="0"/>
              </a:rPr>
              <a:t>writing</a:t>
            </a:r>
            <a:r>
              <a:rPr lang="es-CO" dirty="0" smtClean="0">
                <a:latin typeface="Brush Script MT" pitchFamily="66" charset="0"/>
              </a:rPr>
              <a:t>, </a:t>
            </a:r>
            <a:r>
              <a:rPr lang="es-CO" dirty="0" err="1" smtClean="0">
                <a:latin typeface="Brush Script MT" pitchFamily="66" charset="0"/>
              </a:rPr>
              <a:t>speaking</a:t>
            </a:r>
            <a:r>
              <a:rPr lang="es-CO" dirty="0" smtClean="0">
                <a:latin typeface="Brush Script MT" pitchFamily="66" charset="0"/>
              </a:rPr>
              <a:t>, </a:t>
            </a:r>
            <a:r>
              <a:rPr lang="es-CO" dirty="0" err="1" smtClean="0">
                <a:latin typeface="Brush Script MT" pitchFamily="66" charset="0"/>
              </a:rPr>
              <a:t>listening</a:t>
            </a:r>
            <a:r>
              <a:rPr lang="es-CO" dirty="0" smtClean="0">
                <a:latin typeface="Brush Script MT" pitchFamily="66" charset="0"/>
              </a:rPr>
              <a:t> and </a:t>
            </a:r>
            <a:r>
              <a:rPr lang="es-CO" dirty="0" err="1" smtClean="0">
                <a:latin typeface="Brush Script MT" pitchFamily="66" charset="0"/>
              </a:rPr>
              <a:t>reading</a:t>
            </a:r>
            <a:r>
              <a:rPr lang="es-CO" dirty="0" smtClean="0">
                <a:latin typeface="Brush Script MT" pitchFamily="66" charset="0"/>
              </a:rPr>
              <a:t>)</a:t>
            </a:r>
            <a:endParaRPr lang="es-CO" dirty="0">
              <a:latin typeface="Brush Script MT" pitchFamily="66" charset="0"/>
            </a:endParaRPr>
          </a:p>
          <a:p>
            <a:endParaRPr lang="es-CO" dirty="0" smtClean="0">
              <a:latin typeface="Brush Script MT" pitchFamily="66" charset="0"/>
            </a:endParaRPr>
          </a:p>
          <a:p>
            <a:endParaRPr lang="es-CO" dirty="0">
              <a:latin typeface="Brush Script MT" pitchFamily="66" charset="0"/>
            </a:endParaRPr>
          </a:p>
          <a:p>
            <a:r>
              <a:rPr lang="es-CO" dirty="0">
                <a:latin typeface="Brush Script MT" pitchFamily="66" charset="0"/>
              </a:rPr>
              <a:t> </a:t>
            </a:r>
          </a:p>
          <a:p>
            <a:pPr algn="ctr"/>
            <a:endParaRPr lang="es-CO" sz="4000" dirty="0"/>
          </a:p>
        </p:txBody>
      </p:sp>
      <p:pic>
        <p:nvPicPr>
          <p:cNvPr id="1026" name="Picture 2" descr="D:\Propietario\Documents\2015\2015EXPERIENCIA SIGNIFICATIVA DE INGLES\FOTOS PARTICIPACION EN ACTIVIDADES\4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690161"/>
            <a:ext cx="3212953" cy="263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316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692696"/>
            <a:ext cx="7772400" cy="1152127"/>
          </a:xfrm>
        </p:spPr>
        <p:txBody>
          <a:bodyPr>
            <a:normAutofit/>
          </a:bodyPr>
          <a:lstStyle/>
          <a:p>
            <a:pPr algn="ctr"/>
            <a:r>
              <a:rPr lang="es-CO" dirty="0" smtClean="0">
                <a:solidFill>
                  <a:srgbClr val="C00000"/>
                </a:solidFill>
                <a:latin typeface="AR CARTER" pitchFamily="2" charset="0"/>
              </a:rPr>
              <a:t> objetivos específicos</a:t>
            </a:r>
            <a:endParaRPr lang="es-CO" dirty="0">
              <a:solidFill>
                <a:srgbClr val="C00000"/>
              </a:solidFill>
              <a:latin typeface="AR CARTER" pitchFamily="2" charset="0"/>
            </a:endParaRPr>
          </a:p>
        </p:txBody>
      </p:sp>
      <p:sp>
        <p:nvSpPr>
          <p:cNvPr id="7" name="6 Subtítulo"/>
          <p:cNvSpPr>
            <a:spLocks noGrp="1"/>
          </p:cNvSpPr>
          <p:nvPr>
            <p:ph type="subTitle" idx="1"/>
          </p:nvPr>
        </p:nvSpPr>
        <p:spPr>
          <a:xfrm>
            <a:off x="323528" y="1268760"/>
            <a:ext cx="8458200" cy="5256584"/>
          </a:xfrm>
        </p:spPr>
        <p:txBody>
          <a:bodyPr>
            <a:noAutofit/>
          </a:bodyPr>
          <a:lstStyle/>
          <a:p>
            <a:pPr marL="342900" indent="-342900" algn="just">
              <a:buFont typeface="Wingdings" pitchFamily="2" charset="2"/>
              <a:buChar char="v"/>
            </a:pPr>
            <a:r>
              <a:rPr lang="es-CO" dirty="0" smtClean="0">
                <a:solidFill>
                  <a:schemeClr val="tx1"/>
                </a:solidFill>
                <a:latin typeface="Brush Script MT" pitchFamily="66" charset="0"/>
              </a:rPr>
              <a:t>Favorecer el trabajo individual y colectivo potenciando la integralidad en los proceso cognitivos, sociales y actitudinales de los estudiantes.</a:t>
            </a:r>
          </a:p>
          <a:p>
            <a:pPr marL="342900" indent="-342900" algn="just">
              <a:buFont typeface="Wingdings" pitchFamily="2" charset="2"/>
              <a:buChar char="v"/>
            </a:pPr>
            <a:r>
              <a:rPr lang="es-CO" dirty="0" smtClean="0">
                <a:solidFill>
                  <a:schemeClr val="tx1"/>
                </a:solidFill>
                <a:latin typeface="Brush Script MT" pitchFamily="66" charset="0"/>
              </a:rPr>
              <a:t>Propiciar el aprendizaje significativo a través de vivencias, juegos, dramatización de cuentos y objetos reales.</a:t>
            </a:r>
          </a:p>
          <a:p>
            <a:pPr marL="342900" indent="-342900" algn="just">
              <a:buFont typeface="Wingdings" pitchFamily="2" charset="2"/>
              <a:buChar char="v"/>
            </a:pPr>
            <a:r>
              <a:rPr lang="es-CO" dirty="0" smtClean="0">
                <a:solidFill>
                  <a:schemeClr val="tx1"/>
                </a:solidFill>
                <a:latin typeface="Brush Script MT" pitchFamily="66" charset="0"/>
              </a:rPr>
              <a:t>Promover la inclusión de las TICS en </a:t>
            </a:r>
            <a:r>
              <a:rPr lang="es-CO" dirty="0">
                <a:solidFill>
                  <a:schemeClr val="tx1"/>
                </a:solidFill>
                <a:latin typeface="Brush Script MT" pitchFamily="66" charset="0"/>
              </a:rPr>
              <a:t> </a:t>
            </a:r>
            <a:r>
              <a:rPr lang="es-CO" dirty="0" smtClean="0">
                <a:solidFill>
                  <a:schemeClr val="tx1"/>
                </a:solidFill>
                <a:latin typeface="Brush Script MT" pitchFamily="66" charset="0"/>
              </a:rPr>
              <a:t>el proceso de enseñanza- aprendizaje del inglés, a través, del uso de los CD-</a:t>
            </a:r>
            <a:r>
              <a:rPr lang="es-CO" dirty="0" err="1" smtClean="0">
                <a:solidFill>
                  <a:schemeClr val="tx1"/>
                </a:solidFill>
                <a:latin typeface="Brush Script MT" pitchFamily="66" charset="0"/>
              </a:rPr>
              <a:t>Roms</a:t>
            </a:r>
            <a:r>
              <a:rPr lang="es-CO" dirty="0" smtClean="0">
                <a:solidFill>
                  <a:schemeClr val="tx1"/>
                </a:solidFill>
                <a:latin typeface="Brush Script MT" pitchFamily="66" charset="0"/>
              </a:rPr>
              <a:t>, libros de texto, los </a:t>
            </a:r>
            <a:r>
              <a:rPr lang="es-CO" dirty="0" err="1" smtClean="0">
                <a:solidFill>
                  <a:schemeClr val="tx1"/>
                </a:solidFill>
                <a:latin typeface="Brush Script MT" pitchFamily="66" charset="0"/>
              </a:rPr>
              <a:t>Flashcards,y</a:t>
            </a:r>
            <a:r>
              <a:rPr lang="es-CO" dirty="0" smtClean="0">
                <a:solidFill>
                  <a:schemeClr val="tx1"/>
                </a:solidFill>
                <a:latin typeface="Brush Script MT" pitchFamily="66" charset="0"/>
              </a:rPr>
              <a:t>  el internet que permitan el acceso a la información y la comunicación. </a:t>
            </a:r>
          </a:p>
          <a:p>
            <a:pPr marL="342900" indent="-342900" algn="just">
              <a:buFont typeface="Wingdings" pitchFamily="2" charset="2"/>
              <a:buChar char="v"/>
            </a:pPr>
            <a:r>
              <a:rPr lang="es-CO" dirty="0" smtClean="0">
                <a:solidFill>
                  <a:schemeClr val="tx1"/>
                </a:solidFill>
                <a:latin typeface="Brush Script MT" pitchFamily="66" charset="0"/>
              </a:rPr>
              <a:t>Involucrar a los estudiantes en el proceso de enseñanza-aprendizaje mediante el manejo y uso del DVD y el video aumentando el gusto por la asignatura y su autoestima.</a:t>
            </a:r>
          </a:p>
          <a:p>
            <a:pPr marL="342900" indent="-342900" algn="just">
              <a:buFont typeface="Wingdings" pitchFamily="2" charset="2"/>
              <a:buChar char="v"/>
            </a:pPr>
            <a:r>
              <a:rPr lang="es-CO" dirty="0" smtClean="0">
                <a:solidFill>
                  <a:schemeClr val="tx1"/>
                </a:solidFill>
                <a:latin typeface="Brush Script MT" pitchFamily="66" charset="0"/>
              </a:rPr>
              <a:t>Evaluar su trabajo mediante pruebas externas (Martes de Prueba), e internas como herramienta de análisis de aprendizaje y de motivación donde se señalen sus logros y se concentren aspectos a mejorar</a:t>
            </a:r>
            <a:r>
              <a:rPr lang="es-CO" sz="2000" dirty="0" smtClean="0">
                <a:solidFill>
                  <a:schemeClr val="tx1"/>
                </a:solidFill>
                <a:latin typeface="Brush Script MT" pitchFamily="66" charset="0"/>
              </a:rPr>
              <a:t>. </a:t>
            </a:r>
          </a:p>
        </p:txBody>
      </p:sp>
    </p:spTree>
    <p:extLst>
      <p:ext uri="{BB962C8B-B14F-4D97-AF65-F5344CB8AC3E}">
        <p14:creationId xmlns:p14="http://schemas.microsoft.com/office/powerpoint/2010/main" val="4258612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9"/>
            <a:ext cx="7772400" cy="720079"/>
          </a:xfrm>
        </p:spPr>
        <p:txBody>
          <a:bodyPr>
            <a:normAutofit/>
          </a:bodyPr>
          <a:lstStyle/>
          <a:p>
            <a:pPr algn="ctr">
              <a:spcBef>
                <a:spcPct val="20000"/>
              </a:spcBef>
              <a:buClr>
                <a:schemeClr val="accent1"/>
              </a:buClr>
              <a:buSzPct val="70000"/>
            </a:pPr>
            <a:r>
              <a:rPr lang="es-CO" sz="4000" dirty="0">
                <a:solidFill>
                  <a:srgbClr val="FF0000"/>
                </a:solidFill>
                <a:latin typeface="AR CARTER" pitchFamily="2" charset="0"/>
                <a:ea typeface="+mn-ea"/>
                <a:cs typeface="+mn-cs"/>
              </a:rPr>
              <a:t>DESCRIPCION DEL PROBLEMA</a:t>
            </a:r>
          </a:p>
        </p:txBody>
      </p:sp>
      <p:sp>
        <p:nvSpPr>
          <p:cNvPr id="3" name="2 Subtítulo"/>
          <p:cNvSpPr>
            <a:spLocks noGrp="1"/>
          </p:cNvSpPr>
          <p:nvPr>
            <p:ph type="subTitle" idx="1"/>
          </p:nvPr>
        </p:nvSpPr>
        <p:spPr>
          <a:xfrm>
            <a:off x="381000" y="1340768"/>
            <a:ext cx="8458200" cy="5184576"/>
          </a:xfrm>
          <a:ln>
            <a:solidFill>
              <a:schemeClr val="tx1">
                <a:lumMod val="95000"/>
                <a:lumOff val="5000"/>
              </a:schemeClr>
            </a:solidFill>
          </a:ln>
        </p:spPr>
        <p:txBody>
          <a:bodyPr>
            <a:noAutofit/>
          </a:bodyPr>
          <a:lstStyle/>
          <a:p>
            <a:pPr algn="just"/>
            <a:r>
              <a:rPr lang="es-CO" dirty="0" smtClean="0">
                <a:latin typeface="Brush Script MT" pitchFamily="66" charset="0"/>
              </a:rPr>
              <a:t>Haciendo un análisis detallado de cada uno de los problemas que aquejan a los estudiantes en el área de inglés y que inciden en su desempeño, se encontró que el más relevante es la falta de interés por el aprendizaje de este idioma.</a:t>
            </a:r>
          </a:p>
          <a:p>
            <a:pPr algn="just"/>
            <a:r>
              <a:rPr lang="es-CO" dirty="0" smtClean="0">
                <a:latin typeface="Brush Script MT" pitchFamily="66" charset="0"/>
              </a:rPr>
              <a:t>Los estudiantes, frente a la clase de la lengua inglesa manifiestan aburrimiento, desgano, desinterés como respuesta a unidades didácticas descontextualizadas que no responden a sus intereses ni a sus necesidades ni a sus niveles de competencia; incidiendo en su bajo desempeño escolar. </a:t>
            </a:r>
          </a:p>
          <a:p>
            <a:pPr algn="just"/>
            <a:r>
              <a:rPr lang="es-CO" dirty="0" smtClean="0">
                <a:latin typeface="Brush Script MT" pitchFamily="66" charset="0"/>
              </a:rPr>
              <a:t>De continuar presentándose esta situación se afectaría el rendimiento académico y hasta disciplinario de nuestros estudiantes.</a:t>
            </a:r>
          </a:p>
          <a:p>
            <a:pPr algn="just"/>
            <a:r>
              <a:rPr lang="es-CO" dirty="0" smtClean="0">
                <a:latin typeface="Brush Script MT" pitchFamily="66" charset="0"/>
              </a:rPr>
              <a:t>Ante la problemática anteriormente mencionada, se realiza la propuesta pedagógica significativa, cuyo título es «CON LET´S GO ME DIVIERTO APRENDIENDO INGLÉS»</a:t>
            </a:r>
            <a:endParaRPr lang="es-CO" dirty="0">
              <a:latin typeface="Brush Script MT" pitchFamily="66" charset="0"/>
            </a:endParaRPr>
          </a:p>
        </p:txBody>
      </p:sp>
    </p:spTree>
    <p:extLst>
      <p:ext uri="{BB962C8B-B14F-4D97-AF65-F5344CB8AC3E}">
        <p14:creationId xmlns:p14="http://schemas.microsoft.com/office/powerpoint/2010/main" val="1906849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9"/>
            <a:ext cx="7772400" cy="648071"/>
          </a:xfrm>
        </p:spPr>
        <p:txBody>
          <a:bodyPr>
            <a:normAutofit fontScale="90000"/>
          </a:bodyPr>
          <a:lstStyle/>
          <a:p>
            <a:pPr algn="ctr"/>
            <a:r>
              <a:rPr lang="es-CO" sz="4000" dirty="0">
                <a:solidFill>
                  <a:srgbClr val="FF0000"/>
                </a:solidFill>
                <a:latin typeface="AR CARTER" pitchFamily="2" charset="0"/>
                <a:ea typeface="+mn-ea"/>
                <a:cs typeface="+mn-cs"/>
              </a:rPr>
              <a:t>COBERTURA</a:t>
            </a:r>
          </a:p>
        </p:txBody>
      </p:sp>
      <p:sp>
        <p:nvSpPr>
          <p:cNvPr id="3" name="2 Subtítulo"/>
          <p:cNvSpPr>
            <a:spLocks noGrp="1"/>
          </p:cNvSpPr>
          <p:nvPr>
            <p:ph type="subTitle" idx="1"/>
          </p:nvPr>
        </p:nvSpPr>
        <p:spPr>
          <a:xfrm>
            <a:off x="381000" y="1340768"/>
            <a:ext cx="8458200" cy="3888432"/>
          </a:xfrm>
          <a:ln>
            <a:solidFill>
              <a:schemeClr val="tx1">
                <a:lumMod val="95000"/>
                <a:lumOff val="5000"/>
              </a:schemeClr>
            </a:solidFill>
          </a:ln>
        </p:spPr>
        <p:txBody>
          <a:bodyPr>
            <a:noAutofit/>
          </a:bodyPr>
          <a:lstStyle/>
          <a:p>
            <a:pPr algn="just"/>
            <a:r>
              <a:rPr lang="es-CO" dirty="0" smtClean="0">
                <a:latin typeface="Brush Script MT" pitchFamily="66" charset="0"/>
              </a:rPr>
              <a:t>El proyecto se inició en el año 2012 con veinte siete estudiantes, del grado primero grupo 02 de la sede José Antonio Galán,  de los cuales hasta lo que vamos a la fecha 13 han seguido el proyecto los otros 11 estudiantes que conforman el total del grupo se han venido añadiendo, a lo largo de los años; es de tener en cuenta que hasta lo que llevamos, los 11 estudiantes han tenido durante los años sesiones de nivelación en horarios extra clase para lograr que no sigan en  desventaja con los demás estudiantes.  </a:t>
            </a:r>
          </a:p>
          <a:p>
            <a:pPr algn="just"/>
            <a:r>
              <a:rPr lang="es-CO" dirty="0" smtClean="0">
                <a:latin typeface="Brush Script MT" pitchFamily="66" charset="0"/>
              </a:rPr>
              <a:t>En el 2014 se extendió el  trabajó del área de inglés con los grados 301 de la misma sede con la profesora Cristina Fierro.</a:t>
            </a:r>
          </a:p>
          <a:p>
            <a:pPr algn="just"/>
            <a:r>
              <a:rPr lang="es-CO" dirty="0" smtClean="0">
                <a:latin typeface="Brush Script MT" pitchFamily="66" charset="0"/>
              </a:rPr>
              <a:t>Sus edades han oscilado de los seis a lo diez años. </a:t>
            </a:r>
            <a:endParaRPr lang="es-CO" dirty="0">
              <a:latin typeface="Brush Script MT" pitchFamily="66" charset="0"/>
            </a:endParaRPr>
          </a:p>
        </p:txBody>
      </p:sp>
    </p:spTree>
    <p:extLst>
      <p:ext uri="{BB962C8B-B14F-4D97-AF65-F5344CB8AC3E}">
        <p14:creationId xmlns:p14="http://schemas.microsoft.com/office/powerpoint/2010/main" val="3582065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836712"/>
            <a:ext cx="8458200" cy="5544615"/>
          </a:xfrm>
        </p:spPr>
        <p:txBody>
          <a:bodyPr>
            <a:normAutofit fontScale="90000"/>
          </a:bodyPr>
          <a:lstStyle/>
          <a:p>
            <a:r>
              <a:rPr lang="es-CO" sz="2700" cap="none" dirty="0">
                <a:solidFill>
                  <a:schemeClr val="tx2">
                    <a:shade val="75000"/>
                  </a:schemeClr>
                </a:solidFill>
                <a:latin typeface="Brush Script MT" pitchFamily="66" charset="0"/>
                <a:ea typeface="+mn-ea"/>
                <a:cs typeface="+mn-cs"/>
              </a:rPr>
              <a:t>La enseñanza en edades tempranas de primaria conlleva una gran responsabilidad. </a:t>
            </a:r>
            <a:br>
              <a:rPr lang="es-CO" sz="2700" cap="none" dirty="0">
                <a:solidFill>
                  <a:schemeClr val="tx2">
                    <a:shade val="75000"/>
                  </a:schemeClr>
                </a:solidFill>
                <a:latin typeface="Brush Script MT" pitchFamily="66" charset="0"/>
                <a:ea typeface="+mn-ea"/>
                <a:cs typeface="+mn-cs"/>
              </a:rPr>
            </a:br>
            <a:r>
              <a:rPr lang="es-CO" sz="2700" cap="none" dirty="0">
                <a:solidFill>
                  <a:schemeClr val="tx2">
                    <a:shade val="75000"/>
                  </a:schemeClr>
                </a:solidFill>
                <a:latin typeface="Brush Script MT" pitchFamily="66" charset="0"/>
                <a:ea typeface="+mn-ea"/>
                <a:cs typeface="+mn-cs"/>
              </a:rPr>
              <a:t>el método respuesta </a:t>
            </a:r>
            <a:r>
              <a:rPr lang="es-CO" sz="2700" cap="none" dirty="0" smtClean="0">
                <a:solidFill>
                  <a:schemeClr val="tx2">
                    <a:shade val="75000"/>
                  </a:schemeClr>
                </a:solidFill>
                <a:latin typeface="Brush Script MT" pitchFamily="66" charset="0"/>
                <a:ea typeface="+mn-ea"/>
                <a:cs typeface="+mn-cs"/>
              </a:rPr>
              <a:t>física total (TPR) de james </a:t>
            </a:r>
            <a:r>
              <a:rPr lang="es-CO" sz="2700" cap="none" dirty="0" err="1">
                <a:solidFill>
                  <a:schemeClr val="tx2">
                    <a:shade val="75000"/>
                  </a:schemeClr>
                </a:solidFill>
                <a:latin typeface="Brush Script MT" pitchFamily="66" charset="0"/>
                <a:ea typeface="+mn-ea"/>
                <a:cs typeface="+mn-cs"/>
              </a:rPr>
              <a:t>A</a:t>
            </a:r>
            <a:r>
              <a:rPr lang="es-CO" sz="2700" cap="none" dirty="0" err="1" smtClean="0">
                <a:solidFill>
                  <a:schemeClr val="tx2">
                    <a:shade val="75000"/>
                  </a:schemeClr>
                </a:solidFill>
                <a:latin typeface="Brush Script MT" pitchFamily="66" charset="0"/>
                <a:ea typeface="+mn-ea"/>
                <a:cs typeface="+mn-cs"/>
              </a:rPr>
              <a:t>sher</a:t>
            </a:r>
            <a:r>
              <a:rPr lang="es-CO" sz="2700" cap="none" dirty="0" smtClean="0">
                <a:solidFill>
                  <a:schemeClr val="tx2">
                    <a:shade val="75000"/>
                  </a:schemeClr>
                </a:solidFill>
                <a:latin typeface="Brush Script MT" pitchFamily="66" charset="0"/>
                <a:ea typeface="+mn-ea"/>
                <a:cs typeface="+mn-cs"/>
              </a:rPr>
              <a:t>, basó su trabajo en las observaciones acerca de la forma en la que aprenden los niños; y concluyó que estos aprenden mejor en un ambiente libre de estrés y que primero se adquiere el idioma escuchando órdenes, y luego respondiendo físicamente a estas.</a:t>
            </a:r>
            <a:br>
              <a:rPr lang="es-CO" sz="2700" cap="none" dirty="0" smtClean="0">
                <a:solidFill>
                  <a:schemeClr val="tx2">
                    <a:shade val="75000"/>
                  </a:schemeClr>
                </a:solidFill>
                <a:latin typeface="Brush Script MT" pitchFamily="66" charset="0"/>
                <a:ea typeface="+mn-ea"/>
                <a:cs typeface="+mn-cs"/>
              </a:rPr>
            </a:br>
            <a:r>
              <a:rPr lang="es-CO" sz="2700" cap="none" dirty="0" smtClean="0">
                <a:solidFill>
                  <a:schemeClr val="tx2">
                    <a:shade val="75000"/>
                  </a:schemeClr>
                </a:solidFill>
                <a:latin typeface="Brush Script MT" pitchFamily="66" charset="0"/>
                <a:ea typeface="+mn-ea"/>
                <a:cs typeface="+mn-cs"/>
              </a:rPr>
              <a:t>los niños pequeños entre los cinco y siete años, comprenden el mundo a través del uso combinado de ojos, oídos y manos, y por tanto el método de respuesta física total funciona bien en éstos edades. </a:t>
            </a:r>
            <a:br>
              <a:rPr lang="es-CO" sz="2700" cap="none" dirty="0" smtClean="0">
                <a:solidFill>
                  <a:schemeClr val="tx2">
                    <a:shade val="75000"/>
                  </a:schemeClr>
                </a:solidFill>
                <a:latin typeface="Brush Script MT" pitchFamily="66" charset="0"/>
                <a:ea typeface="+mn-ea"/>
                <a:cs typeface="+mn-cs"/>
              </a:rPr>
            </a:br>
            <a:r>
              <a:rPr lang="es-CO" sz="2700" cap="none" dirty="0" smtClean="0">
                <a:solidFill>
                  <a:schemeClr val="tx2">
                    <a:shade val="75000"/>
                  </a:schemeClr>
                </a:solidFill>
                <a:latin typeface="Brush Script MT" pitchFamily="66" charset="0"/>
                <a:ea typeface="+mn-ea"/>
                <a:cs typeface="+mn-cs"/>
              </a:rPr>
              <a:t>a medida que el niño se desarrolla va adquiriendo un cierto potencial como lo propone Gardner que todos somos inteligentes de diferentes maneras  y que nuestras inteligencias múltiples no son fijas, como antes se creía, sino que pueden mejorar, desarrollarse y extenderse</a:t>
            </a:r>
            <a:r>
              <a:rPr lang="es-CO" sz="2700" cap="none" dirty="0" smtClean="0">
                <a:latin typeface="Brush Script MT" pitchFamily="66" charset="0"/>
              </a:rPr>
              <a:t>.</a:t>
            </a:r>
            <a:endParaRPr lang="es-CO" sz="2700" cap="none" dirty="0"/>
          </a:p>
        </p:txBody>
      </p:sp>
      <p:sp>
        <p:nvSpPr>
          <p:cNvPr id="3" name="2 Subtítulo"/>
          <p:cNvSpPr>
            <a:spLocks noGrp="1"/>
          </p:cNvSpPr>
          <p:nvPr>
            <p:ph type="subTitle" idx="1"/>
          </p:nvPr>
        </p:nvSpPr>
        <p:spPr>
          <a:xfrm>
            <a:off x="381000" y="-315416"/>
            <a:ext cx="8458200" cy="1080120"/>
          </a:xfrm>
        </p:spPr>
        <p:txBody>
          <a:bodyPr>
            <a:normAutofit/>
          </a:bodyPr>
          <a:lstStyle/>
          <a:p>
            <a:pPr algn="ctr"/>
            <a:r>
              <a:rPr lang="es-CO" sz="2800" dirty="0">
                <a:solidFill>
                  <a:srgbClr val="FF0000"/>
                </a:solidFill>
                <a:latin typeface="AR CARTER" pitchFamily="2" charset="0"/>
              </a:rPr>
              <a:t>REFERENTE </a:t>
            </a:r>
            <a:r>
              <a:rPr lang="es-CO" sz="2800" dirty="0" smtClean="0">
                <a:solidFill>
                  <a:srgbClr val="FF0000"/>
                </a:solidFill>
                <a:latin typeface="AR CARTER" pitchFamily="2" charset="0"/>
              </a:rPr>
              <a:t>TEÓRICO</a:t>
            </a:r>
            <a:endParaRPr lang="es-CO" sz="2800" dirty="0">
              <a:latin typeface="AR CARTER" pitchFamily="2" charset="0"/>
            </a:endParaRPr>
          </a:p>
        </p:txBody>
      </p:sp>
    </p:spTree>
    <p:extLst>
      <p:ext uri="{BB962C8B-B14F-4D97-AF65-F5344CB8AC3E}">
        <p14:creationId xmlns:p14="http://schemas.microsoft.com/office/powerpoint/2010/main" val="54639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836712"/>
            <a:ext cx="8458200" cy="5544615"/>
          </a:xfrm>
        </p:spPr>
        <p:txBody>
          <a:bodyPr>
            <a:noAutofit/>
          </a:bodyPr>
          <a:lstStyle/>
          <a:p>
            <a:pPr algn="just"/>
            <a:r>
              <a:rPr lang="es-CO" sz="2000" cap="none" dirty="0" smtClean="0">
                <a:latin typeface="Brush Script MT" pitchFamily="66" charset="0"/>
              </a:rPr>
              <a:t>el método pedagógico de nuestra institución, se basa en la pedagogía activa participativa. desde el punto de vista conceptual anotado por Jaime rodríguez Mendoza; « la pedagogía, es el arte de transmitir experiencias, conocimientos, valores, con los recursos que tenemos a nuestro alcance, como son: experiencia materiales, la misma naturaleza, los laboratorios, los avances tecnológicos, la escuela, el arte, el lenguaje hablado, escrito y corporal».</a:t>
            </a:r>
            <a:br>
              <a:rPr lang="es-CO" sz="2000" cap="none" dirty="0" smtClean="0">
                <a:latin typeface="Brush Script MT" pitchFamily="66" charset="0"/>
              </a:rPr>
            </a:br>
            <a:r>
              <a:rPr lang="es-CO" sz="2000" cap="none" dirty="0" smtClean="0">
                <a:latin typeface="Brush Script MT" pitchFamily="66" charset="0"/>
              </a:rPr>
              <a:t>la pedagogía activa participativa, es aquella dirigida a eliminar la pasividad del estudiante y el aprendizaje memorístico de conocimientos transmitidos, utilizando una didáctica de respuesta que enseña a vencer de manera consciente las dificultades. por tanto, esta pedagogía provoca un movimiento de reacción y descubrimiento ya que el profesor facilita la actividad, observa y despierta el interés mediante la utilización de métodos activos, resultando el alumno, como un sujeto activo y el profesor como facilitador del proceso. </a:t>
            </a:r>
            <a:br>
              <a:rPr lang="es-CO" sz="2000" cap="none" dirty="0" smtClean="0">
                <a:latin typeface="Brush Script MT" pitchFamily="66" charset="0"/>
              </a:rPr>
            </a:br>
            <a:r>
              <a:rPr lang="es-CO" sz="2000" cap="none" dirty="0" smtClean="0">
                <a:latin typeface="Brush Script MT" pitchFamily="66" charset="0"/>
              </a:rPr>
              <a:t>el uso de varios elementos didácticos como el </a:t>
            </a:r>
            <a:r>
              <a:rPr lang="es-CO" sz="2000" cap="none" dirty="0" err="1" smtClean="0">
                <a:latin typeface="Brush Script MT" pitchFamily="66" charset="0"/>
              </a:rPr>
              <a:t>studentbook</a:t>
            </a:r>
            <a:r>
              <a:rPr lang="es-CO" sz="2000" cap="none" dirty="0" smtClean="0">
                <a:latin typeface="Brush Script MT" pitchFamily="66" charset="0"/>
              </a:rPr>
              <a:t>, </a:t>
            </a:r>
            <a:r>
              <a:rPr lang="es-CO" sz="2000" cap="none" dirty="0" err="1" smtClean="0">
                <a:latin typeface="Brush Script MT" pitchFamily="66" charset="0"/>
              </a:rPr>
              <a:t>workook</a:t>
            </a:r>
            <a:r>
              <a:rPr lang="es-CO" sz="2000" cap="none" dirty="0" smtClean="0">
                <a:latin typeface="Brush Script MT" pitchFamily="66" charset="0"/>
              </a:rPr>
              <a:t>,,</a:t>
            </a:r>
            <a:r>
              <a:rPr lang="es-CO" sz="2000" cap="none" dirty="0" err="1" smtClean="0">
                <a:latin typeface="Brush Script MT" pitchFamily="66" charset="0"/>
              </a:rPr>
              <a:t>cds,songs</a:t>
            </a:r>
            <a:r>
              <a:rPr lang="es-CO" sz="2000" cap="none" dirty="0" smtClean="0">
                <a:latin typeface="Brush Script MT" pitchFamily="66" charset="0"/>
              </a:rPr>
              <a:t>, </a:t>
            </a:r>
            <a:r>
              <a:rPr lang="es-CO" sz="2000" cap="none" dirty="0" err="1" smtClean="0">
                <a:latin typeface="Brush Script MT" pitchFamily="66" charset="0"/>
              </a:rPr>
              <a:t>flashcards,posters</a:t>
            </a:r>
            <a:r>
              <a:rPr lang="es-CO" sz="2000" cap="none" dirty="0" smtClean="0">
                <a:latin typeface="Brush Script MT" pitchFamily="66" charset="0"/>
              </a:rPr>
              <a:t> </a:t>
            </a:r>
            <a:r>
              <a:rPr lang="es-CO" sz="2000" cap="none" dirty="0" err="1" smtClean="0">
                <a:latin typeface="Brush Script MT" pitchFamily="66" charset="0"/>
              </a:rPr>
              <a:t>etc</a:t>
            </a:r>
            <a:r>
              <a:rPr lang="es-CO" sz="2000" cap="none" dirty="0" smtClean="0">
                <a:latin typeface="Brush Script MT" pitchFamily="66" charset="0"/>
              </a:rPr>
              <a:t> hacen que los estudiantes en su nivel básico (1°-2°) adquieran un aprendizaje afectivo; en el nivel inicial e intermedio  (3°-4°)continúen el enfoque afectivo pero se aumenta su capacidad de concentración, hasta llegar al total </a:t>
            </a:r>
            <a:r>
              <a:rPr lang="es-CO" sz="2000" cap="none" dirty="0" err="1" smtClean="0">
                <a:latin typeface="Brush Script MT" pitchFamily="66" charset="0"/>
              </a:rPr>
              <a:t>physical</a:t>
            </a:r>
            <a:r>
              <a:rPr lang="es-CO" sz="2000" cap="none" dirty="0" smtClean="0">
                <a:latin typeface="Brush Script MT" pitchFamily="66" charset="0"/>
              </a:rPr>
              <a:t> response (TPR) o respuesta física total donde el nuevo lenguaje es internalizado. </a:t>
            </a:r>
            <a:br>
              <a:rPr lang="es-CO" sz="2000" cap="none" dirty="0" smtClean="0">
                <a:latin typeface="Brush Script MT" pitchFamily="66" charset="0"/>
              </a:rPr>
            </a:br>
            <a:endParaRPr lang="es-CO" sz="2000" cap="none" dirty="0"/>
          </a:p>
        </p:txBody>
      </p:sp>
      <p:sp>
        <p:nvSpPr>
          <p:cNvPr id="3" name="2 Subtítulo"/>
          <p:cNvSpPr>
            <a:spLocks noGrp="1"/>
          </p:cNvSpPr>
          <p:nvPr>
            <p:ph type="subTitle" idx="1"/>
          </p:nvPr>
        </p:nvSpPr>
        <p:spPr>
          <a:xfrm>
            <a:off x="381000" y="188640"/>
            <a:ext cx="8458200" cy="792088"/>
          </a:xfrm>
        </p:spPr>
        <p:txBody>
          <a:bodyPr/>
          <a:lstStyle/>
          <a:p>
            <a:pPr algn="ctr"/>
            <a:r>
              <a:rPr lang="es-CO" sz="2800" dirty="0" smtClean="0">
                <a:solidFill>
                  <a:srgbClr val="FF0000"/>
                </a:solidFill>
                <a:latin typeface="AR CARTER" pitchFamily="2" charset="0"/>
              </a:rPr>
              <a:t>METODOLOGÍA</a:t>
            </a:r>
            <a:endParaRPr lang="es-CO" sz="2800" dirty="0">
              <a:latin typeface="AR CARTER" pitchFamily="2" charset="0"/>
            </a:endParaRPr>
          </a:p>
          <a:p>
            <a:endParaRPr lang="es-CO" dirty="0"/>
          </a:p>
        </p:txBody>
      </p:sp>
    </p:spTree>
    <p:extLst>
      <p:ext uri="{BB962C8B-B14F-4D97-AF65-F5344CB8AC3E}">
        <p14:creationId xmlns:p14="http://schemas.microsoft.com/office/powerpoint/2010/main" val="13143404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TotalTime>
  <Words>1408</Words>
  <Application>Microsoft Office PowerPoint</Application>
  <PresentationFormat>Presentación en pantalla (4:3)</PresentationFormat>
  <Paragraphs>57</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Viajes</vt:lpstr>
      <vt:lpstr>Marleny mendez díaz       docente experiencia pedagogica significativa- inglés sede: josé antonio galán- 402 institución educativa esteban rojas tovar- tarqui 2015</vt:lpstr>
      <vt:lpstr>PRESENTACION</vt:lpstr>
      <vt:lpstr>Pregunta problematizadora</vt:lpstr>
      <vt:lpstr> OBJETIVO GENERAL  </vt:lpstr>
      <vt:lpstr> objetivos específicos</vt:lpstr>
      <vt:lpstr>DESCRIPCION DEL PROBLEMA</vt:lpstr>
      <vt:lpstr>COBERTURA</vt:lpstr>
      <vt:lpstr>La enseñanza en edades tempranas de primaria conlleva una gran responsabilidad.  el método respuesta física total (TPR) de james Asher, basó su trabajo en las observaciones acerca de la forma en la que aprenden los niños; y concluyó que estos aprenden mejor en un ambiente libre de estrés y que primero se adquiere el idioma escuchando órdenes, y luego respondiendo físicamente a estas. los niños pequeños entre los cinco y siete años, comprenden el mundo a través del uso combinado de ojos, oídos y manos, y por tanto el método de respuesta física total funciona bien en éstos edades.  a medida que el niño se desarrolla va adquiriendo un cierto potencial como lo propone Gardner que todos somos inteligentes de diferentes maneras  y que nuestras inteligencias múltiples no son fijas, como antes se creía, sino que pueden mejorar, desarrollarse y extenderse.</vt:lpstr>
      <vt:lpstr>el método pedagógico de nuestra institución, se basa en la pedagogía activa participativa. desde el punto de vista conceptual anotado por Jaime rodríguez Mendoza; « la pedagogía, es el arte de transmitir experiencias, conocimientos, valores, con los recursos que tenemos a nuestro alcance, como son: experiencia materiales, la misma naturaleza, los laboratorios, los avances tecnológicos, la escuela, el arte, el lenguaje hablado, escrito y corporal». la pedagogía activa participativa, es aquella dirigida a eliminar la pasividad del estudiante y el aprendizaje memorístico de conocimientos transmitidos, utilizando una didáctica de respuesta que enseña a vencer de manera consciente las dificultades. por tanto, esta pedagogía provoca un movimiento de reacción y descubrimiento ya que el profesor facilita la actividad, observa y despierta el interés mediante la utilización de métodos activos, resultando el alumno, como un sujeto activo y el profesor como facilitador del proceso.  el uso de varios elementos didácticos como el studentbook, workook,,cds,songs, flashcards,posters etc hacen que los estudiantes en su nivel básico (1°-2°) adquieran un aprendizaje afectivo; en el nivel inicial e intermedio  (3°-4°)continúen el enfoque afectivo pero se aumenta su capacidad de concentración, hasta llegar al total physical response (TPR) o respuesta física total donde el nuevo lenguaje es internalizado.  </vt:lpstr>
      <vt:lpstr>Presentación de PowerPoint</vt:lpstr>
      <vt:lpstr>la evaluación es tenida en cuenta desde dos perspectivas. desde la adquisición realizada por los alumnos antes del proceso(evaluacion inicial), durante el proceso (evaluación formativa) y al finalizar el proceso(evaluación sumativa). se evalúan las tareas, reflejadas a través de dibujos o ejercicios  escritos, los diálogos, las rutinas(saludos(geetings, oraciones, órdenes)trabajo en el workbook(ejercicios individuales y el studentbook (trabajos en grupo) dramatizaciones, canciones, juegos(loterías, el uso de los flashcards, presentaciones en izadas de bandera, english day y ante todo el uso del idioma en otros contextos de las áreas, matemáticas(operaciones matemáticas, figuras geométricas, numeración(cardinal y ordinal)signos) oraciones religiosas(padre nuestro, ave maría, ángel de la guarda)en español( sustantivos, adjetivos, verbos, preposiciones de lugar, conjunciones, spelling,personal information); sociales(nacionalidades, países, oficios, estaciones, puntos cardinales,house andhome)school,fechas),ciencias naturales(nombres de animales, partes del cuerpo)educación física(lateralidad, direccionamiento,free time and hobbies)tecnologia(partes y usos de elementos tecnológicos)artística(collage) ética(los valores)  </vt:lpstr>
      <vt:lpstr>ACTIVIDADES   </vt:lpstr>
      <vt:lpstr>Videos que le permiten retener a largo plazo lo visto </vt:lpstr>
      <vt:lpstr>Se ejercitan en la pronunciación y la escucha mediante representaciones teatrales </vt:lpstr>
      <vt:lpstr>Escuchan canciones para introducir un nuevo tema o para reforzar temas vistos previamente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INSTITUCIÓN EDUCATIVA ESTEBAN ROJAS TOVAR SEDE: JOSÉ ANTONIO GALÁN 2015</dc:title>
  <dc:creator>Lenovo</dc:creator>
  <cp:lastModifiedBy>Samsung</cp:lastModifiedBy>
  <cp:revision>78</cp:revision>
  <dcterms:created xsi:type="dcterms:W3CDTF">2015-06-08T01:08:51Z</dcterms:created>
  <dcterms:modified xsi:type="dcterms:W3CDTF">2016-09-06T14:22:32Z</dcterms:modified>
</cp:coreProperties>
</file>