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6" r:id="rId2"/>
    <p:sldId id="30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98" r:id="rId11"/>
    <p:sldId id="267" r:id="rId12"/>
    <p:sldId id="268" r:id="rId13"/>
    <p:sldId id="270" r:id="rId14"/>
    <p:sldId id="300" r:id="rId15"/>
    <p:sldId id="271" r:id="rId16"/>
    <p:sldId id="299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303" r:id="rId25"/>
    <p:sldId id="30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302" r:id="rId40"/>
    <p:sldId id="293" r:id="rId41"/>
    <p:sldId id="292" r:id="rId42"/>
    <p:sldId id="294" r:id="rId43"/>
    <p:sldId id="295" r:id="rId44"/>
    <p:sldId id="297" r:id="rId45"/>
  </p:sldIdLst>
  <p:sldSz cx="10799763" cy="6750050"/>
  <p:notesSz cx="6858000" cy="9144000"/>
  <p:defaultTextStyle>
    <a:defPPr>
      <a:defRPr lang="es-CO"/>
    </a:defPPr>
    <a:lvl1pPr marL="0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1pPr>
    <a:lvl2pPr marL="421173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2pPr>
    <a:lvl3pPr marL="842345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3pPr>
    <a:lvl4pPr marL="1263518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4pPr>
    <a:lvl5pPr marL="1684691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5pPr>
    <a:lvl6pPr marL="2105863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6pPr>
    <a:lvl7pPr marL="2527036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7pPr>
    <a:lvl8pPr marL="2948208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8pPr>
    <a:lvl9pPr marL="3369381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546" y="216"/>
      </p:cViewPr>
      <p:guideLst>
        <p:guide orient="horz" pos="2126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04696"/>
            <a:ext cx="8099822" cy="2350017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545339"/>
            <a:ext cx="8099822" cy="1629699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611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19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59378"/>
            <a:ext cx="2328699" cy="572035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59378"/>
            <a:ext cx="6851100" cy="57203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44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29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682826"/>
            <a:ext cx="9314796" cy="2807833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517222"/>
            <a:ext cx="9314796" cy="1476573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5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796888"/>
            <a:ext cx="4589899" cy="428284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796888"/>
            <a:ext cx="4589899" cy="428284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26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59378"/>
            <a:ext cx="9314796" cy="130469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654700"/>
            <a:ext cx="4568806" cy="810943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465643"/>
            <a:ext cx="4568806" cy="3626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654700"/>
            <a:ext cx="4591306" cy="810943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465643"/>
            <a:ext cx="4591306" cy="3626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647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040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7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50003"/>
            <a:ext cx="3483204" cy="1575012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971882"/>
            <a:ext cx="5467380" cy="4796911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25015"/>
            <a:ext cx="3483204" cy="3751591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524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50003"/>
            <a:ext cx="3483204" cy="1575012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971882"/>
            <a:ext cx="5467380" cy="4796911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25015"/>
            <a:ext cx="3483204" cy="3751591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9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59378"/>
            <a:ext cx="9314796" cy="1304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796888"/>
            <a:ext cx="9314796" cy="4282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256297"/>
            <a:ext cx="2429947" cy="359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A31C-9F74-4158-8C2B-44EF699118C9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256297"/>
            <a:ext cx="3644920" cy="359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256297"/>
            <a:ext cx="2429947" cy="359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6B29-CA06-44B6-B714-6A49FE03F6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437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Conflicto_armado_interno_en_Colombi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Conflicto_armado_interno_en_Colombia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99763" cy="674985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720340" y="537210"/>
            <a:ext cx="53774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TRANSVERSALIDAD </a:t>
            </a:r>
          </a:p>
          <a:p>
            <a:pPr algn="ctr"/>
            <a:r>
              <a:rPr lang="es-CO" sz="2400" b="1" dirty="0"/>
              <a:t>PROYECTOS PEDAGÓGICOS </a:t>
            </a:r>
            <a:endParaRPr lang="es-CO" sz="2400" b="1" dirty="0" smtClean="0"/>
          </a:p>
          <a:p>
            <a:pPr algn="ctr"/>
            <a:r>
              <a:rPr lang="es-CO" sz="2400" b="1" dirty="0" smtClean="0"/>
              <a:t>Y </a:t>
            </a:r>
            <a:r>
              <a:rPr lang="es-CO" sz="2400" b="1" dirty="0"/>
              <a:t>TEMAS TRANSVERSALES</a:t>
            </a:r>
          </a:p>
          <a:p>
            <a:pPr algn="ctr"/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r>
              <a:rPr lang="es-CO" sz="2000" b="1" dirty="0" smtClean="0"/>
              <a:t>REINDUCCIÓN A COORDINADORES, DOCENTES ORIENTADORES Y </a:t>
            </a:r>
            <a:r>
              <a:rPr lang="es-CO" sz="2000" b="1" dirty="0" smtClean="0"/>
              <a:t>DOCENTES VINCULADOS MEDIANTE  </a:t>
            </a:r>
            <a:r>
              <a:rPr lang="es-CO" sz="2000" b="1" dirty="0" smtClean="0"/>
              <a:t>DECRETO 1278 DE 2002</a:t>
            </a:r>
            <a:endParaRPr lang="es-CO" sz="2000" dirty="0"/>
          </a:p>
          <a:p>
            <a:pPr algn="ctr"/>
            <a:r>
              <a:rPr lang="es-CO" sz="2000" b="1" dirty="0" smtClean="0"/>
              <a:t>Octubre 2020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82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68730" y="1725930"/>
            <a:ext cx="8446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600" b="1" dirty="0" smtClean="0"/>
              <a:t>Los planes, programas y proyectos </a:t>
            </a:r>
            <a:r>
              <a:rPr lang="es-CO" sz="3600" b="1" dirty="0"/>
              <a:t>se conjugan o entrelazan en sus potencialidades y problemáticas sociales, económicas, naturales, ambientales, políticas, culturales y turísticas de las localidades y el Dpto</a:t>
            </a:r>
            <a:r>
              <a:rPr lang="es-CO" sz="3600" b="1" dirty="0" smtClean="0"/>
              <a:t>., como lo vamos a ver. 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18197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3300" y="723900"/>
            <a:ext cx="89281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Proyectos pedagógicos</a:t>
            </a:r>
          </a:p>
          <a:p>
            <a:pPr algn="ctr"/>
            <a:r>
              <a:rPr lang="es-CO" sz="2800" b="1" dirty="0" smtClean="0"/>
              <a:t>Cátedra </a:t>
            </a:r>
            <a:r>
              <a:rPr lang="es-CO" sz="2800" b="1" dirty="0"/>
              <a:t>de la </a:t>
            </a:r>
            <a:r>
              <a:rPr lang="es-CO" sz="2800" b="1" dirty="0" err="1"/>
              <a:t>Huilensidad</a:t>
            </a:r>
            <a:endParaRPr lang="es-CO" sz="2800" dirty="0"/>
          </a:p>
          <a:p>
            <a:pPr algn="ctr"/>
            <a:r>
              <a:rPr lang="es-CO" sz="2800" b="1" dirty="0"/>
              <a:t>Ordenanza 006 y Decreto 1308 de 2004.</a:t>
            </a:r>
            <a:endParaRPr lang="es-CO" sz="2800" dirty="0"/>
          </a:p>
          <a:p>
            <a:r>
              <a:rPr lang="es-CO" sz="2400" b="1" dirty="0"/>
              <a:t> </a:t>
            </a:r>
            <a:endParaRPr lang="es-CO" sz="2400" dirty="0"/>
          </a:p>
          <a:p>
            <a:pPr algn="just"/>
            <a:r>
              <a:rPr lang="es-ES" sz="2800" b="1" dirty="0" smtClean="0"/>
              <a:t>La </a:t>
            </a:r>
            <a:r>
              <a:rPr lang="es-ES" sz="2800" b="1" dirty="0" err="1"/>
              <a:t>huilensidad</a:t>
            </a:r>
            <a:r>
              <a:rPr lang="es-ES" sz="2800" b="1" dirty="0"/>
              <a:t>,</a:t>
            </a:r>
            <a:r>
              <a:rPr lang="es-ES" sz="2800" dirty="0"/>
              <a:t> </a:t>
            </a:r>
            <a:r>
              <a:rPr lang="es-ES" sz="2800" b="1" dirty="0"/>
              <a:t>no es otra cosa, que vincular la cultura del entorno a la cultura escolar, para hacer pertinentes los Proyectos educativos institucionales o comunitarios, a partir de las realidades que se viven en el contexto. </a:t>
            </a:r>
            <a:endParaRPr lang="es-CO" sz="2800" b="1" dirty="0"/>
          </a:p>
          <a:p>
            <a:pPr algn="just"/>
            <a:r>
              <a:rPr lang="es-ES" sz="2800" dirty="0"/>
              <a:t> </a:t>
            </a:r>
            <a:endParaRPr lang="es-CO" sz="2800" dirty="0"/>
          </a:p>
          <a:p>
            <a:pPr algn="just"/>
            <a:r>
              <a:rPr lang="es-ES" sz="2800" b="1" dirty="0"/>
              <a:t>Estas realidades están relacionadas </a:t>
            </a:r>
            <a:r>
              <a:rPr lang="es-CO" sz="2800" b="1" dirty="0"/>
              <a:t>tanto con los fenómenos geográficos y naturales, como con los procesos sociales, económicos, ambientales, políticos, culturales y turísticos de la región en su devenir histórico. </a:t>
            </a:r>
          </a:p>
          <a:p>
            <a:r>
              <a:rPr lang="es-CO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66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2200" y="520700"/>
            <a:ext cx="86995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/>
              <a:t>Realidades en términos de potencialidades y problemáticas, para conservar lo que haya que preservar y transformar prácticas no pertinentes, por cuanto, como dice   </a:t>
            </a:r>
            <a:r>
              <a:rPr lang="es-ES" sz="2800" b="1" dirty="0"/>
              <a:t>Jesús Martín Barbero “no hay ninguna posibilidad de ser fiel  a una identidad sin transformarla”. lo que implica abordar críticamente las transformaciones culturales. </a:t>
            </a:r>
            <a:endParaRPr lang="es-CO" sz="2800" b="1" dirty="0"/>
          </a:p>
          <a:p>
            <a:pPr algn="just"/>
            <a:r>
              <a:rPr lang="es-ES" sz="2800" dirty="0"/>
              <a:t> </a:t>
            </a:r>
            <a:endParaRPr lang="es-CO" sz="2800" dirty="0"/>
          </a:p>
          <a:p>
            <a:pPr algn="just"/>
            <a:r>
              <a:rPr lang="es-ES" sz="2800" b="1" dirty="0"/>
              <a:t>De ahí que la </a:t>
            </a:r>
            <a:r>
              <a:rPr lang="es-ES" sz="2800" b="1" dirty="0" err="1"/>
              <a:t>Huilensidad</a:t>
            </a:r>
            <a:r>
              <a:rPr lang="es-ES" sz="2800" b="1" dirty="0"/>
              <a:t> </a:t>
            </a:r>
            <a:r>
              <a:rPr lang="es-CO" sz="2800" b="1" dirty="0"/>
              <a:t>tenga como propósito </a:t>
            </a:r>
            <a:r>
              <a:rPr lang="es-ES_tradnl" sz="2800" b="1" dirty="0"/>
              <a:t>contribuir a la </a:t>
            </a:r>
            <a:r>
              <a:rPr lang="es-ES" sz="2800" b="1" dirty="0"/>
              <a:t>conservación y afirmación de la identidad cultural local y regional, así como promover el cambio de mentalidades de los huilenses con los nuevos retos que trae la globalización, por cuanto somos hijos de la aldea y ciudadanos del mundo. </a:t>
            </a:r>
            <a:endParaRPr lang="es-CO" sz="2800" b="1" dirty="0"/>
          </a:p>
          <a:p>
            <a:pPr algn="just"/>
            <a:r>
              <a:rPr lang="es-CO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870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8720" y="617220"/>
            <a:ext cx="865251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/>
              <a:t> </a:t>
            </a:r>
            <a:r>
              <a:rPr lang="es-CO" sz="4000" b="1" dirty="0" smtClean="0"/>
              <a:t>La Cátedra de la </a:t>
            </a:r>
            <a:r>
              <a:rPr lang="es-CO" sz="4000" b="1" dirty="0" err="1" smtClean="0"/>
              <a:t>huilensidad</a:t>
            </a:r>
            <a:endParaRPr lang="es-CO" sz="4000" b="1" dirty="0" smtClean="0"/>
          </a:p>
          <a:p>
            <a:pPr algn="just"/>
            <a:endParaRPr lang="es-CO" sz="2400" b="1" dirty="0" smtClean="0"/>
          </a:p>
          <a:p>
            <a:pPr algn="just"/>
            <a:r>
              <a:rPr lang="es-CO" sz="2400" b="1" dirty="0" smtClean="0"/>
              <a:t>La </a:t>
            </a:r>
            <a:r>
              <a:rPr lang="es-CO" sz="2400" b="1" dirty="0" err="1"/>
              <a:t>huilensidad</a:t>
            </a:r>
            <a:r>
              <a:rPr lang="es-CO" sz="2400" b="1" dirty="0"/>
              <a:t> la podemos abordar </a:t>
            </a:r>
            <a:r>
              <a:rPr lang="es-CO" sz="2400" b="1" dirty="0" smtClean="0"/>
              <a:t>entonces, </a:t>
            </a:r>
            <a:r>
              <a:rPr lang="es-CO" sz="2400" b="1" dirty="0"/>
              <a:t>a través de </a:t>
            </a:r>
            <a:r>
              <a:rPr lang="es-CO" sz="2400" b="1" dirty="0" smtClean="0"/>
              <a:t>proyectos, tales como: conformación de escuelas, grupos, encuentros de </a:t>
            </a:r>
            <a:r>
              <a:rPr lang="es-CO" sz="2400" b="1" dirty="0"/>
              <a:t>danzas, música, teatro, cuento, poesía, </a:t>
            </a:r>
            <a:r>
              <a:rPr lang="es-CO" sz="2400" b="1" dirty="0" smtClean="0"/>
              <a:t>gastronomía</a:t>
            </a:r>
            <a:r>
              <a:rPr lang="es-CO" sz="2400" b="1" dirty="0"/>
              <a:t>, </a:t>
            </a:r>
            <a:r>
              <a:rPr lang="es-CO" sz="2400" b="1" dirty="0" smtClean="0"/>
              <a:t>artesanías (representativas de la riqueza patrimonial de los pueblos, instrumentos autóctonos musicales, etc.), además de proyectos </a:t>
            </a:r>
            <a:r>
              <a:rPr lang="es-CO" sz="2400" b="1" dirty="0"/>
              <a:t>productivos </a:t>
            </a:r>
            <a:r>
              <a:rPr lang="es-CO" sz="2400" b="1" dirty="0" smtClean="0"/>
              <a:t>huilenses como los cafés </a:t>
            </a:r>
            <a:r>
              <a:rPr lang="es-CO" sz="2400" b="1" dirty="0"/>
              <a:t>especiales, </a:t>
            </a:r>
            <a:r>
              <a:rPr lang="es-CO" sz="2400" b="1" dirty="0" smtClean="0"/>
              <a:t>frutas (la chulupa y otras), la piscicultura y, </a:t>
            </a:r>
            <a:r>
              <a:rPr lang="es-CO" sz="2400" b="1" dirty="0"/>
              <a:t>emprendimientos que den valor </a:t>
            </a:r>
            <a:r>
              <a:rPr lang="es-CO" sz="2400" b="1" dirty="0" smtClean="0"/>
              <a:t>agregado;  </a:t>
            </a:r>
            <a:r>
              <a:rPr lang="es-CO" sz="2400" b="1" dirty="0"/>
              <a:t>algunos están certificados, </a:t>
            </a:r>
            <a:r>
              <a:rPr lang="es-CO" sz="2400" b="1" dirty="0" smtClean="0"/>
              <a:t>pero también, se debe asumir pedagógicamente  en temas transversales, mediante la formulación de desempeños.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Ver mallas curriculares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documento de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“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ORIENTACIONES GENERALES PARA LA FORMULACIÓN DEL PROYECTO EDUCATIVO INSTITUCIONAL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–PEI,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. 94 y ss.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4400" y="720090"/>
            <a:ext cx="84353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El concepto de </a:t>
            </a:r>
            <a:r>
              <a:rPr lang="es-ES" sz="2800" b="1" dirty="0" err="1"/>
              <a:t>Huilensidad</a:t>
            </a:r>
            <a:r>
              <a:rPr lang="es-ES" sz="2800" b="1" dirty="0"/>
              <a:t> trasciende </a:t>
            </a:r>
            <a:r>
              <a:rPr lang="es-ES" sz="2800" b="1" dirty="0" smtClean="0"/>
              <a:t>la </a:t>
            </a:r>
            <a:r>
              <a:rPr lang="es-ES" sz="2800" b="1" dirty="0"/>
              <a:t>concepción tradicional de aquella que se basa tan solo en el pasado histórico, en las tradiciones, demostraciones del folclor y demás expresiones culturales. Algunos EE reducen la </a:t>
            </a:r>
            <a:r>
              <a:rPr lang="es-ES" sz="2800" b="1" dirty="0" err="1"/>
              <a:t>huilensidad</a:t>
            </a:r>
            <a:r>
              <a:rPr lang="es-ES" sz="2800" b="1" dirty="0"/>
              <a:t>, a la realización de eventos en el marco de la celebración de las fiestas folclóricas de San Juan y San Pedro y, en ocasiones, los escasos presupuestos, los dedican exclusivamente a financiar estas manifestaciones y presentaciones, que a veces estimulan el consumo de bebidas </a:t>
            </a:r>
            <a:r>
              <a:rPr lang="es-ES" sz="2800" b="1" dirty="0" smtClean="0"/>
              <a:t>alcohólicas en la comunidad educativa, </a:t>
            </a:r>
            <a:r>
              <a:rPr lang="es-ES" sz="2800" b="1" dirty="0"/>
              <a:t>cuando el nuevo concepto de </a:t>
            </a:r>
            <a:r>
              <a:rPr lang="es-ES" sz="2800" b="1" dirty="0" err="1"/>
              <a:t>huilensidad</a:t>
            </a:r>
            <a:r>
              <a:rPr lang="es-ES" sz="2800" b="1" dirty="0"/>
              <a:t> tiene que ver con una cultura de pensar en el futuro y de abrir los caminos para hacerla realidad.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77815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6000" y="787400"/>
            <a:ext cx="83693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Temas transversales – formulación de desempeños </a:t>
            </a:r>
            <a:r>
              <a:rPr lang="es-ES" sz="3600" b="1" dirty="0" smtClean="0"/>
              <a:t>de la </a:t>
            </a:r>
            <a:r>
              <a:rPr lang="es-ES" sz="3600" b="1" dirty="0" err="1"/>
              <a:t>huilensidad</a:t>
            </a:r>
            <a:endParaRPr lang="es-CO" sz="3600" dirty="0"/>
          </a:p>
          <a:p>
            <a:r>
              <a:rPr lang="es-ES" sz="2000" b="1" dirty="0"/>
              <a:t> </a:t>
            </a:r>
            <a:endParaRPr lang="es-CO" sz="2000" dirty="0"/>
          </a:p>
          <a:p>
            <a:pPr algn="just"/>
            <a:r>
              <a:rPr lang="es-CO" sz="2000" b="1" dirty="0" smtClean="0">
                <a:cs typeface="Arial" pitchFamily="34" charset="0"/>
              </a:rPr>
              <a:t>Reconozco </a:t>
            </a:r>
            <a:r>
              <a:rPr lang="es-CO" sz="2000" b="1" dirty="0">
                <a:cs typeface="Arial" pitchFamily="34" charset="0"/>
              </a:rPr>
              <a:t>la diversidad étnica cultural del Dpto., fruto de la fusión indígena, africana y española.</a:t>
            </a:r>
          </a:p>
          <a:p>
            <a:pPr lvl="0" algn="just"/>
            <a:r>
              <a:rPr lang="es-CO" sz="2000" b="1" dirty="0">
                <a:cs typeface="Arial" pitchFamily="34" charset="0"/>
              </a:rPr>
              <a:t>Comprendo los procesos de conquista del territorio huilense.</a:t>
            </a:r>
          </a:p>
          <a:p>
            <a:pPr lvl="0" algn="just"/>
            <a:r>
              <a:rPr lang="es-CO" sz="2000" b="1" dirty="0">
                <a:cs typeface="Arial" pitchFamily="34" charset="0"/>
              </a:rPr>
              <a:t>Interpreto canciones de Jorge Villamil y de otros compositores locales o departamentales y conozco sus biografías.</a:t>
            </a:r>
          </a:p>
          <a:p>
            <a:pPr lvl="0" algn="just"/>
            <a:r>
              <a:rPr lang="es-CO" sz="2000" b="1" dirty="0">
                <a:cs typeface="Arial" pitchFamily="34" charset="0"/>
              </a:rPr>
              <a:t>Conozco la narrativa y poética de José </a:t>
            </a:r>
            <a:r>
              <a:rPr lang="es-CO" sz="2000" b="1" dirty="0" err="1">
                <a:cs typeface="Arial" pitchFamily="34" charset="0"/>
              </a:rPr>
              <a:t>Eustasio</a:t>
            </a:r>
            <a:r>
              <a:rPr lang="es-CO" sz="2000" b="1" dirty="0">
                <a:cs typeface="Arial" pitchFamily="34" charset="0"/>
              </a:rPr>
              <a:t> Rivera y la contextualizo históricamente.</a:t>
            </a:r>
          </a:p>
          <a:p>
            <a:pPr lvl="0" algn="just"/>
            <a:r>
              <a:rPr lang="es-CO" sz="2000" b="1" dirty="0">
                <a:cs typeface="Arial" pitchFamily="34" charset="0"/>
              </a:rPr>
              <a:t>Reconozco el patrimonio arqueológico  y paleontológico de la cultura agustiniana y del desierto de la </a:t>
            </a:r>
            <a:r>
              <a:rPr lang="es-CO" sz="2000" b="1" dirty="0" err="1">
                <a:cs typeface="Arial" pitchFamily="34" charset="0"/>
              </a:rPr>
              <a:t>Tatacoa</a:t>
            </a:r>
            <a:r>
              <a:rPr lang="es-CO" sz="2000" b="1" dirty="0">
                <a:cs typeface="Arial" pitchFamily="34" charset="0"/>
              </a:rPr>
              <a:t> y describo su biodiversidad.</a:t>
            </a:r>
          </a:p>
          <a:p>
            <a:pPr lvl="0" algn="just"/>
            <a:r>
              <a:rPr lang="es-CO" sz="2000" b="1" dirty="0">
                <a:cs typeface="Arial" pitchFamily="34" charset="0"/>
              </a:rPr>
              <a:t>Reconozco y valoro la biodiversidad del Dpto., que va desde los cálidos valles del Magdalena </a:t>
            </a:r>
            <a:r>
              <a:rPr lang="es-CO" sz="2000" b="1" dirty="0" smtClean="0">
                <a:cs typeface="Arial" pitchFamily="34" charset="0"/>
              </a:rPr>
              <a:t>a los helados  del nevado </a:t>
            </a:r>
            <a:r>
              <a:rPr lang="es-CO" sz="2000" b="1" dirty="0">
                <a:cs typeface="Arial" pitchFamily="34" charset="0"/>
              </a:rPr>
              <a:t>del Huila.</a:t>
            </a:r>
          </a:p>
          <a:p>
            <a:pPr lvl="0" algn="just"/>
            <a:r>
              <a:rPr lang="es-CO" sz="2000" b="1" dirty="0">
                <a:cs typeface="Arial" pitchFamily="34" charset="0"/>
              </a:rPr>
              <a:t>Reconozco la importancia de la producción económica del Huila, empezando por la caficultura</a:t>
            </a:r>
            <a:r>
              <a:rPr lang="es-CO" sz="2000" b="1" dirty="0" smtClean="0">
                <a:cs typeface="Arial" pitchFamily="34" charset="0"/>
              </a:rPr>
              <a:t>.</a:t>
            </a:r>
          </a:p>
          <a:p>
            <a:pPr lvl="0" algn="just"/>
            <a:r>
              <a:rPr lang="es-CO" sz="2000" b="1" dirty="0" smtClean="0">
                <a:cs typeface="Arial" pitchFamily="34" charset="0"/>
              </a:rPr>
              <a:t>Otros.</a:t>
            </a:r>
            <a:endParaRPr lang="es-CO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35099" y="1435100"/>
            <a:ext cx="80899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600" b="1" dirty="0" smtClean="0"/>
              <a:t>Se concluye como la </a:t>
            </a:r>
            <a:r>
              <a:rPr lang="es-CO" sz="3600" b="1" dirty="0" err="1"/>
              <a:t>huilensidad</a:t>
            </a:r>
            <a:r>
              <a:rPr lang="es-CO" sz="3600" b="1" dirty="0"/>
              <a:t> </a:t>
            </a:r>
            <a:r>
              <a:rPr lang="es-CO" sz="3600" b="1" dirty="0" err="1"/>
              <a:t>reconstextualiza</a:t>
            </a:r>
            <a:r>
              <a:rPr lang="es-CO" sz="3600" b="1" dirty="0"/>
              <a:t> y </a:t>
            </a:r>
            <a:r>
              <a:rPr lang="es-CO" sz="3600" b="1" dirty="0" err="1"/>
              <a:t>reconceptualiza</a:t>
            </a:r>
            <a:r>
              <a:rPr lang="es-CO" sz="3600" b="1" dirty="0"/>
              <a:t> los PEI, en tal sentido, </a:t>
            </a:r>
            <a:r>
              <a:rPr lang="es-CO" sz="3600" b="1" smtClean="0"/>
              <a:t>transversaliza, </a:t>
            </a:r>
            <a:r>
              <a:rPr lang="es-CO" sz="3600" b="1" dirty="0"/>
              <a:t>todos los proyectos, empezando por los ESTILOS DE VIDA SALUDABLES en su relación consigo mismo, con los demás y con el medio ambiente.</a:t>
            </a:r>
          </a:p>
        </p:txBody>
      </p:sp>
    </p:spTree>
    <p:extLst>
      <p:ext uri="{BB962C8B-B14F-4D97-AF65-F5344CB8AC3E}">
        <p14:creationId xmlns:p14="http://schemas.microsoft.com/office/powerpoint/2010/main" val="23277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0900" y="787400"/>
            <a:ext cx="8928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/>
              <a:t>Los estilos de vida saludables  </a:t>
            </a:r>
            <a:r>
              <a:rPr lang="es-CO" sz="2800" b="1" dirty="0" smtClean="0"/>
              <a:t>permean a su vez, los </a:t>
            </a:r>
            <a:r>
              <a:rPr lang="es-CO" sz="2800" b="1" dirty="0"/>
              <a:t>planes escolares de gestión del </a:t>
            </a:r>
            <a:r>
              <a:rPr lang="es-CO" sz="2800" b="1" dirty="0" smtClean="0"/>
              <a:t>riesgo, </a:t>
            </a:r>
            <a:r>
              <a:rPr lang="es-CO" sz="2800" b="1" dirty="0"/>
              <a:t>que </a:t>
            </a:r>
            <a:r>
              <a:rPr lang="es-CO" sz="2800" b="1" dirty="0" smtClean="0"/>
              <a:t>deben </a:t>
            </a:r>
            <a:r>
              <a:rPr lang="es-CO" sz="2800" b="1" dirty="0"/>
              <a:t>mitigar no </a:t>
            </a:r>
            <a:r>
              <a:rPr lang="es-CO" sz="2800" b="1" dirty="0" smtClean="0"/>
              <a:t>solamente, </a:t>
            </a:r>
            <a:r>
              <a:rPr lang="es-CO" sz="2800" b="1" dirty="0"/>
              <a:t>como ya </a:t>
            </a:r>
            <a:r>
              <a:rPr lang="es-CO" sz="2800" b="1" dirty="0" smtClean="0"/>
              <a:t>se dijo, </a:t>
            </a:r>
            <a:r>
              <a:rPr lang="es-CO" sz="2800" b="1" dirty="0"/>
              <a:t>las situaciones del conflicto armado, sino también  los riesgos de embarazos, acoso y abuso sexual, accidentalidad vial, consumo de SPA, suicidios e intentos de  suicidios, violencia escolar y familiar, malos hábitos alimenticios que fomentan la desnutrición, sobrepeso y obesidad, entre otros, los que deben ser asumidos por temas transversales y proyectos como la Educación sexual  y construcción de ciudadanía - PESCC, Educación para la democracia y derechos humanos o Cátedra de  paz, Educación ambiental - PRAES, Educación vial, Orientación escolar, etc. </a:t>
            </a:r>
          </a:p>
        </p:txBody>
      </p:sp>
    </p:spTree>
    <p:extLst>
      <p:ext uri="{BB962C8B-B14F-4D97-AF65-F5344CB8AC3E}">
        <p14:creationId xmlns:p14="http://schemas.microsoft.com/office/powerpoint/2010/main" val="5419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66800" y="584200"/>
            <a:ext cx="85801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Estilos de Vida Saludables</a:t>
            </a:r>
            <a:endParaRPr lang="es-CO" sz="3600" dirty="0"/>
          </a:p>
          <a:p>
            <a:pPr algn="just"/>
            <a:r>
              <a:rPr lang="es-CO" sz="2400" b="1" dirty="0" smtClean="0"/>
              <a:t>Tiene </a:t>
            </a:r>
            <a:r>
              <a:rPr lang="es-CO" sz="2400" b="1" dirty="0"/>
              <a:t>como propósito desarrollar competencias en los estudiantes que posibiliten tomar decisiones asertivas sobre su proyecto vida y, específicamente, frente a la salud, de manera que orienten dicho proyecto hacia el bienestar integral, físico, psíquico, intelectual, moral y espiritual, mediante acciones relacionadas con la actividad física, la sana alimentación, el cuidado y autocuidado, el manejo de emociones y sentimientos, las relaciones interpersonales y con el medio ambiente</a:t>
            </a:r>
            <a:r>
              <a:rPr lang="es-CO" sz="2400" dirty="0" smtClean="0"/>
              <a:t>.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400" b="1" dirty="0" smtClean="0"/>
              <a:t>Proyectos de EVS pueden ser: la tienda escolar saludable, clubes deportivos, caminatas por la vida, programas de aeróbicos, proyectos </a:t>
            </a:r>
            <a:r>
              <a:rPr lang="es-CO" sz="2400" b="1" dirty="0"/>
              <a:t>productivos y de emprendimiento de huertas escolares, cultivos hidropónicos, microempresas de productos alimenticios  saludables etc. </a:t>
            </a:r>
          </a:p>
        </p:txBody>
      </p:sp>
    </p:spTree>
    <p:extLst>
      <p:ext uri="{BB962C8B-B14F-4D97-AF65-F5344CB8AC3E}">
        <p14:creationId xmlns:p14="http://schemas.microsoft.com/office/powerpoint/2010/main" val="10008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60120" y="777240"/>
            <a:ext cx="846963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 </a:t>
            </a:r>
            <a:r>
              <a:rPr lang="es-ES" sz="2800" b="1" dirty="0" smtClean="0"/>
              <a:t>Temas </a:t>
            </a:r>
            <a:r>
              <a:rPr lang="es-ES" sz="2800" b="1" dirty="0"/>
              <a:t>transversales – formulación de desempeños EVS.</a:t>
            </a:r>
            <a:endParaRPr lang="es-CO" sz="2800" dirty="0"/>
          </a:p>
          <a:p>
            <a:endParaRPr lang="es-ES" sz="2400" dirty="0" smtClean="0"/>
          </a:p>
          <a:p>
            <a:r>
              <a:rPr lang="es-ES" sz="2400" b="1" dirty="0" smtClean="0"/>
              <a:t>Practico </a:t>
            </a:r>
            <a:r>
              <a:rPr lang="es-ES" sz="2400" b="1" dirty="0"/>
              <a:t>comportamientos saludables de autocuidado y cuidado en mi familia, especialmente en estas épocas de pandemia.</a:t>
            </a:r>
            <a:endParaRPr lang="es-CO" sz="2400" b="1" dirty="0"/>
          </a:p>
          <a:p>
            <a:pPr lvl="0" algn="just"/>
            <a:r>
              <a:rPr lang="es-CO" sz="2400" b="1" dirty="0"/>
              <a:t>Comprendo las consecuencias en la salud que se pueden dar por los problemas de sobrepeso u obesidad.</a:t>
            </a:r>
          </a:p>
          <a:p>
            <a:pPr lvl="0" algn="just"/>
            <a:r>
              <a:rPr lang="es-CO" sz="2400" b="1" dirty="0"/>
              <a:t>Evalúo los alimentos que expenden en la tienda escolar y su incidencia en la salud.</a:t>
            </a:r>
          </a:p>
          <a:p>
            <a:pPr lvl="0" algn="just"/>
            <a:r>
              <a:rPr lang="es-CO" sz="2400" b="1" dirty="0"/>
              <a:t>Tomo decisiones responsables y saludables en el ejercicio de la Sexualidad.</a:t>
            </a:r>
          </a:p>
          <a:p>
            <a:pPr lvl="0" algn="just"/>
            <a:r>
              <a:rPr lang="es-CO" sz="2400" b="1" dirty="0"/>
              <a:t>Reconozco el perjuicio para la salud que produce el consumo de sustancias psicoactivas legales e ilegales.</a:t>
            </a:r>
          </a:p>
          <a:p>
            <a:pPr lvl="0" algn="just"/>
            <a:r>
              <a:rPr lang="es-CO" sz="2400" b="1" dirty="0"/>
              <a:t>Valoro la producción de frutas, hortalizas y demás verduras del territorio huilense y su aporte a la gastronomía huilense y  su contribución a los EVS. </a:t>
            </a:r>
            <a:endParaRPr lang="es-CO" sz="2400" b="1" dirty="0" smtClean="0"/>
          </a:p>
          <a:p>
            <a:pPr lvl="0" algn="just"/>
            <a:r>
              <a:rPr lang="es-CO" sz="2400" b="1" dirty="0" smtClean="0"/>
              <a:t>Otros.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8132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99763" cy="674985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720340" y="537210"/>
            <a:ext cx="537749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TRANSVERSALIDAD </a:t>
            </a:r>
          </a:p>
          <a:p>
            <a:pPr algn="ctr"/>
            <a:r>
              <a:rPr lang="es-CO" sz="2400" b="1" dirty="0"/>
              <a:t>PROYECTOS PEDAGÓGICOS </a:t>
            </a:r>
            <a:endParaRPr lang="es-CO" sz="2400" b="1" dirty="0" smtClean="0"/>
          </a:p>
          <a:p>
            <a:pPr algn="ctr"/>
            <a:r>
              <a:rPr lang="es-CO" sz="2400" b="1" dirty="0" smtClean="0"/>
              <a:t>Y </a:t>
            </a:r>
            <a:r>
              <a:rPr lang="es-CO" sz="2400" b="1" dirty="0"/>
              <a:t>TEMAS TRANSVERSALES</a:t>
            </a:r>
          </a:p>
          <a:p>
            <a:pPr algn="ctr"/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r>
              <a:rPr lang="es-CO" sz="2000" b="1" dirty="0" smtClean="0"/>
              <a:t>PROCESOS </a:t>
            </a:r>
            <a:r>
              <a:rPr lang="es-CO" sz="2000" b="1" dirty="0"/>
              <a:t>EJES TRANSVERSALES</a:t>
            </a:r>
            <a:endParaRPr lang="es-CO" sz="2000" dirty="0"/>
          </a:p>
          <a:p>
            <a:pPr algn="ctr"/>
            <a:r>
              <a:rPr lang="es-CO" sz="2000" b="1" dirty="0"/>
              <a:t>SECRETARÍA DE EDUCACIÓN DEL HUILA</a:t>
            </a:r>
            <a:endParaRPr lang="es-CO" sz="2000" dirty="0"/>
          </a:p>
          <a:p>
            <a:pPr algn="ctr"/>
            <a:r>
              <a:rPr lang="es-CO" sz="2000" b="1" dirty="0"/>
              <a:t>Líder</a:t>
            </a:r>
            <a:endParaRPr lang="es-CO" sz="2000" dirty="0"/>
          </a:p>
          <a:p>
            <a:pPr algn="ctr"/>
            <a:r>
              <a:rPr lang="es-CO" sz="2000" b="1" dirty="0"/>
              <a:t>HUMBERTO MONTEALEGRE SÁNCHEZ</a:t>
            </a:r>
            <a:endParaRPr lang="es-CO" sz="2000" dirty="0"/>
          </a:p>
          <a:p>
            <a:pPr algn="ctr"/>
            <a:r>
              <a:rPr lang="es-CO" sz="2000" b="1" dirty="0"/>
              <a:t>2020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975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54430" y="902970"/>
            <a:ext cx="83781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/>
              <a:t>Cátedra para la Paz (Democracia y Derechos Humanos)</a:t>
            </a:r>
            <a:endParaRPr lang="es-CO" sz="2800" dirty="0"/>
          </a:p>
          <a:p>
            <a:pPr algn="ctr"/>
            <a:r>
              <a:rPr lang="es-CO" sz="2800" dirty="0"/>
              <a:t>Ley 1732 de 2014 y Decreto 1038 de 2015</a:t>
            </a:r>
          </a:p>
          <a:p>
            <a:r>
              <a:rPr lang="es-CO" sz="2800" dirty="0"/>
              <a:t> </a:t>
            </a:r>
          </a:p>
          <a:p>
            <a:pPr algn="just"/>
            <a:r>
              <a:rPr lang="es-CO" sz="2800" b="1" dirty="0"/>
              <a:t>Tiene como propósito </a:t>
            </a:r>
            <a:r>
              <a:rPr lang="es-ES_tradnl" sz="2800" b="1" dirty="0"/>
              <a:t>contribuir a </a:t>
            </a:r>
            <a:r>
              <a:rPr lang="es-CO" sz="2800" b="1" dirty="0"/>
              <a:t>consolidar en las comunidades educativas un espacio para el aprendizaje, la reflexión, la memoria y el diálogo sobre la cultura de la </a:t>
            </a:r>
            <a:r>
              <a:rPr lang="es-CO" sz="2800" b="1" dirty="0" smtClean="0"/>
              <a:t>paz, entendida</a:t>
            </a:r>
            <a:r>
              <a:rPr lang="es-CO" sz="2800" b="1" dirty="0"/>
              <a:t> como la apropiación de conocimientos y competencias </a:t>
            </a:r>
            <a:r>
              <a:rPr lang="es-CO" sz="2800" b="1" dirty="0" smtClean="0"/>
              <a:t>socioemocionales y ciudadanas </a:t>
            </a:r>
            <a:r>
              <a:rPr lang="es-CO" sz="2800" b="1" dirty="0"/>
              <a:t>para la convivencia pacífica, la participación democrática, la equidad, la pluralidad y el respeto por los Derechos humanos. </a:t>
            </a:r>
          </a:p>
        </p:txBody>
      </p:sp>
    </p:spTree>
    <p:extLst>
      <p:ext uri="{BB962C8B-B14F-4D97-AF65-F5344CB8AC3E}">
        <p14:creationId xmlns:p14="http://schemas.microsoft.com/office/powerpoint/2010/main" val="31994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4400" y="548640"/>
            <a:ext cx="87668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b="1" dirty="0" smtClean="0"/>
              <a:t>Este </a:t>
            </a:r>
            <a:r>
              <a:rPr lang="es-CO" sz="3200" b="1" dirty="0"/>
              <a:t>proyecto </a:t>
            </a:r>
            <a:r>
              <a:rPr lang="es-CO" sz="3200" b="1" dirty="0" smtClean="0"/>
              <a:t>debe </a:t>
            </a:r>
            <a:r>
              <a:rPr lang="es-CO" sz="3200" b="1" dirty="0"/>
              <a:t>desarrollar acciones </a:t>
            </a:r>
            <a:r>
              <a:rPr lang="es-CO" sz="3200" b="1" dirty="0" smtClean="0"/>
              <a:t>relacionadas con </a:t>
            </a:r>
            <a:r>
              <a:rPr lang="es-CO" sz="3200" b="1" dirty="0"/>
              <a:t>las víctimas del conflicto </a:t>
            </a:r>
            <a:r>
              <a:rPr lang="es-CO" sz="3200" b="1" dirty="0" smtClean="0"/>
              <a:t>armado, </a:t>
            </a:r>
            <a:r>
              <a:rPr lang="es-CO" sz="3200" b="1" dirty="0"/>
              <a:t>contempladas en los Acuerdos de Paz (Sistema Integral de Verdad, Justicia, Reparación y No Repetición) y demás normativa vigente (Leyes 1408 de 2010 y La Ley de Víctimas - 1448 de 2011 y sus decretos reglamentarios</a:t>
            </a:r>
            <a:r>
              <a:rPr lang="es-CO" sz="3200" b="1" dirty="0" smtClean="0"/>
              <a:t>)</a:t>
            </a:r>
            <a:r>
              <a:rPr lang="es-CO" sz="3200" b="1" dirty="0"/>
              <a:t>,</a:t>
            </a:r>
            <a:r>
              <a:rPr lang="es-CO" sz="3200" b="1" dirty="0" smtClean="0"/>
              <a:t> que contribuyen  </a:t>
            </a:r>
            <a:r>
              <a:rPr lang="es-CO" sz="3200" b="1" dirty="0"/>
              <a:t>a la memoria histórica de la nación, con ocasión de las violaciones ocurridas en el marco del </a:t>
            </a:r>
            <a:r>
              <a:rPr lang="es-CO" sz="3200" b="1" u="sng" dirty="0">
                <a:hlinkClick r:id="rId2" tooltip="Conflicto armado interno en Colombia"/>
              </a:rPr>
              <a:t>conflicto armado </a:t>
            </a:r>
            <a:r>
              <a:rPr lang="es-CO" sz="3200" b="1" u="sng" dirty="0" smtClean="0">
                <a:hlinkClick r:id="rId2" tooltip="Conflicto armado interno en Colombia"/>
              </a:rPr>
              <a:t>colombiano</a:t>
            </a:r>
            <a:r>
              <a:rPr lang="es-CO" sz="3200" b="1" u="sng" dirty="0" smtClean="0"/>
              <a:t>, </a:t>
            </a:r>
            <a:r>
              <a:rPr lang="es-CO" sz="3200" b="1" dirty="0"/>
              <a:t>empezando por afrontar pacíficamente los conflictos en la </a:t>
            </a:r>
            <a:r>
              <a:rPr lang="es-CO" sz="3200" b="1" dirty="0" smtClean="0"/>
              <a:t>escuela</a:t>
            </a:r>
            <a:r>
              <a:rPr lang="es-CO" sz="3200" b="1" dirty="0"/>
              <a:t>.</a:t>
            </a:r>
            <a:endParaRPr lang="es-CO" sz="3200" b="1" u="sng" dirty="0"/>
          </a:p>
        </p:txBody>
      </p:sp>
    </p:spTree>
    <p:extLst>
      <p:ext uri="{BB962C8B-B14F-4D97-AF65-F5344CB8AC3E}">
        <p14:creationId xmlns:p14="http://schemas.microsoft.com/office/powerpoint/2010/main" val="13783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94460" y="1360170"/>
            <a:ext cx="72580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/>
              <a:t>En este sentido, </a:t>
            </a:r>
          </a:p>
          <a:p>
            <a:pPr algn="ctr"/>
            <a:r>
              <a:rPr lang="es-CO" sz="3200" b="1" dirty="0" smtClean="0"/>
              <a:t>El </a:t>
            </a:r>
            <a:r>
              <a:rPr lang="es-CO" sz="3200" b="1" dirty="0"/>
              <a:t>Decreto 303 de 2015 en su Artículo 60</a:t>
            </a:r>
            <a:r>
              <a:rPr lang="es-CO" sz="3200" dirty="0"/>
              <a:t> </a:t>
            </a:r>
            <a:endParaRPr lang="es-CO" sz="3200" dirty="0" smtClean="0"/>
          </a:p>
          <a:p>
            <a:endParaRPr lang="es-CO" sz="3200" dirty="0"/>
          </a:p>
          <a:p>
            <a:pPr algn="just"/>
            <a:r>
              <a:rPr lang="es-CO" sz="3200" b="1" dirty="0" smtClean="0"/>
              <a:t>Establece </a:t>
            </a:r>
            <a:r>
              <a:rPr lang="es-CO" sz="3200" b="1" dirty="0"/>
              <a:t>que los PEI de los EE deben </a:t>
            </a:r>
            <a:r>
              <a:rPr lang="es-CO" sz="3200" b="1" dirty="0" smtClean="0"/>
              <a:t>contemplar anualmente la “realización de </a:t>
            </a:r>
            <a:r>
              <a:rPr lang="es-CO" sz="3200" b="1" dirty="0"/>
              <a:t>conferencias, talleres y jornadas de reflexión sobre el derecho a la memoria, a la verdad, a la vida y al respeto por los derechos humanos, como homenaje a las víctimas de desaparición forzada”.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6544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0900" y="584201"/>
            <a:ext cx="8902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ENSEÑANZA OBLIGATORIA DE LA HISTORIA</a:t>
            </a:r>
            <a:endParaRPr lang="es-CO" sz="2400" dirty="0"/>
          </a:p>
          <a:p>
            <a:pPr algn="ctr"/>
            <a:r>
              <a:rPr lang="es-CO" sz="2400" b="1" dirty="0"/>
              <a:t>La Ley 1874 de 2017</a:t>
            </a:r>
            <a:endParaRPr lang="es-CO" sz="2400" dirty="0"/>
          </a:p>
          <a:p>
            <a:r>
              <a:rPr lang="es-CO" sz="2400" dirty="0"/>
              <a:t> </a:t>
            </a:r>
          </a:p>
          <a:p>
            <a:pPr algn="just"/>
            <a:r>
              <a:rPr lang="es-CO" sz="2400" b="1" dirty="0"/>
              <a:t>Tiene por objeto restablecer la enseñanza obligatoria de la Historia de Colombia como una disciplina integrada en los lineamientos curriculares de las ciencias sociales en la educación básica y media como una contribución en la formación de una identidad nacional que reco­nozca la diversidad étnica cultural de la nación;</a:t>
            </a:r>
            <a:r>
              <a:rPr lang="es-CO" sz="2400" dirty="0"/>
              <a:t> </a:t>
            </a:r>
            <a:r>
              <a:rPr lang="es-CO" sz="2400" b="1" dirty="0"/>
              <a:t>desarrollo del pensamiento crítico a través de la comprensión de los procesos históricos y sociales de nuestro país</a:t>
            </a:r>
            <a:r>
              <a:rPr lang="es-CO" sz="2400" dirty="0"/>
              <a:t>, en el contexto americano y mundial; así como la </a:t>
            </a:r>
            <a:r>
              <a:rPr lang="es-CO" sz="2400" b="1" dirty="0"/>
              <a:t>promoción de la </a:t>
            </a:r>
            <a:r>
              <a:rPr lang="es-CO" sz="2400" b="1" dirty="0" smtClean="0"/>
              <a:t>formación y apropiación </a:t>
            </a:r>
            <a:r>
              <a:rPr lang="es-CO" sz="2400" dirty="0" smtClean="0"/>
              <a:t> </a:t>
            </a:r>
            <a:r>
              <a:rPr lang="es-CO" sz="2400" b="1" dirty="0"/>
              <a:t>de una memoria histórica </a:t>
            </a:r>
            <a:r>
              <a:rPr lang="es-CO" sz="2400" dirty="0"/>
              <a:t>que contribu­ya a la </a:t>
            </a:r>
            <a:r>
              <a:rPr lang="es-CO" sz="2400" b="1" dirty="0"/>
              <a:t>reconciliación y la paz de los </a:t>
            </a:r>
            <a:r>
              <a:rPr lang="es-CO" sz="2400" dirty="0"/>
              <a:t>colombianos, </a:t>
            </a:r>
            <a:r>
              <a:rPr lang="es-CO" sz="2400" b="1" dirty="0"/>
              <a:t>no obstante, debemos empezar por conocer la historia del EE </a:t>
            </a:r>
            <a:r>
              <a:rPr lang="es-CO" sz="2400" b="1" dirty="0" smtClean="0"/>
              <a:t>y contexto escolar y regional en </a:t>
            </a:r>
            <a:r>
              <a:rPr lang="es-CO" sz="2400" b="1" dirty="0"/>
              <a:t>todas sus </a:t>
            </a:r>
            <a:r>
              <a:rPr lang="es-CO" sz="2400" b="1" dirty="0" smtClean="0"/>
              <a:t>dimensiones </a:t>
            </a:r>
            <a:r>
              <a:rPr lang="es-CO" sz="2400" b="1" dirty="0"/>
              <a:t>y procesos.  </a:t>
            </a:r>
          </a:p>
        </p:txBody>
      </p:sp>
    </p:spTree>
    <p:extLst>
      <p:ext uri="{BB962C8B-B14F-4D97-AF65-F5344CB8AC3E}">
        <p14:creationId xmlns:p14="http://schemas.microsoft.com/office/powerpoint/2010/main" val="15230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1510" y="234314"/>
            <a:ext cx="9509760" cy="699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/>
              <a:t>Podemos investigar la historia </a:t>
            </a:r>
            <a:r>
              <a:rPr lang="es-CO" sz="2400" b="1" dirty="0" smtClean="0"/>
              <a:t>del EE</a:t>
            </a:r>
            <a:r>
              <a:rPr lang="es-CO" sz="2400" b="1" dirty="0"/>
              <a:t>.  desde su </a:t>
            </a:r>
            <a:r>
              <a:rPr lang="es-CO" sz="2400" b="1" dirty="0" smtClean="0"/>
              <a:t>fundación y,  en su devenir histórico la implementación de los </a:t>
            </a:r>
            <a:r>
              <a:rPr lang="es-CO" sz="2400" b="1" dirty="0"/>
              <a:t>grados, ciclos y </a:t>
            </a:r>
            <a:r>
              <a:rPr lang="es-CO" sz="2400" b="1" dirty="0" smtClean="0"/>
              <a:t>niveles, </a:t>
            </a:r>
            <a:r>
              <a:rPr lang="es-CO" sz="2400" b="1" dirty="0"/>
              <a:t>las metodologías pedagógicas y practicas evaluativas, los perfiles académicos de los docentes</a:t>
            </a:r>
            <a:r>
              <a:rPr lang="es-CO" sz="2400" b="1" dirty="0" smtClean="0"/>
              <a:t>, </a:t>
            </a:r>
            <a:r>
              <a:rPr lang="es-CO" sz="2400" b="1" dirty="0"/>
              <a:t>la retención escolar, las transformaciones curriculares en las áreas, los proyectos pedagógicos y  sus impactos, el comportamiento </a:t>
            </a:r>
            <a:r>
              <a:rPr lang="es-CO" sz="2400" b="1" dirty="0" smtClean="0"/>
              <a:t>de </a:t>
            </a:r>
            <a:r>
              <a:rPr lang="es-CO" sz="2400" b="1" dirty="0"/>
              <a:t>las pruebas SABER, los resultados de los docentes en las evaluaciones institucionales de desempeño y su incidencia en la calidad </a:t>
            </a:r>
            <a:r>
              <a:rPr lang="es-CO" sz="2400" b="1" dirty="0" smtClean="0"/>
              <a:t>educativa, </a:t>
            </a:r>
            <a:r>
              <a:rPr lang="es-CO" sz="2400" b="1" dirty="0"/>
              <a:t>las relaciones de convivencia en la comunidad educativa a nivel </a:t>
            </a:r>
            <a:r>
              <a:rPr lang="es-CO" sz="2400" b="1" dirty="0" err="1"/>
              <a:t>intra</a:t>
            </a:r>
            <a:r>
              <a:rPr lang="es-CO" sz="2400" b="1" dirty="0"/>
              <a:t> e </a:t>
            </a:r>
            <a:r>
              <a:rPr lang="es-CO" sz="2400" b="1" dirty="0" err="1"/>
              <a:t>interestamento</a:t>
            </a:r>
            <a:r>
              <a:rPr lang="es-CO" sz="2400" b="1" dirty="0"/>
              <a:t>, los mejores logros o avances institucionales, por decir algo, los egresados considerados talentos a destacar por sus excelentes prácticas o desempeños a nivel local, departamental, nacional e internacional, etc. Caso del marchista Arévalo, de la Normal de Pitalito, </a:t>
            </a:r>
            <a:r>
              <a:rPr lang="es-CO" sz="2400" b="1" dirty="0" smtClean="0"/>
              <a:t>Campeón mundial, entre otros ejemplos.</a:t>
            </a: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/>
              <a:t>Estos temas también deben ser materia de investigación </a:t>
            </a:r>
            <a:r>
              <a:rPr lang="es-CO" sz="2400" b="1" dirty="0" smtClean="0"/>
              <a:t>por </a:t>
            </a:r>
            <a:r>
              <a:rPr lang="es-CO" sz="2400" b="1" dirty="0"/>
              <a:t>los docentes que cursan maestrías, con </a:t>
            </a:r>
            <a:r>
              <a:rPr lang="es-CO" sz="2400" b="1" dirty="0" smtClean="0"/>
              <a:t>el apoyo económico del </a:t>
            </a:r>
            <a:r>
              <a:rPr lang="es-CO" sz="2400" b="1" dirty="0"/>
              <a:t>Dpto.</a:t>
            </a:r>
            <a:br>
              <a:rPr lang="es-CO" sz="2400" b="1" dirty="0"/>
            </a:br>
            <a:r>
              <a:rPr lang="es-CO" sz="2400" b="1" dirty="0"/>
              <a:t>Estas sugerencias investigativas están contempladas en </a:t>
            </a:r>
            <a:r>
              <a:rPr lang="es-CO" sz="2400" b="1" dirty="0" smtClean="0"/>
              <a:t>el anexo 11. Historial - Documento «</a:t>
            </a:r>
            <a:r>
              <a:rPr lang="es-CO" sz="2400" b="1" dirty="0"/>
              <a:t>ORIENTACIONES GENERALES PARA LA FORMULACIÓN DEL PROYECTO EDUCATIVO </a:t>
            </a:r>
            <a:r>
              <a:rPr lang="es-CO" sz="2400" b="1" dirty="0" smtClean="0"/>
              <a:t>INSTITUCIONAL». </a:t>
            </a:r>
            <a:r>
              <a:rPr lang="es-CO" sz="1800" b="1" dirty="0" smtClean="0"/>
              <a:t>p. 99. </a:t>
            </a:r>
            <a:r>
              <a:rPr lang="es-CO" sz="1800" b="1" dirty="0"/>
              <a:t/>
            </a:r>
            <a:br>
              <a:rPr lang="es-CO" sz="1800" b="1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559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680" y="1234440"/>
            <a:ext cx="82181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b="1" dirty="0"/>
              <a:t>Debemos empezar por </a:t>
            </a:r>
            <a:r>
              <a:rPr lang="es-CO" sz="3200" b="1" dirty="0" err="1" smtClean="0"/>
              <a:t>autorreconocernos</a:t>
            </a:r>
            <a:r>
              <a:rPr lang="es-CO" sz="3200" b="1" dirty="0" smtClean="0"/>
              <a:t> y </a:t>
            </a:r>
            <a:r>
              <a:rPr lang="es-CO" sz="3200" b="1" dirty="0" err="1"/>
              <a:t>autodescubrirnos</a:t>
            </a:r>
            <a:r>
              <a:rPr lang="es-CO" sz="3200" b="1" dirty="0"/>
              <a:t>, para saber de donde venimos, quienes somos, donde estamos y para donde vamos.  A veces vamos a la carrera, como nos sucede en ocasiones en  los procesos educativos, sin </a:t>
            </a:r>
            <a:r>
              <a:rPr lang="es-CO" sz="3200" b="1" dirty="0" smtClean="0"/>
              <a:t>saber los objetivos que pretendemos </a:t>
            </a:r>
            <a:r>
              <a:rPr lang="es-CO" sz="3200" b="1" dirty="0"/>
              <a:t>alcanzar. Recordemos que una institución que no conoce su pasado no tiene  futuro, así como quien no conoce su </a:t>
            </a:r>
            <a:r>
              <a:rPr lang="es-CO" sz="3200" b="1" dirty="0" smtClean="0"/>
              <a:t>historia,  </a:t>
            </a:r>
            <a:r>
              <a:rPr lang="es-CO" sz="3200" b="1" dirty="0"/>
              <a:t>está </a:t>
            </a:r>
            <a:r>
              <a:rPr lang="es-CO" sz="3200" b="1" dirty="0" smtClean="0"/>
              <a:t>condenado </a:t>
            </a:r>
            <a:r>
              <a:rPr lang="es-CO" sz="3200" b="1" dirty="0"/>
              <a:t>a repetir los errores del pasado. </a:t>
            </a:r>
          </a:p>
        </p:txBody>
      </p:sp>
    </p:spTree>
    <p:extLst>
      <p:ext uri="{BB962C8B-B14F-4D97-AF65-F5344CB8AC3E}">
        <p14:creationId xmlns:p14="http://schemas.microsoft.com/office/powerpoint/2010/main" val="1141496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2300" y="381000"/>
            <a:ext cx="93903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Temas transversales – formulación de desempeños </a:t>
            </a:r>
            <a:r>
              <a:rPr lang="es-CO" sz="2800" b="1" dirty="0" err="1" smtClean="0"/>
              <a:t>Cát</a:t>
            </a:r>
            <a:r>
              <a:rPr lang="es-CO" sz="2800" b="1" dirty="0" smtClean="0"/>
              <a:t>. Paz</a:t>
            </a:r>
            <a:endParaRPr lang="es-CO" sz="2800" dirty="0"/>
          </a:p>
          <a:p>
            <a:pPr lvl="0" algn="just"/>
            <a:endParaRPr lang="es-CO" sz="2400" dirty="0" smtClean="0"/>
          </a:p>
          <a:p>
            <a:pPr lvl="0" algn="just"/>
            <a:r>
              <a:rPr lang="es-CO" sz="2400" b="1" dirty="0" smtClean="0"/>
              <a:t>Comprendo </a:t>
            </a:r>
            <a:r>
              <a:rPr lang="es-CO" sz="2400" b="1" dirty="0"/>
              <a:t>que todos los niños, niñas, adolescentes y demás miembros de la </a:t>
            </a:r>
            <a:r>
              <a:rPr lang="es-CO" sz="2400" b="1" dirty="0" err="1"/>
              <a:t>flia</a:t>
            </a:r>
            <a:r>
              <a:rPr lang="es-CO" sz="2400" b="1" dirty="0"/>
              <a:t>.  tienen derecho a recibir buen trato, cuidado y amor.</a:t>
            </a:r>
          </a:p>
          <a:p>
            <a:pPr lvl="0" algn="just"/>
            <a:r>
              <a:rPr lang="es-CO" sz="2400" b="1" dirty="0"/>
              <a:t>Conozco los derechos fundamentales de los niños y  las niñas.</a:t>
            </a:r>
          </a:p>
          <a:p>
            <a:pPr lvl="0" algn="just"/>
            <a:r>
              <a:rPr lang="es-CO" sz="2400" b="1" dirty="0"/>
              <a:t>Reconozco la importancia de la tolerancia y sana </a:t>
            </a:r>
            <a:r>
              <a:rPr lang="es-CO" sz="2400" b="1" dirty="0" smtClean="0"/>
              <a:t>convivencia en </a:t>
            </a:r>
            <a:r>
              <a:rPr lang="es-CO" sz="2400" b="1" dirty="0"/>
              <a:t>relación con sus compañeros y las personas que se encuentran en su entorno.</a:t>
            </a:r>
          </a:p>
          <a:p>
            <a:pPr lvl="0" algn="just"/>
            <a:r>
              <a:rPr lang="es-CO" sz="2400" b="1" dirty="0"/>
              <a:t>Conozco la memoria histórica de las victimas del entorno escolar en el marco del </a:t>
            </a:r>
            <a:r>
              <a:rPr lang="es-CO" sz="2400" b="1" u="sng" dirty="0">
                <a:hlinkClick r:id="rId2" tooltip="Conflicto armado interno en Colombia"/>
              </a:rPr>
              <a:t>conflicto armado colombiano</a:t>
            </a:r>
            <a:r>
              <a:rPr lang="es-CO" sz="2400" b="1" u="sng" dirty="0"/>
              <a:t>.</a:t>
            </a:r>
            <a:endParaRPr lang="es-CO" sz="2400" b="1" dirty="0"/>
          </a:p>
          <a:p>
            <a:pPr lvl="0" algn="just"/>
            <a:r>
              <a:rPr lang="es-CO" sz="2400" b="1" dirty="0"/>
              <a:t>Reconozco las situaciones de violencia en la  familia y entorno comunitario.</a:t>
            </a:r>
          </a:p>
          <a:p>
            <a:pPr lvl="0" algn="just"/>
            <a:r>
              <a:rPr lang="es-CO" sz="2400" b="1" dirty="0"/>
              <a:t>Reconozco el conflicto como una oportunidad para aprender y fortalecer las relaciones en familia</a:t>
            </a:r>
            <a:r>
              <a:rPr lang="es-CO" sz="2400" b="1" dirty="0" smtClean="0"/>
              <a:t>.</a:t>
            </a:r>
          </a:p>
          <a:p>
            <a:pPr algn="just"/>
            <a:r>
              <a:rPr lang="es-CO" sz="2400" b="1" dirty="0"/>
              <a:t>Otros.</a:t>
            </a:r>
          </a:p>
          <a:p>
            <a:pPr algn="just"/>
            <a:endParaRPr lang="es-CO" sz="2400" b="1" dirty="0" smtClean="0"/>
          </a:p>
          <a:p>
            <a:pPr algn="just"/>
            <a:r>
              <a:rPr lang="es-CO" sz="2400" b="1" dirty="0" smtClean="0"/>
              <a:t>Se </a:t>
            </a:r>
            <a:r>
              <a:rPr lang="es-CO" sz="2400" b="1" dirty="0"/>
              <a:t>sugiere la aplicación de la “Cartilla Proyecto Curricular de Base, Escuelas para la paz y la democracia participativa”.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570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08710" y="605790"/>
            <a:ext cx="8583930" cy="647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Proyecto de Educación para la Sexualidad y la Construcción de Ciudadanía (PESCC).</a:t>
            </a:r>
            <a:endParaRPr lang="es-CO" sz="3200" dirty="0"/>
          </a:p>
          <a:p>
            <a:pPr algn="just"/>
            <a:r>
              <a:rPr lang="es-CO" sz="2800" b="1" dirty="0" smtClean="0"/>
              <a:t>Tiene </a:t>
            </a:r>
            <a:r>
              <a:rPr lang="es-CO" sz="2800" b="1" dirty="0"/>
              <a:t>como propósito </a:t>
            </a:r>
            <a:r>
              <a:rPr lang="es-ES_tradnl" sz="2800" b="1" dirty="0"/>
              <a:t>contribuir al ejercicio de los Derechos Humanos, Sexuales y Reproductivos, especialmente en </a:t>
            </a:r>
            <a:r>
              <a:rPr lang="es-ES_tradnl" sz="2800" b="1" dirty="0" smtClean="0"/>
              <a:t>los NNAJ</a:t>
            </a:r>
            <a:r>
              <a:rPr lang="es-ES_tradnl" sz="2800" b="1" dirty="0"/>
              <a:t>,</a:t>
            </a:r>
            <a:r>
              <a:rPr lang="es-CO" sz="2800" b="1" dirty="0" smtClean="0"/>
              <a:t> </a:t>
            </a:r>
            <a:r>
              <a:rPr lang="es-CO" sz="2800" b="1" dirty="0"/>
              <a:t>como sujetos activos de derechos, con capacidades y competencias ciudadanas para construir un bienestar propio y colectivo, que les posibiliten tomar decisiones asertivas sobre su proyecto vida.</a:t>
            </a:r>
          </a:p>
          <a:p>
            <a:pPr algn="just"/>
            <a:r>
              <a:rPr lang="es-CO" sz="2800" b="1" dirty="0" smtClean="0"/>
              <a:t>Pretende </a:t>
            </a:r>
            <a:r>
              <a:rPr lang="es-CO" sz="2800" b="1" dirty="0"/>
              <a:t>lograr que todos los miembros de la comunidad educativa puedan tomar decisiones autónomas, informadas y responsables frente a la vivencia de su sexualidad</a:t>
            </a:r>
            <a:r>
              <a:rPr lang="es-MX" sz="2800" b="1" dirty="0"/>
              <a:t>.</a:t>
            </a:r>
            <a:endParaRPr lang="es-CO" sz="2800" b="1" dirty="0"/>
          </a:p>
          <a:p>
            <a:pPr algn="just"/>
            <a:r>
              <a:rPr lang="es-ES" sz="3200" dirty="0" smtClean="0"/>
              <a:t>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2106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71600" y="685801"/>
            <a:ext cx="80810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COMPETENCIAS CIUDADANAS</a:t>
            </a:r>
            <a:endParaRPr lang="es-CO" sz="2400" dirty="0"/>
          </a:p>
          <a:p>
            <a:r>
              <a:rPr lang="es-CO" sz="2400" dirty="0"/>
              <a:t> </a:t>
            </a:r>
          </a:p>
          <a:p>
            <a:pPr algn="just"/>
            <a:r>
              <a:rPr lang="es-CO" sz="2400" b="1" dirty="0"/>
              <a:t>Las competencias ciudadanas son los referentes que fortalecen el desarrollo humano mediante la formación de </a:t>
            </a:r>
            <a:r>
              <a:rPr lang="es-CO" sz="2400" b="1" dirty="0" smtClean="0"/>
              <a:t>personas </a:t>
            </a:r>
            <a:r>
              <a:rPr lang="es-CO" sz="2400" b="1" dirty="0"/>
              <a:t>desde el respeto, la defensa y promoción de los derechos humanos</a:t>
            </a:r>
            <a:r>
              <a:rPr lang="es-CO" sz="2400" dirty="0"/>
              <a:t>, </a:t>
            </a:r>
            <a:r>
              <a:rPr lang="es-CO" sz="2400" b="1" dirty="0"/>
              <a:t>enmarcados en el desarrollo de conocimientos, competencias cognitivas, emocionales y comunicativas, que integradas entre sí, hacen posible ejercer la ciudadanía de manera constructiva en cuanto a la participación democrática, la convivencia, la valoración del pluralismo y prácticas saludables. La apropiación de la cultura ciudadana por parte de la comunidad educativa debe llevar a una aceptación y respeto </a:t>
            </a:r>
            <a:r>
              <a:rPr lang="es-CO" sz="2400" b="1" dirty="0" smtClean="0"/>
              <a:t>de </a:t>
            </a:r>
            <a:r>
              <a:rPr lang="es-CO" sz="2400" b="1" dirty="0"/>
              <a:t>los </a:t>
            </a:r>
            <a:r>
              <a:rPr lang="es-ES" sz="2400" b="1" dirty="0"/>
              <a:t>comportamientos culturales de género y orientación sexual de nuestros NNAJ.</a:t>
            </a:r>
            <a:endParaRPr lang="es-CO" sz="2400" b="1" dirty="0"/>
          </a:p>
          <a:p>
            <a:r>
              <a:rPr lang="es-ES" sz="2400" dirty="0"/>
              <a:t> 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3041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14450" y="822960"/>
            <a:ext cx="8183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Temas transversales – formulación de desempeños  </a:t>
            </a:r>
            <a:r>
              <a:rPr lang="es-CO" sz="2400" b="1" dirty="0" smtClean="0"/>
              <a:t>PESCC</a:t>
            </a:r>
            <a:endParaRPr lang="es-CO" sz="2400" dirty="0"/>
          </a:p>
          <a:p>
            <a:r>
              <a:rPr lang="es-ES" sz="2400" dirty="0"/>
              <a:t> </a:t>
            </a:r>
            <a:endParaRPr lang="es-CO" sz="2400" dirty="0"/>
          </a:p>
          <a:p>
            <a:pPr lvl="0" algn="just"/>
            <a:r>
              <a:rPr lang="es-ES" sz="2400" b="1" dirty="0"/>
              <a:t>Comprendo que tengo pleno derecho sobre mi cuerpo y que nadie puede acceder a él sin mi consentimiento.</a:t>
            </a:r>
            <a:endParaRPr lang="es-CO" sz="2400" b="1" dirty="0"/>
          </a:p>
          <a:p>
            <a:pPr lvl="0" algn="just"/>
            <a:r>
              <a:rPr lang="es-CO" sz="2400" b="1" dirty="0"/>
              <a:t>Respeto, acepto y apoyo la identidad de género en los miembros de la familia.</a:t>
            </a:r>
          </a:p>
          <a:p>
            <a:pPr lvl="0" algn="just"/>
            <a:r>
              <a:rPr lang="es-ES" sz="2400" b="1" dirty="0"/>
              <a:t>Entiendo que todos tenemos derecho a elegir libremente nuestra orientación sexual y a vivirla en ambientes de respeto.</a:t>
            </a:r>
            <a:endParaRPr lang="es-CO" sz="2400" b="1" dirty="0"/>
          </a:p>
          <a:p>
            <a:pPr lvl="0" algn="just"/>
            <a:r>
              <a:rPr lang="es-CO" sz="2400" b="1" dirty="0"/>
              <a:t>Participo o colaboro en las actividades cotidianas del hogar (nuevas masculinidades).</a:t>
            </a:r>
          </a:p>
          <a:p>
            <a:pPr lvl="0" algn="just"/>
            <a:r>
              <a:rPr lang="es-ES" sz="2400" b="1" dirty="0"/>
              <a:t>Reconozco que existen muchas formas de vivir la sexualidad y respeto y valoro las diferencias</a:t>
            </a:r>
            <a:r>
              <a:rPr lang="es-ES" sz="2400" b="1" dirty="0" smtClean="0"/>
              <a:t>.</a:t>
            </a:r>
          </a:p>
          <a:p>
            <a:pPr lvl="0" algn="just"/>
            <a:r>
              <a:rPr lang="es-ES" sz="2400" b="1" dirty="0" smtClean="0"/>
              <a:t>Otros.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368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71600" y="736600"/>
            <a:ext cx="85725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TRANSVERSALIDAD CURRICULAR </a:t>
            </a:r>
          </a:p>
          <a:p>
            <a:pPr algn="just"/>
            <a:r>
              <a:rPr lang="es-CO" sz="2400" b="1" i="1" dirty="0"/>
              <a:t> </a:t>
            </a:r>
            <a:endParaRPr lang="es-CO" sz="2400" b="1" dirty="0"/>
          </a:p>
          <a:p>
            <a:pPr algn="just"/>
            <a:r>
              <a:rPr lang="es-CO" sz="2800" b="1" dirty="0"/>
              <a:t>La  transversalidad tiene como propósito contribuir a la superación de la fragmentación de los saberes, </a:t>
            </a:r>
            <a:r>
              <a:rPr lang="es-CO" sz="2800" b="1" dirty="0" smtClean="0"/>
              <a:t>que implica </a:t>
            </a:r>
            <a:r>
              <a:rPr lang="es-CO" sz="2800" b="1" dirty="0"/>
              <a:t>pasar del </a:t>
            </a:r>
            <a:r>
              <a:rPr lang="es-CO" sz="2800" b="1" dirty="0" err="1"/>
              <a:t>asignaturismo</a:t>
            </a:r>
            <a:r>
              <a:rPr lang="es-CO" sz="2800" b="1" dirty="0"/>
              <a:t> a la interdisciplinariedad</a:t>
            </a:r>
            <a:r>
              <a:rPr lang="es-CO" sz="2800" b="1" dirty="0" smtClean="0"/>
              <a:t>, es decir, al </a:t>
            </a:r>
            <a:r>
              <a:rPr lang="es-CO" sz="2800" b="1" dirty="0"/>
              <a:t>establecimiento de </a:t>
            </a:r>
            <a:r>
              <a:rPr lang="es-CO" sz="2800" b="1" dirty="0" smtClean="0"/>
              <a:t>diálogos de conocimientos </a:t>
            </a:r>
            <a:r>
              <a:rPr lang="es-CO" sz="2800" b="1" dirty="0"/>
              <a:t>entre disciplinas, </a:t>
            </a:r>
            <a:r>
              <a:rPr lang="es-CO" sz="2800" b="1" dirty="0" smtClean="0"/>
              <a:t>mediante </a:t>
            </a:r>
            <a:r>
              <a:rPr lang="es-CO" sz="2800" b="1" dirty="0"/>
              <a:t>el desarrollo de planes, programas,   proyectos pedagógicos </a:t>
            </a:r>
            <a:r>
              <a:rPr lang="es-CO" sz="2800" b="1" dirty="0" smtClean="0"/>
              <a:t>y/o </a:t>
            </a:r>
            <a:r>
              <a:rPr lang="es-CO" sz="2800" b="1" dirty="0"/>
              <a:t>temas transversales, a partir de las </a:t>
            </a:r>
            <a:r>
              <a:rPr lang="es-CO" sz="2800" b="1" dirty="0" smtClean="0"/>
              <a:t>problemáticas </a:t>
            </a:r>
            <a:r>
              <a:rPr lang="es-CO" sz="2800" b="1" dirty="0"/>
              <a:t>y potencialidades del contexto, vinculando la cultura del entorno a los procesos pedagógicos de la escuela</a:t>
            </a:r>
            <a:r>
              <a:rPr lang="es-CO" sz="2800" dirty="0"/>
              <a:t>, </a:t>
            </a:r>
            <a:r>
              <a:rPr lang="es-CO" sz="2800" b="1" dirty="0"/>
              <a:t>según lo estipulado en el decreto 1860, artículo 33. </a:t>
            </a:r>
          </a:p>
        </p:txBody>
      </p:sp>
    </p:spTree>
    <p:extLst>
      <p:ext uri="{BB962C8B-B14F-4D97-AF65-F5344CB8AC3E}">
        <p14:creationId xmlns:p14="http://schemas.microsoft.com/office/powerpoint/2010/main" val="9663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4100" y="960120"/>
            <a:ext cx="8509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Proyecto de Educación Ambiental Escolar (PRAE)</a:t>
            </a:r>
            <a:endParaRPr lang="es-CO" sz="3200" dirty="0"/>
          </a:p>
          <a:p>
            <a:r>
              <a:rPr lang="es-CO" sz="2800" b="1" dirty="0"/>
              <a:t> </a:t>
            </a:r>
            <a:endParaRPr lang="es-CO" sz="2800" dirty="0"/>
          </a:p>
          <a:p>
            <a:pPr algn="just"/>
            <a:r>
              <a:rPr lang="es-CO" sz="3200" b="1" dirty="0"/>
              <a:t>Tiene como propósito </a:t>
            </a:r>
            <a:r>
              <a:rPr lang="es-ES_tradnl" sz="3200" b="1" dirty="0"/>
              <a:t>contribuir </a:t>
            </a:r>
            <a:r>
              <a:rPr lang="es-CO" sz="3200" b="1" dirty="0"/>
              <a:t>a la formación de </a:t>
            </a:r>
            <a:r>
              <a:rPr lang="es-ES" sz="3200" b="1" dirty="0"/>
              <a:t>ciudadanos y ciudadanas éticos y responsables frente al manejo sostenible del ambiente, preparados para tomar decisiones con criterio sobre la gestión ambiental, respetuosos de sí mismos, de los otros y de su entorno. </a:t>
            </a:r>
            <a:r>
              <a:rPr lang="es-ES_tradnl" sz="3200" b="1" dirty="0"/>
              <a:t>Las problemáticas y potencialidades ambientales se pueden asumir en el plan de estudios con proyectos pedagógicos y temas transversales. 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3561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76300" y="765810"/>
            <a:ext cx="89027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Temas transversales – formulación de desempeños </a:t>
            </a:r>
            <a:r>
              <a:rPr lang="es-CO" sz="2800" b="1" dirty="0"/>
              <a:t>PRAE.</a:t>
            </a:r>
            <a:endParaRPr lang="es-CO" sz="2800" dirty="0"/>
          </a:p>
          <a:p>
            <a:r>
              <a:rPr lang="es-ES" sz="2400" dirty="0"/>
              <a:t> </a:t>
            </a:r>
            <a:endParaRPr lang="es-CO" sz="2400" dirty="0"/>
          </a:p>
          <a:p>
            <a:pPr lvl="0" algn="just"/>
            <a:r>
              <a:rPr lang="es-CO" sz="2400" b="1" dirty="0"/>
              <a:t>Localizo en el mapa del Huila las zonas de vida del Dpto. y describo su biodiversidad.</a:t>
            </a:r>
          </a:p>
          <a:p>
            <a:pPr lvl="0" algn="just"/>
            <a:r>
              <a:rPr lang="es-CO" sz="2400" b="1" dirty="0"/>
              <a:t>Establezco las mejores relaciones con el medio ambiente evitando la contaminación en cualquier contexto donde me encuentre.</a:t>
            </a:r>
          </a:p>
          <a:p>
            <a:pPr lvl="0" algn="just"/>
            <a:r>
              <a:rPr lang="es-CO" sz="2400" b="1" dirty="0"/>
              <a:t>Reconozco las fuentes hídricas que recorren el entorno escolar, su calidad, beneficios que dan a la comunidad y riesgos o amenazas que representan.</a:t>
            </a:r>
          </a:p>
          <a:p>
            <a:pPr lvl="0" algn="just"/>
            <a:r>
              <a:rPr lang="es-CO" sz="2400" b="1" dirty="0"/>
              <a:t>Reconozco las consecuencias ambientales, económicas y sociales que viene produciendo el cambio climático en el entorno escolar.  </a:t>
            </a:r>
          </a:p>
          <a:p>
            <a:pPr lvl="0" algn="just"/>
            <a:r>
              <a:rPr lang="es-CO" sz="2400" b="1" dirty="0"/>
              <a:t>Reconozco en el entorno escolar las prácticas agropecuarias ambientales sostenibles que no causan daño a la naturaleza</a:t>
            </a:r>
            <a:r>
              <a:rPr lang="es-CO" sz="2400" b="1" dirty="0" smtClean="0"/>
              <a:t>.</a:t>
            </a:r>
          </a:p>
          <a:p>
            <a:pPr algn="just"/>
            <a:r>
              <a:rPr lang="es-CO" sz="2400" b="1" dirty="0"/>
              <a:t>Otros.</a:t>
            </a:r>
          </a:p>
          <a:p>
            <a:pPr lvl="0" algn="just"/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899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63040" y="777240"/>
            <a:ext cx="76466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Plan Escolar de Gestión de Riesgos</a:t>
            </a:r>
            <a:endParaRPr lang="es-CO" sz="3600" dirty="0"/>
          </a:p>
          <a:p>
            <a:pPr algn="ctr"/>
            <a:r>
              <a:rPr lang="es-CO" sz="3600" dirty="0"/>
              <a:t>(Ley 1523 de 2012</a:t>
            </a:r>
            <a:r>
              <a:rPr lang="es-CO" sz="3600" dirty="0" smtClean="0"/>
              <a:t>)</a:t>
            </a:r>
            <a:endParaRPr lang="es-CO" sz="3600" dirty="0"/>
          </a:p>
          <a:p>
            <a:r>
              <a:rPr lang="es-CO" sz="2800" dirty="0"/>
              <a:t> </a:t>
            </a:r>
          </a:p>
          <a:p>
            <a:pPr algn="just"/>
            <a:r>
              <a:rPr lang="es-CO" sz="2800" b="1" dirty="0"/>
              <a:t>Tiene como propósito </a:t>
            </a:r>
            <a:r>
              <a:rPr lang="es-ES" sz="2800" b="1" dirty="0"/>
              <a:t>orientar a la comunidad educativa en el mejoramiento de la seguridad y calidad de vida, mediante el conocimiento de los eventuales riesgos que se puedan presentar en su entorno, asociados a los fenómenos de origen natural, socio-natural y antrópico</a:t>
            </a:r>
            <a:r>
              <a:rPr lang="es-ES" sz="2800" dirty="0"/>
              <a:t> </a:t>
            </a:r>
            <a:r>
              <a:rPr lang="es-ES" sz="2800" b="1" dirty="0"/>
              <a:t>y las acciones a tener en cuenta para la prevención, la reducción y preparación para la respuesta y recuperación en caso de </a:t>
            </a:r>
            <a:r>
              <a:rPr lang="es-ES" sz="2800" b="1" dirty="0" smtClean="0"/>
              <a:t>emergencia y/o desastre.</a:t>
            </a:r>
            <a:endParaRPr lang="es-CO" sz="2800" b="1" dirty="0"/>
          </a:p>
          <a:p>
            <a:pPr algn="just"/>
            <a:r>
              <a:rPr lang="es-ES" sz="2800" dirty="0"/>
              <a:t> 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8718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1400" y="902970"/>
            <a:ext cx="86741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Temas transversales – formulación de </a:t>
            </a:r>
            <a:r>
              <a:rPr lang="es-ES" sz="2800" b="1" dirty="0" smtClean="0"/>
              <a:t>desempeños</a:t>
            </a:r>
          </a:p>
          <a:p>
            <a:pPr algn="ctr"/>
            <a:r>
              <a:rPr lang="es-ES" sz="2800" b="1" dirty="0" smtClean="0"/>
              <a:t> PEGR</a:t>
            </a:r>
            <a:endParaRPr lang="es-CO" sz="2800" dirty="0"/>
          </a:p>
          <a:p>
            <a:r>
              <a:rPr lang="es-CO" sz="2800" b="1" dirty="0"/>
              <a:t> </a:t>
            </a:r>
            <a:r>
              <a:rPr lang="es-ES" sz="2800" b="1" dirty="0"/>
              <a:t> </a:t>
            </a:r>
            <a:endParaRPr lang="es-CO" sz="2800" dirty="0"/>
          </a:p>
          <a:p>
            <a:pPr lvl="0" algn="just"/>
            <a:r>
              <a:rPr lang="es-CO" sz="2400" b="1" dirty="0"/>
              <a:t>Conozco la ruta a seguir para evacuar las instalaciones en caso de una emergencia o desastre y el punto de encuentro.</a:t>
            </a:r>
          </a:p>
          <a:p>
            <a:pPr lvl="0" algn="just"/>
            <a:r>
              <a:rPr lang="es-CO" sz="2400" b="1" dirty="0"/>
              <a:t>Reconozco las amenazas, </a:t>
            </a:r>
            <a:r>
              <a:rPr lang="es-CO" sz="2400" b="1" dirty="0" smtClean="0"/>
              <a:t>vulnerabilidades </a:t>
            </a:r>
            <a:r>
              <a:rPr lang="es-CO" sz="2400" b="1" dirty="0"/>
              <a:t>y riesgos de fenómenos, naturales y socio-naturales (sismos, erupciones volcánicas, deslizamientos, crecientes, avalanchas y otros) del entorno escolar y las acciones pertinentes que debo tener en cuenta.</a:t>
            </a:r>
          </a:p>
          <a:p>
            <a:pPr lvl="0" algn="just"/>
            <a:r>
              <a:rPr lang="es-CO" sz="2400" b="1" dirty="0"/>
              <a:t>Reconozco las amenazas</a:t>
            </a:r>
            <a:r>
              <a:rPr lang="es-CO" sz="2400" b="1"/>
              <a:t>, </a:t>
            </a:r>
            <a:r>
              <a:rPr lang="es-CO" sz="2400" b="1"/>
              <a:t>vulnerabilidades y </a:t>
            </a:r>
            <a:r>
              <a:rPr lang="es-CO" sz="2400" b="1" dirty="0"/>
              <a:t>riesgos de fenómenos antrópicos relacionados con la violencia escolar y familiar, suicidios e intentos de suicidios y consumo de SPA y las acciones saludables   que debo tener en cuenta</a:t>
            </a:r>
            <a:r>
              <a:rPr lang="es-CO" sz="2400" b="1" dirty="0" smtClean="0"/>
              <a:t>.</a:t>
            </a:r>
          </a:p>
          <a:p>
            <a:pPr algn="just"/>
            <a:r>
              <a:rPr lang="es-CO" sz="2400" b="1" dirty="0"/>
              <a:t>Otros.</a:t>
            </a:r>
          </a:p>
          <a:p>
            <a:pPr lvl="0" algn="just"/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8632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35100" y="635000"/>
            <a:ext cx="78574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Educación Vial</a:t>
            </a:r>
            <a:endParaRPr lang="es-CO" sz="3200" dirty="0"/>
          </a:p>
          <a:p>
            <a:pPr algn="ctr"/>
            <a:r>
              <a:rPr lang="es-CO" sz="3200" dirty="0"/>
              <a:t>(Ley 503 de 2011 y Decreto reglamentario 2851 de 2013</a:t>
            </a:r>
            <a:r>
              <a:rPr lang="es-CO" sz="3200" dirty="0" smtClean="0"/>
              <a:t>) </a:t>
            </a:r>
            <a:r>
              <a:rPr lang="es-CO" sz="3200" dirty="0"/>
              <a:t> </a:t>
            </a:r>
            <a:endParaRPr lang="es-CO" sz="3200" dirty="0" smtClean="0"/>
          </a:p>
          <a:p>
            <a:pPr algn="ctr"/>
            <a:endParaRPr lang="es-CO" sz="2800" dirty="0"/>
          </a:p>
          <a:p>
            <a:pPr algn="just"/>
            <a:r>
              <a:rPr lang="es-CO" sz="2800" b="1" dirty="0"/>
              <a:t>Tiene como propósito contribuir al derecho de circular libremente en la vía, procurando conservar la vida y disfrutar del entorno mientras se transita, lo que implica una formación sobre la normatividad, reglamentación y señalización, así como en hábitos, comportamientos y valores individuales y colectivos y, la corresponsabilidad que permita moverse</a:t>
            </a:r>
            <a:r>
              <a:rPr lang="es-CO" sz="2800" dirty="0"/>
              <a:t> </a:t>
            </a:r>
            <a:r>
              <a:rPr lang="es-CO" sz="2800" b="1" dirty="0"/>
              <a:t>en perfecta armonía entre las personas y en relación al medio ambiente.</a:t>
            </a:r>
          </a:p>
        </p:txBody>
      </p:sp>
    </p:spTree>
    <p:extLst>
      <p:ext uri="{BB962C8B-B14F-4D97-AF65-F5344CB8AC3E}">
        <p14:creationId xmlns:p14="http://schemas.microsoft.com/office/powerpoint/2010/main" val="18729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1540" y="787401"/>
            <a:ext cx="878967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Temas transversales – formulación de desempeños </a:t>
            </a:r>
            <a:r>
              <a:rPr lang="es-CO" sz="2800" b="1" dirty="0"/>
              <a:t>Educación Vial</a:t>
            </a:r>
            <a:endParaRPr lang="es-CO" sz="2800" dirty="0"/>
          </a:p>
          <a:p>
            <a:r>
              <a:rPr lang="es-CO" sz="2400" b="1" dirty="0"/>
              <a:t> </a:t>
            </a:r>
            <a:r>
              <a:rPr lang="es-ES" sz="2400" b="1" dirty="0"/>
              <a:t> </a:t>
            </a:r>
            <a:endParaRPr lang="es-CO" sz="2400" dirty="0"/>
          </a:p>
          <a:p>
            <a:pPr lvl="0" algn="just"/>
            <a:r>
              <a:rPr lang="es-CO" sz="2800" b="1" dirty="0"/>
              <a:t>Conozco las señales y las normas básicas de tránsito para desplazarme con seguridad.</a:t>
            </a:r>
          </a:p>
          <a:p>
            <a:pPr lvl="0" algn="just"/>
            <a:r>
              <a:rPr lang="es-CO" sz="2800" b="1" dirty="0"/>
              <a:t>Reconozco los potenciales riesgos al transitar por las vías y tomo las debidas medidas para evitar accidentes.</a:t>
            </a:r>
          </a:p>
          <a:p>
            <a:pPr lvl="0" algn="just"/>
            <a:r>
              <a:rPr lang="es-CO" sz="2800" b="1" dirty="0"/>
              <a:t>Asumo comportamientos de movilidad en perfecta armonía con las demás personas y en relación sostenible con el medio ambiente.</a:t>
            </a:r>
          </a:p>
          <a:p>
            <a:pPr lvl="0" algn="just"/>
            <a:r>
              <a:rPr lang="es-CO" sz="2800" b="1" dirty="0"/>
              <a:t>Utilizo los elementos de protección vial cuando tránsito en bicicleta o  </a:t>
            </a:r>
            <a:r>
              <a:rPr lang="es-CO" sz="2800" b="1" dirty="0" smtClean="0"/>
              <a:t>motocicleta.</a:t>
            </a:r>
          </a:p>
          <a:p>
            <a:pPr algn="just"/>
            <a:r>
              <a:rPr lang="es-CO" sz="2800" b="1" dirty="0"/>
              <a:t>Otros.</a:t>
            </a:r>
          </a:p>
          <a:p>
            <a:pPr lvl="0" algn="just"/>
            <a:endParaRPr lang="es-CO" sz="2800" b="1" dirty="0"/>
          </a:p>
          <a:p>
            <a:pPr algn="just"/>
            <a:r>
              <a:rPr lang="es-CO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23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8700" y="491491"/>
            <a:ext cx="87439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Educación Económica y Financiera</a:t>
            </a:r>
            <a:endParaRPr lang="es-CO" sz="3600" dirty="0"/>
          </a:p>
          <a:p>
            <a:pPr algn="just"/>
            <a:r>
              <a:rPr lang="es-CO" sz="2400" b="1" dirty="0" smtClean="0"/>
              <a:t>Tiene </a:t>
            </a:r>
            <a:r>
              <a:rPr lang="es-CO" sz="2400" b="1" dirty="0"/>
              <a:t>como propósito promover </a:t>
            </a:r>
            <a:r>
              <a:rPr lang="es-CO" sz="2400" b="1" dirty="0" smtClean="0"/>
              <a:t>en los NNAJ el </a:t>
            </a:r>
            <a:r>
              <a:rPr lang="es-CO" sz="2400" b="1" dirty="0"/>
              <a:t>desarrollo de competencias básicas y ciudadanas, así como el pensamiento crítico y reflexivo necesario para la toma de decisiones responsables e informadas sobre temas económicos y financieros que favorezcan la construcción de sus proyectos de vida con calidad y sostenibilidad. </a:t>
            </a:r>
            <a:endParaRPr lang="es-CO" sz="2400" b="1" dirty="0" smtClean="0"/>
          </a:p>
          <a:p>
            <a:pPr algn="just"/>
            <a:endParaRPr lang="es-CO" sz="2400" b="1" dirty="0"/>
          </a:p>
          <a:p>
            <a:pPr algn="just"/>
            <a:r>
              <a:rPr lang="es-CO" sz="2400" b="1" dirty="0" smtClean="0"/>
              <a:t>La </a:t>
            </a:r>
            <a:r>
              <a:rPr lang="es-CO" sz="2400" b="1" dirty="0"/>
              <a:t>Educación Económica y Financiera implica la comprensión de la complejidad de fenómenos sociales, económicos, políticos, ambientales y culturales que nos rodean, y el reconocimiento de los Derechos Económicos, Sociales, Culturales y Ambientales, entendidos como derechos que posibilitan una vida digna: salud, educación, alimentación, vivienda y vestido, entre otros</a:t>
            </a:r>
            <a:r>
              <a:rPr lang="es-CO" sz="2400" b="1" dirty="0" smtClean="0"/>
              <a:t>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b="1" dirty="0" smtClean="0"/>
              <a:t>Debe </a:t>
            </a:r>
            <a:r>
              <a:rPr lang="es-CO" sz="2400" b="1" dirty="0"/>
              <a:t>asumirse en temas transversales.</a:t>
            </a:r>
          </a:p>
        </p:txBody>
      </p:sp>
    </p:spTree>
    <p:extLst>
      <p:ext uri="{BB962C8B-B14F-4D97-AF65-F5344CB8AC3E}">
        <p14:creationId xmlns:p14="http://schemas.microsoft.com/office/powerpoint/2010/main" val="31595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48740" y="731520"/>
            <a:ext cx="82638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Temas transversales – formulación de desempeños EEF.</a:t>
            </a:r>
            <a:endParaRPr lang="es-CO" sz="2800" dirty="0"/>
          </a:p>
          <a:p>
            <a:pPr lvl="0"/>
            <a:r>
              <a:rPr lang="es-CO" sz="2800" b="1" dirty="0" smtClean="0"/>
              <a:t>Reconozco </a:t>
            </a:r>
            <a:r>
              <a:rPr lang="es-CO" sz="2800" b="1" dirty="0"/>
              <a:t>qué es un préstamo bancario, para qué sirve, cómo utilizarlo y los compromisos familiares y personales que implica adquirirlo.</a:t>
            </a:r>
          </a:p>
          <a:p>
            <a:pPr lvl="0" algn="just"/>
            <a:r>
              <a:rPr lang="es-CO" sz="2800" b="1" dirty="0" smtClean="0"/>
              <a:t>Interpreto </a:t>
            </a:r>
            <a:r>
              <a:rPr lang="es-CO" sz="2800" b="1" dirty="0"/>
              <a:t>formas de ahorrar e invertir siguiendo un plan que incluye metas que favorecen el bienestar de su familia.</a:t>
            </a:r>
          </a:p>
          <a:p>
            <a:pPr lvl="0" algn="just"/>
            <a:r>
              <a:rPr lang="es-CO" sz="2800" b="1" dirty="0"/>
              <a:t>Describo si se justifica endeudarse para adquirir bienes y servicios, según los ingresos familiares.</a:t>
            </a:r>
          </a:p>
          <a:p>
            <a:pPr lvl="0" algn="just"/>
            <a:r>
              <a:rPr lang="es-CO" sz="2800" b="1" dirty="0"/>
              <a:t>Analizo diversa información de servicios y productos financieros, para determinar semejanzas y diferencias que le permitan tomar decisiones responsablemente</a:t>
            </a:r>
            <a:r>
              <a:rPr lang="es-CO" sz="2800" b="1" dirty="0" smtClean="0"/>
              <a:t>.</a:t>
            </a:r>
          </a:p>
          <a:p>
            <a:pPr algn="just"/>
            <a:r>
              <a:rPr lang="es-CO" sz="2800" b="1" dirty="0"/>
              <a:t>Otros.</a:t>
            </a:r>
          </a:p>
          <a:p>
            <a:pPr lvl="0" algn="just"/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0600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74520" y="914400"/>
            <a:ext cx="7212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Proyectos Estudiantiles de Servicio Social Obligatorio</a:t>
            </a:r>
            <a:endParaRPr lang="es-CO" sz="3200" dirty="0"/>
          </a:p>
          <a:p>
            <a:r>
              <a:rPr lang="es-CO" sz="3200" dirty="0"/>
              <a:t> </a:t>
            </a:r>
          </a:p>
          <a:p>
            <a:pPr algn="just"/>
            <a:r>
              <a:rPr lang="es-CO" sz="3200" b="1" dirty="0"/>
              <a:t>El servicio social tiene como propósito contribuir al mejoramiento social, cultural, ambiental  y económico del contexto escolar, mediante la aplicación de los saberes transversales e interdisciplinarios en proyectos de impacto comunitario.</a:t>
            </a:r>
          </a:p>
        </p:txBody>
      </p:sp>
    </p:spTree>
    <p:extLst>
      <p:ext uri="{BB962C8B-B14F-4D97-AF65-F5344CB8AC3E}">
        <p14:creationId xmlns:p14="http://schemas.microsoft.com/office/powerpoint/2010/main" val="16586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1540" y="205740"/>
            <a:ext cx="91782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/>
              <a:t>E</a:t>
            </a:r>
            <a:r>
              <a:rPr lang="es-CO" sz="2800" b="1" dirty="0" smtClean="0"/>
              <a:t>l </a:t>
            </a:r>
            <a:r>
              <a:rPr lang="es-CO" sz="2800" b="1" dirty="0"/>
              <a:t>MEN, al formular la Ley General de la Educación de 1994, hace 27 años, no los contempló como </a:t>
            </a:r>
            <a:r>
              <a:rPr lang="es-CO" sz="2800" b="1" dirty="0" smtClean="0"/>
              <a:t>proyecto transversal, </a:t>
            </a:r>
            <a:r>
              <a:rPr lang="es-CO" sz="2800" b="1" dirty="0"/>
              <a:t>no obstante, en su concepción, enfoques, actividades o prácticas, lo son. Miremos un Ejemplo: Los PSSE de vigías de patrimonio de San Agustín e </a:t>
            </a:r>
            <a:r>
              <a:rPr lang="es-CO" sz="2800" b="1" dirty="0" err="1"/>
              <a:t>Isnos</a:t>
            </a:r>
            <a:r>
              <a:rPr lang="es-CO" sz="2800" b="1" dirty="0"/>
              <a:t>: Aquí se </a:t>
            </a:r>
            <a:r>
              <a:rPr lang="es-CO" sz="2800" b="1" dirty="0" err="1"/>
              <a:t>transversalizan</a:t>
            </a:r>
            <a:r>
              <a:rPr lang="es-CO" sz="2800" b="1" dirty="0"/>
              <a:t> conocimientos y disciplinas que tienen que ver con la historia, la  filosofía, la arqueología, la antropología, la estética (el arte de la </a:t>
            </a:r>
            <a:r>
              <a:rPr lang="es-CO" sz="2800" b="1" dirty="0" err="1"/>
              <a:t>monumentaria</a:t>
            </a:r>
            <a:r>
              <a:rPr lang="es-CO" sz="2800" b="1" dirty="0"/>
              <a:t>), lo ambiental (lo mágico del paisaje y su biodiversidad), lo comunicativo con la capacidad de escucha, lo expresivo, comprensivo, argumentativo y la utilización del </a:t>
            </a:r>
            <a:r>
              <a:rPr lang="es-CO" sz="2800" b="1" dirty="0" smtClean="0"/>
              <a:t>bilingüismo, </a:t>
            </a:r>
            <a:r>
              <a:rPr lang="es-CO" sz="2800" b="1" dirty="0"/>
              <a:t>en este caso,  para explicar con propiedad a turistas extranjeros la cultura agustiniana; al igual que con  lo económico y emprendimientos en la artesanía, la gastronomía, la hotelería, en fin todo lo relacionado con el turismo, etc.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5682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44600" y="635000"/>
            <a:ext cx="81165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LOS PROYECTOS OBLIGATORIOS</a:t>
            </a:r>
          </a:p>
          <a:p>
            <a:endParaRPr lang="es-CO" sz="2400" dirty="0" smtClean="0"/>
          </a:p>
          <a:p>
            <a:pPr algn="just"/>
            <a:r>
              <a:rPr lang="es-CO" sz="2800" b="1" dirty="0" smtClean="0"/>
              <a:t>Los </a:t>
            </a:r>
            <a:r>
              <a:rPr lang="es-CO" sz="2800" b="1" dirty="0"/>
              <a:t>proyectos </a:t>
            </a:r>
            <a:r>
              <a:rPr lang="es-CO" sz="2800" b="1" dirty="0" smtClean="0"/>
              <a:t>pedagógicos </a:t>
            </a:r>
            <a:r>
              <a:rPr lang="es-CO" sz="2800" b="1" dirty="0"/>
              <a:t>según el MEN</a:t>
            </a:r>
            <a:r>
              <a:rPr lang="es-CO" sz="2800" b="1" dirty="0" smtClean="0"/>
              <a:t> </a:t>
            </a:r>
            <a:r>
              <a:rPr lang="es-CO" sz="2800" b="1" dirty="0"/>
              <a:t>tienen como propósito, ejercitar al estudiante en la solución de problemas cotidianos de sus contextos y su función es integrar los aprendizajes obtenidos en las diferentes áreas. </a:t>
            </a:r>
            <a:r>
              <a:rPr lang="es-CO" sz="2800" b="1" dirty="0" smtClean="0"/>
              <a:t>Pero </a:t>
            </a:r>
            <a:r>
              <a:rPr lang="es-CO" sz="2800" b="1" dirty="0"/>
              <a:t>también, </a:t>
            </a:r>
            <a:r>
              <a:rPr lang="es-CO" sz="2800" b="1" dirty="0" smtClean="0"/>
              <a:t>los </a:t>
            </a:r>
            <a:r>
              <a:rPr lang="es-CO" sz="2800" b="1" dirty="0"/>
              <a:t>proyectos pedagógicos deben abordar las potencialidades y emprendimientos del entorno en los procesos económicos, sociales, culturales, ambientales, políticos, científicos y tecnológicos.  En la formulación y desarrollo de los planes, programas y proyectos pedagógicos se deben gestionar alianzas interinstitucionales e intersectoriales. </a:t>
            </a:r>
          </a:p>
        </p:txBody>
      </p:sp>
    </p:spTree>
    <p:extLst>
      <p:ext uri="{BB962C8B-B14F-4D97-AF65-F5344CB8AC3E}">
        <p14:creationId xmlns:p14="http://schemas.microsoft.com/office/powerpoint/2010/main" val="10071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4380" y="537211"/>
            <a:ext cx="94297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Programa  de investigación ONDAS</a:t>
            </a:r>
            <a:endParaRPr lang="es-CO" sz="3600" dirty="0"/>
          </a:p>
          <a:p>
            <a:r>
              <a:rPr lang="es-CO" sz="2800" dirty="0"/>
              <a:t> </a:t>
            </a:r>
          </a:p>
          <a:p>
            <a:pPr algn="just"/>
            <a:r>
              <a:rPr lang="es-CO" sz="2800" b="1" dirty="0"/>
              <a:t>Tiene como propósito contribuir al desarrollo de competencias investigativas y científicas en los procesos de aprendizaje a partir de la formulación de preguntas que favorezcan la </a:t>
            </a:r>
            <a:r>
              <a:rPr lang="es-CO" sz="2800" b="1" dirty="0" smtClean="0"/>
              <a:t>sensibilidad </a:t>
            </a:r>
            <a:r>
              <a:rPr lang="es-CO" sz="2800" b="1" dirty="0"/>
              <a:t>y capacidad de asombro de los </a:t>
            </a:r>
            <a:r>
              <a:rPr lang="es-CO" sz="2800" b="1" dirty="0" smtClean="0"/>
              <a:t>educandos.</a:t>
            </a:r>
          </a:p>
          <a:p>
            <a:pPr algn="just"/>
            <a:r>
              <a:rPr lang="es-CO" sz="2800" b="1" dirty="0" smtClean="0"/>
              <a:t> </a:t>
            </a:r>
            <a:endParaRPr lang="es-CO" sz="2800" b="1" dirty="0"/>
          </a:p>
          <a:p>
            <a:pPr algn="just"/>
            <a:r>
              <a:rPr lang="es-CO" sz="2800" b="1" dirty="0"/>
              <a:t>La investigación es el corazón de la pedagogía, lo que implica que los docentes deben pasar de ser dictadores de clase a constructores de conocimiento</a:t>
            </a:r>
            <a:r>
              <a:rPr lang="es-CO" sz="2800" b="1" dirty="0" smtClean="0"/>
              <a:t>. </a:t>
            </a:r>
          </a:p>
          <a:p>
            <a:pPr algn="just"/>
            <a:endParaRPr lang="es-CO" sz="2800" b="1" dirty="0" smtClean="0"/>
          </a:p>
          <a:p>
            <a:pPr algn="just"/>
            <a:r>
              <a:rPr lang="es-CO" sz="2800" b="1" dirty="0" smtClean="0"/>
              <a:t>Ver </a:t>
            </a:r>
            <a:r>
              <a:rPr lang="es-CO" sz="2800" b="1" dirty="0"/>
              <a:t>P</a:t>
            </a:r>
            <a:r>
              <a:rPr lang="es-CO" sz="2800" b="1" dirty="0" smtClean="0"/>
              <a:t>ortal educativo virtual, </a:t>
            </a:r>
            <a:r>
              <a:rPr lang="es-CO" sz="2800" b="1" dirty="0"/>
              <a:t>Ejes </a:t>
            </a:r>
            <a:r>
              <a:rPr lang="es-CO" sz="2800" b="1" dirty="0" smtClean="0"/>
              <a:t>Transversales, la formulación de 65 preguntas de investigación programa ONDAS.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794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0100" y="217170"/>
            <a:ext cx="92811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La </a:t>
            </a:r>
            <a:r>
              <a:rPr lang="es-CO" sz="3600" b="1" dirty="0" err="1"/>
              <a:t>Afrocolombianidad</a:t>
            </a:r>
            <a:endParaRPr lang="es-CO" sz="3600" dirty="0"/>
          </a:p>
          <a:p>
            <a:r>
              <a:rPr lang="es-CO" sz="3200" b="1" dirty="0"/>
              <a:t> </a:t>
            </a:r>
            <a:endParaRPr lang="es-CO" sz="3200" dirty="0"/>
          </a:p>
          <a:p>
            <a:pPr algn="just"/>
            <a:r>
              <a:rPr lang="es-CO" sz="2800" b="1" dirty="0"/>
              <a:t>Tiene como propósito contribuir al desarrollo de competencias ciudadanas, asumiendo comportamientos democráticos, pluralistas, de participación, de respeto por el otro y valoración étnica,  a partir del </a:t>
            </a:r>
            <a:r>
              <a:rPr lang="es-CO" sz="2800" b="1" dirty="0" err="1"/>
              <a:t>autorreconocimiento</a:t>
            </a:r>
            <a:r>
              <a:rPr lang="es-CO" sz="2800" b="1" dirty="0"/>
              <a:t>  y autodescubrimiento, fruto de la fusión de raíces raciales y étnicas africanas, indígenas y españolas</a:t>
            </a:r>
            <a:r>
              <a:rPr lang="es-CO" sz="2800" b="1" dirty="0" smtClean="0"/>
              <a:t>.</a:t>
            </a:r>
          </a:p>
          <a:p>
            <a:pPr algn="just"/>
            <a:r>
              <a:rPr lang="es-CO" sz="2800" b="1" dirty="0"/>
              <a:t> </a:t>
            </a:r>
            <a:endParaRPr lang="es-CO" sz="2800" b="1" dirty="0" smtClean="0"/>
          </a:p>
          <a:p>
            <a:pPr algn="just"/>
            <a:r>
              <a:rPr lang="es-CO" sz="2800" b="1" dirty="0" smtClean="0"/>
              <a:t>Autorreconocimiento </a:t>
            </a:r>
            <a:r>
              <a:rPr lang="es-CO" sz="2800" b="1" dirty="0"/>
              <a:t>y autodescubrimiento,</a:t>
            </a:r>
            <a:r>
              <a:rPr lang="es-CO" sz="2800" b="1" dirty="0" smtClean="0"/>
              <a:t> </a:t>
            </a:r>
            <a:r>
              <a:rPr lang="es-CO" sz="2800" b="1" dirty="0"/>
              <a:t>que indudablemente, evitará la estigmatización y comportamientos homofóbicos con el indígena y el afro. Recordemos que por nuestras arterias corre sangre de nuestras etnias.</a:t>
            </a:r>
          </a:p>
        </p:txBody>
      </p:sp>
    </p:spTree>
    <p:extLst>
      <p:ext uri="{BB962C8B-B14F-4D97-AF65-F5344CB8AC3E}">
        <p14:creationId xmlns:p14="http://schemas.microsoft.com/office/powerpoint/2010/main" val="25721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4500" y="914401"/>
            <a:ext cx="7566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Proyectos productivos y de emprendimiento</a:t>
            </a:r>
            <a:endParaRPr lang="es-CO" sz="3600" dirty="0"/>
          </a:p>
          <a:p>
            <a:r>
              <a:rPr lang="es-CO" sz="3200" dirty="0"/>
              <a:t> </a:t>
            </a:r>
          </a:p>
          <a:p>
            <a:pPr algn="just"/>
            <a:r>
              <a:rPr lang="es-CO" sz="3200" b="1" dirty="0"/>
              <a:t>Tiene como propósito el desarrollo de competencias ciudadanas, investigativas y laborales en los educandos en los desarrollos económicos y sociales de la región, de acuerdo a las apuestas productivas y competitivas y políticas publicas del Dpto., que impliquen la sostenibilidad ambiental. </a:t>
            </a:r>
          </a:p>
        </p:txBody>
      </p:sp>
    </p:spTree>
    <p:extLst>
      <p:ext uri="{BB962C8B-B14F-4D97-AF65-F5344CB8AC3E}">
        <p14:creationId xmlns:p14="http://schemas.microsoft.com/office/powerpoint/2010/main" val="11191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03300" y="137160"/>
            <a:ext cx="88607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Proyecto de Orientación escolar</a:t>
            </a:r>
            <a:endParaRPr lang="es-CO" sz="3600" dirty="0"/>
          </a:p>
          <a:p>
            <a:pPr algn="just"/>
            <a:endParaRPr lang="es-CO" sz="2400" b="1" dirty="0" smtClean="0"/>
          </a:p>
          <a:p>
            <a:pPr algn="just"/>
            <a:r>
              <a:rPr lang="es-CO" sz="2400" b="1" dirty="0" smtClean="0"/>
              <a:t>Tiene </a:t>
            </a:r>
            <a:r>
              <a:rPr lang="es-CO" sz="2400" b="1" dirty="0"/>
              <a:t>como propósito diagnosticar, prevenir, atender,  mitigar y hacer seguimiento a  las problemáticas socioemocionales relevantes de la comunidad educativa. En tal sentido, la orientación escolar está dirigida no solamente a los educandos, sino a los padres de familia, educadores e incluso a los directivos docentes</a:t>
            </a:r>
            <a:r>
              <a:rPr lang="es-CO" sz="2400" b="1" dirty="0" smtClean="0"/>
              <a:t>. </a:t>
            </a:r>
          </a:p>
          <a:p>
            <a:pPr algn="just"/>
            <a:endParaRPr lang="es-CO" sz="2400" b="1" dirty="0" smtClean="0"/>
          </a:p>
          <a:p>
            <a:pPr algn="just"/>
            <a:r>
              <a:rPr lang="es-CO" sz="2400" b="1" dirty="0"/>
              <a:t>La orientación escolar debe establecer vasos comunicantes con el Sistema </a:t>
            </a:r>
            <a:r>
              <a:rPr lang="es-CO" sz="2400" b="1" dirty="0" err="1"/>
              <a:t>Nal</a:t>
            </a:r>
            <a:r>
              <a:rPr lang="es-CO" sz="2400" b="1" dirty="0"/>
              <a:t>. de convivencia escolar …, en tal razón, los POE institucionales y grupales, deben atender en especial, los riesgos que afectan los aspectos  socioemocionales de nuestros educandos y padres de familia, al igual, que ser  coherentes con los planes de acción de los comités departamentales, municipales y escolares de convivencia, en los componentes de promoción,   </a:t>
            </a:r>
            <a:r>
              <a:rPr lang="es-CO" sz="2400" b="1" dirty="0">
                <a:cs typeface="Arial" pitchFamily="34" charset="0"/>
              </a:rPr>
              <a:t>prevención, atención y seguimiento. Orientación escolar que debe buscar alianzas interinstitucionales para su eficacia y éxito.</a:t>
            </a:r>
          </a:p>
        </p:txBody>
      </p:sp>
    </p:spTree>
    <p:extLst>
      <p:ext uri="{BB962C8B-B14F-4D97-AF65-F5344CB8AC3E}">
        <p14:creationId xmlns:p14="http://schemas.microsoft.com/office/powerpoint/2010/main" val="34949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03020" y="2514600"/>
            <a:ext cx="8681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dirty="0"/>
              <a:t>MUCHAS GRACIAS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22824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8700" y="660400"/>
            <a:ext cx="84353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TEMAS TRANSVERSALES</a:t>
            </a:r>
            <a:endParaRPr lang="es-CO" sz="3600" dirty="0"/>
          </a:p>
          <a:p>
            <a:pPr algn="just"/>
            <a:r>
              <a:rPr lang="es-CO" sz="2400" b="1" dirty="0"/>
              <a:t>C</a:t>
            </a:r>
            <a:r>
              <a:rPr lang="es-CO" sz="2400" b="1" dirty="0" smtClean="0"/>
              <a:t>umplen </a:t>
            </a:r>
            <a:r>
              <a:rPr lang="es-CO" sz="2400" b="1" dirty="0"/>
              <a:t>con la función de la integración curricular interdisciplinaria y dinamización de los procesos formativos. Correlaciona, integra y hace pertinentes los conocimientos, habilidades, destrezas, actitudes y valores, es decir, (mediante el desarrollo de ) las competencias y desempeños, lo que implica necesariamente aprendizajes significativos para la vida. </a:t>
            </a:r>
          </a:p>
          <a:p>
            <a:pPr algn="just"/>
            <a:r>
              <a:rPr lang="es-CO" sz="2400" b="1" dirty="0"/>
              <a:t>Los temas transversales en las programaciones </a:t>
            </a:r>
            <a:r>
              <a:rPr lang="es-CO" sz="2400" b="1" dirty="0" smtClean="0"/>
              <a:t>curriculares se </a:t>
            </a:r>
            <a:r>
              <a:rPr lang="es-CO" sz="2400" b="1" dirty="0"/>
              <a:t>deben abordar a partir de la formulación de desempeños. Aquí los coordinadores deben orientar a los docentes para que en las programaciones de las áreas, formulen desempeños sobre riesgos, problemáticas y potencialidades  y, a su vez,  hacer el respectivo seguimiento con instrumentos, de acuerdo a las mallas curriculares. </a:t>
            </a:r>
          </a:p>
        </p:txBody>
      </p:sp>
    </p:spTree>
    <p:extLst>
      <p:ext uri="{BB962C8B-B14F-4D97-AF65-F5344CB8AC3E}">
        <p14:creationId xmlns:p14="http://schemas.microsoft.com/office/powerpoint/2010/main" val="20498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7400" y="660400"/>
            <a:ext cx="8585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/>
              <a:t>¿CÓMO FORMULAR PLANES, PROGRAMAS, PROYECTOS PEDAGÓGICOS </a:t>
            </a:r>
            <a:r>
              <a:rPr lang="es-ES_tradnl" sz="2800" b="1" dirty="0"/>
              <a:t>Y TEMAS </a:t>
            </a:r>
            <a:r>
              <a:rPr lang="es-ES_tradnl" sz="2800" b="1" dirty="0" smtClean="0"/>
              <a:t>TRANSVERSALES?</a:t>
            </a:r>
            <a:endParaRPr lang="es-CO" sz="2800" dirty="0"/>
          </a:p>
          <a:p>
            <a:pPr algn="ctr"/>
            <a:r>
              <a:rPr lang="es-ES_tradnl" sz="2400" b="1" dirty="0" smtClean="0"/>
              <a:t>Se </a:t>
            </a:r>
            <a:r>
              <a:rPr lang="es-ES_tradnl" sz="2400" b="1" dirty="0"/>
              <a:t>deben </a:t>
            </a:r>
            <a:r>
              <a:rPr lang="es-ES_tradnl" sz="2400" b="1" dirty="0" smtClean="0"/>
              <a:t>formular a partir del análisis y priorización de riesgos o problemáticas y potencialidades</a:t>
            </a:r>
            <a:r>
              <a:rPr lang="es-CO" sz="2400" dirty="0" smtClean="0"/>
              <a:t>, </a:t>
            </a:r>
            <a:r>
              <a:rPr lang="es-CO" sz="2400" b="1" dirty="0"/>
              <a:t>con la participación de </a:t>
            </a:r>
            <a:r>
              <a:rPr lang="es-CO" sz="2400" b="1" dirty="0" smtClean="0"/>
              <a:t>los directivos docentes, docentes </a:t>
            </a:r>
            <a:r>
              <a:rPr lang="es-CO" sz="2400" b="1" dirty="0"/>
              <a:t>y representantes de los padres de familia y estudiantes del </a:t>
            </a:r>
            <a:r>
              <a:rPr lang="es-CO" sz="2400" b="1" dirty="0" smtClean="0"/>
              <a:t>EE. </a:t>
            </a:r>
          </a:p>
          <a:p>
            <a:pPr algn="just"/>
            <a:r>
              <a:rPr lang="es-CO" sz="2400" dirty="0" smtClean="0"/>
              <a:t>Para hacer </a:t>
            </a:r>
            <a:r>
              <a:rPr lang="es-CO" sz="2400" dirty="0"/>
              <a:t>de nuestros EE y sedes escolares espacios </a:t>
            </a:r>
            <a:r>
              <a:rPr lang="es-CO" sz="2400" b="1" dirty="0"/>
              <a:t>“protectores y protegidos”,</a:t>
            </a:r>
            <a:r>
              <a:rPr lang="es-CO" sz="2400" dirty="0"/>
              <a:t> frente a las reales y eventuales amenazas, vulnerabilidades y riesgos naturales, socio-naturales y </a:t>
            </a:r>
            <a:r>
              <a:rPr lang="es-CO" sz="2400" dirty="0" smtClean="0"/>
              <a:t>antrópicos, así como apropiar y valorar el patrimonio natural, económico, social  y cultural huilense.</a:t>
            </a:r>
          </a:p>
          <a:p>
            <a:pPr algn="just"/>
            <a:endParaRPr lang="es-CO" sz="1800" dirty="0" smtClean="0"/>
          </a:p>
          <a:p>
            <a:pPr algn="just"/>
            <a:r>
              <a:rPr lang="es-CO" sz="2000" dirty="0" smtClean="0"/>
              <a:t>Ver </a:t>
            </a:r>
            <a:r>
              <a:rPr lang="es-CO" sz="2000" dirty="0"/>
              <a:t>”Transversalidad curricular - proyectos pedagógicos y temas transversales” en documento de “</a:t>
            </a:r>
            <a:r>
              <a:rPr lang="es-CO" sz="2000" b="1" dirty="0"/>
              <a:t>ORIENTACIONES GENERALES PARA LA FORMULACIÓN DEL PROYECTO EDUCATIVO INSTITUCIONAL -PEI- Y EL PROYECTO EDUCATIVO COMUNITARIO – PEC- COMO DOCUMENTO PLAN”, </a:t>
            </a:r>
            <a:r>
              <a:rPr lang="es-CO" sz="2000" b="1" dirty="0" err="1"/>
              <a:t>ps</a:t>
            </a:r>
            <a:r>
              <a:rPr lang="es-CO" sz="2000" b="1" dirty="0"/>
              <a:t>. 89 y ss.</a:t>
            </a:r>
            <a:endParaRPr lang="es-CO" sz="2000" dirty="0"/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5145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12800" y="469900"/>
            <a:ext cx="87757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RIESGOS Y AMENAZAS</a:t>
            </a:r>
            <a:endParaRPr lang="es-CO" sz="3600" dirty="0"/>
          </a:p>
          <a:p>
            <a:r>
              <a:rPr lang="es-CO" sz="2800" b="1" dirty="0"/>
              <a:t> </a:t>
            </a:r>
            <a:endParaRPr lang="es-CO" sz="2800" dirty="0"/>
          </a:p>
          <a:p>
            <a:pPr algn="just"/>
            <a:r>
              <a:rPr lang="es-CO" sz="2800" b="1" dirty="0"/>
              <a:t>Los mayores riesgos y amenazas que se vienen dando en los EE y entornos familiares son los antrópicos o psicosociales. </a:t>
            </a:r>
            <a:r>
              <a:rPr lang="es-CO" sz="2800" dirty="0"/>
              <a:t>Hoy, más que los relacionados los fenómenos naturales y socio-naturales y los del conflicto armado que ha vivido el país, (Minas, enfrentamiento armado, tomas) saltan a la vista, </a:t>
            </a:r>
            <a:r>
              <a:rPr lang="es-CO" sz="2800" b="1" dirty="0"/>
              <a:t>las drogas, los suicidios, la violencia, la accidentalidad vial, la desnutrición y obesidad, los embarazos tempranos, el maltrato, acoso y abuso sexual, en especial por los docentes, situación desafortunada y sumamente preocupante, cuando los educadores estamos llamados a formar a nuestros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10112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5800" y="901700"/>
            <a:ext cx="90639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/>
              <a:t>DENUNCIAS POR PRESUNTO ABUSO Y ACOSO SEXUAL</a:t>
            </a:r>
            <a:endParaRPr lang="es-CO" sz="2800" dirty="0"/>
          </a:p>
          <a:p>
            <a:pPr algn="ctr"/>
            <a:r>
              <a:rPr lang="es-CO" sz="2800" b="1" dirty="0"/>
              <a:t>2018-2019</a:t>
            </a:r>
            <a:endParaRPr lang="es-CO" sz="2800" dirty="0"/>
          </a:p>
          <a:p>
            <a:r>
              <a:rPr lang="es-CO" sz="2800" b="1" dirty="0"/>
              <a:t> </a:t>
            </a:r>
            <a:r>
              <a:rPr lang="es-CO" sz="2400" b="1" dirty="0" smtClean="0"/>
              <a:t>En </a:t>
            </a:r>
            <a:r>
              <a:rPr lang="es-CO" sz="2400" b="1" dirty="0"/>
              <a:t>el 2108 llegaron a la SED más de 34 quejas y denuncias por maltrato psicológico, físico, acoso y abuso sexual por parte de docentes. (</a:t>
            </a:r>
            <a:r>
              <a:rPr lang="es-CO" sz="2400" b="1" dirty="0" smtClean="0"/>
              <a:t>15 por </a:t>
            </a:r>
            <a:r>
              <a:rPr lang="es-CO" sz="2400" b="1" dirty="0"/>
              <a:t>maltrato psicológico y </a:t>
            </a:r>
            <a:r>
              <a:rPr lang="es-CO" sz="2400" b="1" dirty="0" smtClean="0"/>
              <a:t>físico</a:t>
            </a:r>
            <a:r>
              <a:rPr lang="es-CO" sz="2400" b="1" dirty="0"/>
              <a:t>, </a:t>
            </a:r>
            <a:r>
              <a:rPr lang="es-CO" sz="2400" b="1" dirty="0" smtClean="0"/>
              <a:t>10 por presunto </a:t>
            </a:r>
            <a:r>
              <a:rPr lang="es-CO" sz="2400" b="1" dirty="0"/>
              <a:t>acoso </a:t>
            </a:r>
            <a:r>
              <a:rPr lang="es-CO" sz="2400" b="1" dirty="0" smtClean="0"/>
              <a:t>sexual y 9 por presunto </a:t>
            </a:r>
            <a:r>
              <a:rPr lang="es-CO" sz="2400" b="1" dirty="0"/>
              <a:t>abuso </a:t>
            </a:r>
            <a:r>
              <a:rPr lang="es-CO" sz="2400" b="1" dirty="0" smtClean="0"/>
              <a:t>sexual).</a:t>
            </a:r>
          </a:p>
          <a:p>
            <a:pPr algn="just"/>
            <a:endParaRPr lang="es-CO" sz="2400" b="1" dirty="0"/>
          </a:p>
          <a:p>
            <a:pPr algn="just"/>
            <a:r>
              <a:rPr lang="es-CO" sz="2400" b="1" dirty="0"/>
              <a:t>En el 2109 llegaron a la SED 5 denuncias por presunto acoso sexual y 8 por presunto abuso sexual. </a:t>
            </a:r>
            <a:endParaRPr lang="es-CO" sz="2400" b="1" dirty="0" smtClean="0"/>
          </a:p>
          <a:p>
            <a:pPr algn="just"/>
            <a:endParaRPr lang="es-CO" sz="2400" b="1" dirty="0" smtClean="0"/>
          </a:p>
          <a:p>
            <a:pPr algn="just"/>
            <a:r>
              <a:rPr lang="es-CO" sz="2400" b="1" dirty="0"/>
              <a:t>Esto del abuso sexual es gravísimo, por las secuelas que quedan en las niñas, niños, adolescentes y familiares y, las que trascienden en el agresor y su familia, cuando se acaba de aprobar cadena perpetua para los violadores y en el Congreso está para la aprobación final, drásticas sanciones carcelarias para quienes infrinjan castigos físicos.</a:t>
            </a:r>
          </a:p>
        </p:txBody>
      </p:sp>
    </p:spTree>
    <p:extLst>
      <p:ext uri="{BB962C8B-B14F-4D97-AF65-F5344CB8AC3E}">
        <p14:creationId xmlns:p14="http://schemas.microsoft.com/office/powerpoint/2010/main" val="21219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5790" y="469900"/>
            <a:ext cx="91986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 smtClean="0"/>
              <a:t>Las </a:t>
            </a:r>
            <a:r>
              <a:rPr lang="es-CO" sz="2800" b="1" dirty="0"/>
              <a:t>estadísticas </a:t>
            </a:r>
            <a:r>
              <a:rPr lang="es-CO" sz="2800" b="1" dirty="0" smtClean="0"/>
              <a:t>señaladas de violación de los derechos sexuales en los EE, están </a:t>
            </a:r>
            <a:r>
              <a:rPr lang="es-CO" sz="2800" b="1" dirty="0"/>
              <a:t>demostrando, que así como el hogar es el lugar de mayor riesgo de violación de infantes y adolescentes por parte de familiares, la escuela en este caso, tristemente, es uno de los espacios críticos de acoso y abuso sexual de los </a:t>
            </a:r>
            <a:r>
              <a:rPr lang="es-CO" sz="2800" b="1" dirty="0" smtClean="0"/>
              <a:t>educandos, por parte de los docentes. </a:t>
            </a:r>
          </a:p>
          <a:p>
            <a:pPr algn="just"/>
            <a:endParaRPr lang="es-CO" sz="2800" b="1" dirty="0" smtClean="0"/>
          </a:p>
          <a:p>
            <a:pPr algn="just"/>
            <a:r>
              <a:rPr lang="es-CO" sz="2800" b="1" dirty="0" smtClean="0"/>
              <a:t>Esto sugiere, la urgencia de hacer operativos los Comités de Convivencia </a:t>
            </a:r>
            <a:r>
              <a:rPr lang="es-CO" sz="2800" b="1" dirty="0"/>
              <a:t>E</a:t>
            </a:r>
            <a:r>
              <a:rPr lang="es-CO" sz="2800" b="1" dirty="0" smtClean="0"/>
              <a:t>scolar, formulando planes de acción con énfasis con actividades formativas, especialmente en los componentes de promoción y prevención, no solamente dirigidos a los educandos y padres de familia, sino particularmente con los docentes, que trascienda en la mitigación de estos gravísimos comportamientos.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1861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2229</Words>
  <Application>Microsoft Office PowerPoint</Application>
  <PresentationFormat>Personalizado</PresentationFormat>
  <Paragraphs>215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Apoyo Tic</dc:creator>
  <cp:lastModifiedBy>user</cp:lastModifiedBy>
  <cp:revision>199</cp:revision>
  <dcterms:created xsi:type="dcterms:W3CDTF">2020-03-03T20:03:20Z</dcterms:created>
  <dcterms:modified xsi:type="dcterms:W3CDTF">2020-10-13T21:48:55Z</dcterms:modified>
</cp:coreProperties>
</file>