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89" r:id="rId2"/>
    <p:sldId id="292" r:id="rId3"/>
    <p:sldId id="294" r:id="rId4"/>
    <p:sldId id="297" r:id="rId5"/>
    <p:sldId id="298" r:id="rId6"/>
    <p:sldId id="293" r:id="rId7"/>
    <p:sldId id="302" r:id="rId8"/>
    <p:sldId id="304" r:id="rId9"/>
    <p:sldId id="306" r:id="rId10"/>
    <p:sldId id="301" r:id="rId11"/>
    <p:sldId id="307" r:id="rId12"/>
    <p:sldId id="308" r:id="rId13"/>
    <p:sldId id="310" r:id="rId14"/>
    <p:sldId id="314" r:id="rId15"/>
  </p:sldIdLst>
  <p:sldSz cx="10799763" cy="6750050"/>
  <p:notesSz cx="6858000" cy="9144000"/>
  <p:defaultTextStyle>
    <a:defPPr>
      <a:defRPr lang="es-CO"/>
    </a:defPPr>
    <a:lvl1pPr marL="0" algn="l" defTabSz="842345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1pPr>
    <a:lvl2pPr marL="421173" algn="l" defTabSz="842345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2pPr>
    <a:lvl3pPr marL="842345" algn="l" defTabSz="842345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3pPr>
    <a:lvl4pPr marL="1263518" algn="l" defTabSz="842345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4pPr>
    <a:lvl5pPr marL="1684691" algn="l" defTabSz="842345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5pPr>
    <a:lvl6pPr marL="2105863" algn="l" defTabSz="842345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6pPr>
    <a:lvl7pPr marL="2527036" algn="l" defTabSz="842345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7pPr>
    <a:lvl8pPr marL="2948208" algn="l" defTabSz="842345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8pPr>
    <a:lvl9pPr marL="3369381" algn="l" defTabSz="842345" rtl="0" eaLnBrk="1" latinLnBrk="0" hangingPunct="1">
      <a:defRPr sz="16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291" autoAdjust="0"/>
  </p:normalViewPr>
  <p:slideViewPr>
    <p:cSldViewPr snapToGrid="0">
      <p:cViewPr varScale="1">
        <p:scale>
          <a:sx n="70" d="100"/>
          <a:sy n="70" d="100"/>
        </p:scale>
        <p:origin x="10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2C8A5-31E7-4E48-8435-1B8F73F84761}" type="datetimeFigureOut">
              <a:rPr lang="es-CO" smtClean="0"/>
              <a:t>22/11/2021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1255E-758A-4B1D-9CD3-12B03F67664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9176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1" y="1104696"/>
            <a:ext cx="8099822" cy="2350017"/>
          </a:xfrm>
        </p:spPr>
        <p:txBody>
          <a:bodyPr anchor="b"/>
          <a:lstStyle>
            <a:lvl1pPr algn="ctr">
              <a:defRPr sz="531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545339"/>
            <a:ext cx="8099822" cy="1629699"/>
          </a:xfrm>
        </p:spPr>
        <p:txBody>
          <a:bodyPr/>
          <a:lstStyle>
            <a:lvl1pPr marL="0" indent="0" algn="ctr">
              <a:buNone/>
              <a:defRPr sz="2126"/>
            </a:lvl1pPr>
            <a:lvl2pPr marL="404988" indent="0" algn="ctr">
              <a:buNone/>
              <a:defRPr sz="1772"/>
            </a:lvl2pPr>
            <a:lvl3pPr marL="809976" indent="0" algn="ctr">
              <a:buNone/>
              <a:defRPr sz="1594"/>
            </a:lvl3pPr>
            <a:lvl4pPr marL="1214963" indent="0" algn="ctr">
              <a:buNone/>
              <a:defRPr sz="1417"/>
            </a:lvl4pPr>
            <a:lvl5pPr marL="1619951" indent="0" algn="ctr">
              <a:buNone/>
              <a:defRPr sz="1417"/>
            </a:lvl5pPr>
            <a:lvl6pPr marL="2024939" indent="0" algn="ctr">
              <a:buNone/>
              <a:defRPr sz="1417"/>
            </a:lvl6pPr>
            <a:lvl7pPr marL="2429927" indent="0" algn="ctr">
              <a:buNone/>
              <a:defRPr sz="1417"/>
            </a:lvl7pPr>
            <a:lvl8pPr marL="2834914" indent="0" algn="ctr">
              <a:buNone/>
              <a:defRPr sz="1417"/>
            </a:lvl8pPr>
            <a:lvl9pPr marL="3239902" indent="0" algn="ctr">
              <a:buNone/>
              <a:defRPr sz="1417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22/11/2021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611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22/11/2021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919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0" y="359378"/>
            <a:ext cx="2328699" cy="572035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359378"/>
            <a:ext cx="6851100" cy="572035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22/11/2021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444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22/11/2021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5296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682826"/>
            <a:ext cx="9314796" cy="2807833"/>
          </a:xfrm>
        </p:spPr>
        <p:txBody>
          <a:bodyPr anchor="b"/>
          <a:lstStyle>
            <a:lvl1pPr>
              <a:defRPr sz="531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4517222"/>
            <a:ext cx="9314796" cy="1476573"/>
          </a:xfrm>
        </p:spPr>
        <p:txBody>
          <a:bodyPr/>
          <a:lstStyle>
            <a:lvl1pPr marL="0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1pPr>
            <a:lvl2pPr marL="404988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09976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3pPr>
            <a:lvl4pPr marL="1214963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4pPr>
            <a:lvl5pPr marL="1619951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5pPr>
            <a:lvl6pPr marL="2024939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6pPr>
            <a:lvl7pPr marL="242992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7pPr>
            <a:lvl8pPr marL="283491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8pPr>
            <a:lvl9pPr marL="3239902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22/11/2021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52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1796888"/>
            <a:ext cx="4589899" cy="428284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1796888"/>
            <a:ext cx="4589899" cy="428284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22/11/2021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0261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359378"/>
            <a:ext cx="9314796" cy="130469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1" y="1654700"/>
            <a:ext cx="4568806" cy="810943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1" y="2465643"/>
            <a:ext cx="4568806" cy="362659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654700"/>
            <a:ext cx="4591306" cy="810943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4988" indent="0">
              <a:buNone/>
              <a:defRPr sz="1772" b="1"/>
            </a:lvl2pPr>
            <a:lvl3pPr marL="809976" indent="0">
              <a:buNone/>
              <a:defRPr sz="1594" b="1"/>
            </a:lvl3pPr>
            <a:lvl4pPr marL="1214963" indent="0">
              <a:buNone/>
              <a:defRPr sz="1417" b="1"/>
            </a:lvl4pPr>
            <a:lvl5pPr marL="1619951" indent="0">
              <a:buNone/>
              <a:defRPr sz="1417" b="1"/>
            </a:lvl5pPr>
            <a:lvl6pPr marL="2024939" indent="0">
              <a:buNone/>
              <a:defRPr sz="1417" b="1"/>
            </a:lvl6pPr>
            <a:lvl7pPr marL="2429927" indent="0">
              <a:buNone/>
              <a:defRPr sz="1417" b="1"/>
            </a:lvl7pPr>
            <a:lvl8pPr marL="2834914" indent="0">
              <a:buNone/>
              <a:defRPr sz="1417" b="1"/>
            </a:lvl8pPr>
            <a:lvl9pPr marL="3239902" indent="0">
              <a:buNone/>
              <a:defRPr sz="1417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2465643"/>
            <a:ext cx="4591306" cy="362659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22/11/2021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647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22/11/2021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0408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22/11/2021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47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50003"/>
            <a:ext cx="3483204" cy="1575012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971882"/>
            <a:ext cx="5467380" cy="4796911"/>
          </a:xfrm>
        </p:spPr>
        <p:txBody>
          <a:bodyPr/>
          <a:lstStyle>
            <a:lvl1pPr>
              <a:defRPr sz="2835"/>
            </a:lvl1pPr>
            <a:lvl2pPr>
              <a:defRPr sz="2480"/>
            </a:lvl2pPr>
            <a:lvl3pPr>
              <a:defRPr sz="2126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2025015"/>
            <a:ext cx="3483204" cy="3751591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22/11/2021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524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50003"/>
            <a:ext cx="3483204" cy="1575012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971882"/>
            <a:ext cx="5467380" cy="4796911"/>
          </a:xfrm>
        </p:spPr>
        <p:txBody>
          <a:bodyPr anchor="t"/>
          <a:lstStyle>
            <a:lvl1pPr marL="0" indent="0">
              <a:buNone/>
              <a:defRPr sz="2835"/>
            </a:lvl1pPr>
            <a:lvl2pPr marL="404988" indent="0">
              <a:buNone/>
              <a:defRPr sz="2480"/>
            </a:lvl2pPr>
            <a:lvl3pPr marL="809976" indent="0">
              <a:buNone/>
              <a:defRPr sz="2126"/>
            </a:lvl3pPr>
            <a:lvl4pPr marL="1214963" indent="0">
              <a:buNone/>
              <a:defRPr sz="1772"/>
            </a:lvl4pPr>
            <a:lvl5pPr marL="1619951" indent="0">
              <a:buNone/>
              <a:defRPr sz="1772"/>
            </a:lvl5pPr>
            <a:lvl6pPr marL="2024939" indent="0">
              <a:buNone/>
              <a:defRPr sz="1772"/>
            </a:lvl6pPr>
            <a:lvl7pPr marL="2429927" indent="0">
              <a:buNone/>
              <a:defRPr sz="1772"/>
            </a:lvl7pPr>
            <a:lvl8pPr marL="2834914" indent="0">
              <a:buNone/>
              <a:defRPr sz="1772"/>
            </a:lvl8pPr>
            <a:lvl9pPr marL="3239902" indent="0">
              <a:buNone/>
              <a:defRPr sz="1772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2025015"/>
            <a:ext cx="3483204" cy="3751591"/>
          </a:xfrm>
        </p:spPr>
        <p:txBody>
          <a:bodyPr/>
          <a:lstStyle>
            <a:lvl1pPr marL="0" indent="0">
              <a:buNone/>
              <a:defRPr sz="1417"/>
            </a:lvl1pPr>
            <a:lvl2pPr marL="404988" indent="0">
              <a:buNone/>
              <a:defRPr sz="1240"/>
            </a:lvl2pPr>
            <a:lvl3pPr marL="809976" indent="0">
              <a:buNone/>
              <a:defRPr sz="1063"/>
            </a:lvl3pPr>
            <a:lvl4pPr marL="1214963" indent="0">
              <a:buNone/>
              <a:defRPr sz="886"/>
            </a:lvl4pPr>
            <a:lvl5pPr marL="1619951" indent="0">
              <a:buNone/>
              <a:defRPr sz="886"/>
            </a:lvl5pPr>
            <a:lvl6pPr marL="2024939" indent="0">
              <a:buNone/>
              <a:defRPr sz="886"/>
            </a:lvl6pPr>
            <a:lvl7pPr marL="2429927" indent="0">
              <a:buNone/>
              <a:defRPr sz="886"/>
            </a:lvl7pPr>
            <a:lvl8pPr marL="2834914" indent="0">
              <a:buNone/>
              <a:defRPr sz="886"/>
            </a:lvl8pPr>
            <a:lvl9pPr marL="3239902" indent="0">
              <a:buNone/>
              <a:defRPr sz="886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A31C-9F74-4158-8C2B-44EF699118C9}" type="datetimeFigureOut">
              <a:rPr lang="es-CO" smtClean="0"/>
              <a:t>22/11/2021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697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359378"/>
            <a:ext cx="9314796" cy="1304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1796888"/>
            <a:ext cx="9314796" cy="4282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6256297"/>
            <a:ext cx="2429947" cy="3593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CA31C-9F74-4158-8C2B-44EF699118C9}" type="datetimeFigureOut">
              <a:rPr lang="es-CO" smtClean="0"/>
              <a:t>22/11/2021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6256297"/>
            <a:ext cx="3644920" cy="3593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6256297"/>
            <a:ext cx="2429947" cy="3593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D6B29-CA06-44B6-B714-6A49FE03F6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437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809976" rtl="0" eaLnBrk="1" latinLnBrk="0" hangingPunct="1">
        <a:lnSpc>
          <a:spcPct val="90000"/>
        </a:lnSpc>
        <a:spcBef>
          <a:spcPct val="0"/>
        </a:spcBef>
        <a:buNone/>
        <a:defRPr sz="38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494" indent="-202494" algn="l" defTabSz="809976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07482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12469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417457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822445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227433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632420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3037408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442396" indent="-202494" algn="l" defTabSz="809976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1pPr>
      <a:lvl2pPr marL="404988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2pPr>
      <a:lvl3pPr marL="809976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3pPr>
      <a:lvl4pPr marL="1214963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619951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024939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429927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2834914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239902" algn="l" defTabSz="809976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89687" y="1766695"/>
            <a:ext cx="94652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>
                <a:latin typeface="Arial" panose="020B0604020202020204" pitchFamily="34" charset="0"/>
                <a:cs typeface="Arial" panose="020B0604020202020204" pitchFamily="34" charset="0"/>
              </a:rPr>
              <a:t>PLAN DEPARTAMENTAL DE CAPACITACIÓN PARA DOCENTES </a:t>
            </a:r>
            <a:endParaRPr lang="es-CO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sz="3600" b="1" dirty="0">
                <a:latin typeface="Arial" panose="020B0604020202020204" pitchFamily="34" charset="0"/>
                <a:cs typeface="Arial" panose="020B0604020202020204" pitchFamily="34" charset="0"/>
              </a:rPr>
              <a:t>Y DIRECTIVOS DOCENTES EN EJERCICIO</a:t>
            </a:r>
          </a:p>
          <a:p>
            <a:pPr algn="ctr"/>
            <a:r>
              <a:rPr lang="es-CO" sz="3600" b="1" dirty="0">
                <a:latin typeface="Arial" panose="020B0604020202020204" pitchFamily="34" charset="0"/>
                <a:cs typeface="Arial" panose="020B0604020202020204" pitchFamily="34" charset="0"/>
              </a:rPr>
              <a:t>2020 - 2023</a:t>
            </a:r>
            <a:endParaRPr lang="es-CO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537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51597" y="795734"/>
            <a:ext cx="10026933" cy="4889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ESTRATEGIAS DE DESARROLLO DE LA FORMACIÓN</a:t>
            </a:r>
            <a:endParaRPr lang="es-CO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s-CO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Cursos, talleres, diplomados, posgrados y capacitaciones. </a:t>
            </a:r>
          </a:p>
          <a:p>
            <a:pPr marL="228600" indent="-2286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s-CO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Actividades de reflexión sobre su propia práctica y sobre temáticas de interés relacionadas con un mejor ejercicio de la docencia.</a:t>
            </a:r>
          </a:p>
          <a:p>
            <a:pPr marL="228600" indent="-2286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Intercambio de experiencias </a:t>
            </a:r>
          </a:p>
          <a:p>
            <a:pPr marL="228600" indent="-2286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 Jornadas de intercambio en torno a resultados obtenidos en la puesta en práctica de estrategias de intervención educativa.</a:t>
            </a:r>
          </a:p>
          <a:p>
            <a:pPr marL="228600" indent="-2286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 Trabajo colaborativo: compartir experiencias educativas.</a:t>
            </a:r>
          </a:p>
          <a:p>
            <a:pPr marL="228600" indent="-2286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 Apoyo a través de tutores o asesores pedagógicos: El programa Todos a Aprender (PTA)</a:t>
            </a:r>
            <a:endParaRPr lang="es-CO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342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50314" y="1376703"/>
            <a:ext cx="10035540" cy="3153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x-none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ESTRATEGIAS DE DESARROLLO DE LA FORMACIÓN</a:t>
            </a:r>
            <a:endParaRPr lang="es-CO" sz="2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7"/>
            </a:pP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Actividades de investigación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7"/>
            </a:pP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Procesos E-</a:t>
            </a:r>
            <a:r>
              <a:rPr lang="es-CO" sz="2400" dirty="0" err="1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, M-</a:t>
            </a:r>
            <a:r>
              <a:rPr lang="es-CO" sz="2400" dirty="0" err="1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 o B-</a:t>
            </a:r>
            <a:r>
              <a:rPr lang="es-CO" sz="2400" dirty="0" err="1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7"/>
            </a:pP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Estudio o trabajo colaborativo, a través de redes con instituciones nacionales e internacionales.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7"/>
            </a:pP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 Capacitación de los profesionales no licenciados ni normalistas.</a:t>
            </a:r>
          </a:p>
        </p:txBody>
      </p:sp>
    </p:spTree>
    <p:extLst>
      <p:ext uri="{BB962C8B-B14F-4D97-AF65-F5344CB8AC3E}">
        <p14:creationId xmlns:p14="http://schemas.microsoft.com/office/powerpoint/2010/main" val="3285025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1460" y="1500270"/>
            <a:ext cx="10035540" cy="1211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32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PRESUPUESTO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347971"/>
              </p:ext>
            </p:extLst>
          </p:nvPr>
        </p:nvGraphicFramePr>
        <p:xfrm>
          <a:off x="1205230" y="2464750"/>
          <a:ext cx="8128000" cy="2198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5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197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3200" dirty="0"/>
                        <a:t>RECURSOS PROPIOS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3600" b="0" dirty="0"/>
                        <a:t>891,723,228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158">
                <a:tc>
                  <a:txBody>
                    <a:bodyPr/>
                    <a:lstStyle/>
                    <a:p>
                      <a:pPr algn="r"/>
                      <a:r>
                        <a:rPr lang="es-ES" sz="3200" dirty="0"/>
                        <a:t>OTROS</a:t>
                      </a:r>
                      <a:r>
                        <a:rPr lang="es-ES" sz="3200" baseline="0" dirty="0"/>
                        <a:t> RECURSOS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3600" b="0" dirty="0"/>
                        <a:t>11,119,059,95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158">
                <a:tc>
                  <a:txBody>
                    <a:bodyPr/>
                    <a:lstStyle/>
                    <a:p>
                      <a:pPr algn="r"/>
                      <a:r>
                        <a:rPr lang="es-ES" sz="3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 RECURSOS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4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19,691,723,228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94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1582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3889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32023" y="568410"/>
            <a:ext cx="8605097" cy="5152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es-CO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Plan de desarrollo departamental “</a:t>
            </a:r>
            <a:r>
              <a:rPr lang="es-CO" sz="3200" b="1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HUILA CRECE</a:t>
            </a:r>
            <a:r>
              <a:rPr lang="es-CO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aborda la   educación como el </a:t>
            </a:r>
            <a:r>
              <a:rPr lang="es-CO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conjunto de procesos, prácticas sociales, pedagógicas y actividades humanas</a:t>
            </a:r>
            <a:r>
              <a:rPr lang="es-CO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mediante las cuales se </a:t>
            </a:r>
            <a:r>
              <a:rPr lang="es-CO" sz="3200" b="1" u="sng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construyen sentidos y significados en la vida, se estimula el aprendizaje, la innovación</a:t>
            </a:r>
            <a:r>
              <a:rPr lang="es-CO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se promueve la competitivad y se garantiza la apropiación de la </a:t>
            </a:r>
            <a:r>
              <a:rPr lang="es-CO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herencia e identidad cultural</a:t>
            </a:r>
            <a:r>
              <a:rPr lang="es-CO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s-CO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411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65191" y="675558"/>
            <a:ext cx="958746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CONTEXTUALIZACIÓN</a:t>
            </a:r>
          </a:p>
          <a:p>
            <a:pPr algn="ctr"/>
            <a:endParaRPr lang="es-CO" sz="1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Departamento multirracial y disperso, con 1.100 sedes rurales y 372 urbanas.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CO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Poco emprendimiento cultural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Bajo nivel de apalancamiento de recursos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MX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Mejorar la productividad y la competitividad.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Procesos de enseñanza aprendizaje muy tradicionales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CO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Bajos desempeños académicos.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77% escolares de 9°, niveles Insuficiente y Mínimo en Matemáticas.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CO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 50% escolares de 5° y 9° se clasifican en los niveles Insuficiente y mínimo en Lenguaje.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Más del 50% escolares obtienen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–A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s-ES" sz="2400" dirty="0"/>
              <a:t>inglés</a:t>
            </a:r>
            <a:endParaRPr lang="es-CO" sz="24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s-CO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s-CO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2179354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00230" y="862517"/>
            <a:ext cx="99686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Bajo puntaje en las pruebas del área de </a:t>
            </a:r>
            <a:r>
              <a:rPr lang="es-CO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matemáticas</a:t>
            </a: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 grado 11 en 16 Municipios: Villavieja, Aipe, Hobo, Nátaga, Tello, Acevedo, Campoalegre, Palestina, Baraya, Guadalupe, Santa María, Iquira, Tarqui, Yaguará, Pital, La Plata.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CO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Bajo puntaje en las pruebas saber 11 de </a:t>
            </a:r>
            <a:r>
              <a:rPr lang="es-CO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Ciencias Naturales </a:t>
            </a:r>
            <a:r>
              <a:rPr lang="es-CO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20 Municipios: Aipe, Campoalegre, Villavieja, Baraya, Palestina, Guadalupe, Nátaga, Oporapa, Acevedo, Tello, Yaguará, Hobo, Salado blanco, Tesalia, Colombia, Pital, Íquira, Altamira, La Plata, Tarqui.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53% de los educadores del Huila prestan su servicio en el sector rural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buFont typeface="Wingdings" panose="05000000000000000000" pitchFamily="2" charset="2"/>
              <a:buChar char="q"/>
            </a:pPr>
            <a:r>
              <a:rPr lang="es-E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Fortalecer </a:t>
            </a:r>
            <a:r>
              <a:rPr lang="es-MX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red cultural integrada para fortalecer los mecanismos de participación de los educadores. </a:t>
            </a:r>
            <a:endParaRPr lang="es-CO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s-ES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634155" y="269738"/>
            <a:ext cx="2710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CONTEXTUALIZACIÓN</a:t>
            </a:r>
          </a:p>
        </p:txBody>
      </p:sp>
    </p:spTree>
    <p:extLst>
      <p:ext uri="{BB962C8B-B14F-4D97-AF65-F5344CB8AC3E}">
        <p14:creationId xmlns:p14="http://schemas.microsoft.com/office/powerpoint/2010/main" val="699225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45203" y="827164"/>
            <a:ext cx="953349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s-CO" sz="3600" dirty="0">
                <a:solidFill>
                  <a:srgbClr val="0070C0"/>
                </a:solidFill>
              </a:rPr>
              <a:t>El </a:t>
            </a:r>
            <a:r>
              <a:rPr lang="es-CO" sz="3600" b="1" dirty="0">
                <a:solidFill>
                  <a:srgbClr val="FF0000"/>
                </a:solidFill>
              </a:rPr>
              <a:t>50% de los estudiantes aprenden con modelos flexibles</a:t>
            </a:r>
            <a:r>
              <a:rPr lang="es-CO" sz="3600" dirty="0">
                <a:solidFill>
                  <a:srgbClr val="0070C0"/>
                </a:solidFill>
              </a:rPr>
              <a:t>, frente a los cuales los docentes no han tenido la orientación y formación suficiente. </a:t>
            </a:r>
            <a:endParaRPr lang="es-ES" sz="3600" dirty="0">
              <a:solidFill>
                <a:srgbClr val="0070C0"/>
              </a:solidFill>
            </a:endParaRPr>
          </a:p>
          <a:p>
            <a:pPr marL="571500" lvl="0" indent="-571500" algn="just">
              <a:buFont typeface="Wingdings" panose="05000000000000000000" pitchFamily="2" charset="2"/>
              <a:buChar char="q"/>
            </a:pPr>
            <a:r>
              <a:rPr lang="es-ES" sz="3600" dirty="0"/>
              <a:t>Deficiente vinculo con los proyectos escolares.</a:t>
            </a:r>
          </a:p>
          <a:p>
            <a:pPr marL="571500" lvl="0" indent="-571500" algn="just">
              <a:buFont typeface="Wingdings" panose="05000000000000000000" pitchFamily="2" charset="2"/>
              <a:buChar char="q"/>
            </a:pPr>
            <a:r>
              <a:rPr lang="es-CO" sz="3600" dirty="0">
                <a:solidFill>
                  <a:schemeClr val="accent1">
                    <a:lumMod val="50000"/>
                  </a:schemeClr>
                </a:solidFill>
              </a:rPr>
              <a:t>Mejorar los procesos evaluación de los escolares y seguimiento a los procesos académicos y pedagógicos.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s-CO" sz="3600" dirty="0">
                <a:solidFill>
                  <a:srgbClr val="0070C0"/>
                </a:solidFill>
              </a:rPr>
              <a:t> </a:t>
            </a:r>
            <a:r>
              <a:rPr lang="es-CO" sz="3600" dirty="0"/>
              <a:t>Fortalecer trabajo en Equipo</a:t>
            </a:r>
          </a:p>
          <a:p>
            <a:pPr marL="571500" indent="-571500" algn="just">
              <a:buFont typeface="Wingdings" panose="05000000000000000000" pitchFamily="2" charset="2"/>
              <a:buChar char="q"/>
            </a:pPr>
            <a:endParaRPr lang="es-ES" sz="3600" dirty="0">
              <a:latin typeface="Arial" panose="020B0604020202020204" pitchFamily="34" charset="0"/>
              <a:ea typeface="Batang" panose="02030600000101010101" pitchFamily="18" charset="-127"/>
              <a:cs typeface="Arial" panose="020B0604020202020204" pitchFamily="34" charset="0"/>
            </a:endParaRPr>
          </a:p>
          <a:p>
            <a:pPr algn="just"/>
            <a:endParaRPr lang="es-ES" sz="3600" dirty="0">
              <a:solidFill>
                <a:srgbClr val="0070C0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784280" y="201499"/>
            <a:ext cx="2710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O" sz="1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CONTEXTUALIZACIÓN</a:t>
            </a:r>
          </a:p>
        </p:txBody>
      </p:sp>
    </p:spTree>
    <p:extLst>
      <p:ext uri="{BB962C8B-B14F-4D97-AF65-F5344CB8AC3E}">
        <p14:creationId xmlns:p14="http://schemas.microsoft.com/office/powerpoint/2010/main" val="292051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48418" y="688040"/>
            <a:ext cx="947814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CAPACITACION,  FORMACION,  DESARROLLO PROFESIONAL</a:t>
            </a:r>
          </a:p>
          <a:p>
            <a:pPr algn="just"/>
            <a:endParaRPr lang="es-ES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Conjunto de procesos y estrategias orientados a cualificar la calidad de su desempeño, como agente que lidera los procesos de enseñanza - aprendizaje y de gestión y transformación educativa, en los niveles de la educación preescolar, básica y media.</a:t>
            </a:r>
          </a:p>
          <a:p>
            <a:pPr algn="just"/>
            <a:endParaRPr lang="es-CO" sz="2400" dirty="0"/>
          </a:p>
        </p:txBody>
      </p:sp>
      <p:sp>
        <p:nvSpPr>
          <p:cNvPr id="3" name="Rectángulo 2"/>
          <p:cNvSpPr/>
          <p:nvPr/>
        </p:nvSpPr>
        <p:spPr>
          <a:xfrm>
            <a:off x="548417" y="3365696"/>
            <a:ext cx="9478147" cy="1994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ARTICULADA A:</a:t>
            </a:r>
          </a:p>
          <a:p>
            <a:pPr algn="just"/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Gestión curricular, académica y pedagógica del Proyecto educativo, la Diversidad poblacional del Departamento, la Acelerada generación del conocimiento, TIC, Investigación y el Trabajo en equipo.</a:t>
            </a:r>
          </a:p>
        </p:txBody>
      </p:sp>
    </p:spTree>
    <p:extLst>
      <p:ext uri="{BB962C8B-B14F-4D97-AF65-F5344CB8AC3E}">
        <p14:creationId xmlns:p14="http://schemas.microsoft.com/office/powerpoint/2010/main" val="923662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09015" y="538076"/>
            <a:ext cx="8031297" cy="4707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x-none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Necesidades de formación</a:t>
            </a:r>
            <a:endParaRPr lang="es-CO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CO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Disciplinares</a:t>
            </a:r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CO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Mejores Prácticas pedagógicas</a:t>
            </a: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s-CO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Investigativas</a:t>
            </a:r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s-CO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Bilingüismo</a:t>
            </a:r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CO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Gestión educativa</a:t>
            </a:r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CO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Tecnológicas e informáticas</a:t>
            </a:r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CO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Transversales</a:t>
            </a:r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CO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Interacciones con la comunidad</a:t>
            </a:r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CO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Habilidades Comunicativas</a:t>
            </a:r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CO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Sentido de pertenencia e identidad</a:t>
            </a:r>
            <a:endParaRPr lang="es-CO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CO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Orientación y formación en modelos flexibles</a:t>
            </a:r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900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12702" y="600047"/>
            <a:ext cx="83507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x-none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OBJETIVO GENERAL DEL PLAN</a:t>
            </a:r>
            <a:endParaRPr lang="es-CO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CO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es-CO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Mejor desempeño funcional y comportamental</a:t>
            </a:r>
            <a:endParaRPr lang="es-CO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288525" y="2271011"/>
            <a:ext cx="809799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OBJETIVOS </a:t>
            </a:r>
            <a:r>
              <a:rPr lang="x-none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ESPECÍFICOS </a:t>
            </a:r>
            <a:r>
              <a:rPr lang="es-ES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DEL PLAN</a:t>
            </a:r>
          </a:p>
          <a:p>
            <a:pPr algn="ctr"/>
            <a:endParaRPr lang="es-CO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/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1. Gestión curricular.  </a:t>
            </a:r>
          </a:p>
          <a:p>
            <a:pPr lvl="0"/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2. Gestión Académica</a:t>
            </a:r>
          </a:p>
          <a:p>
            <a:pPr lvl="0"/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3. Gestión pedagógica </a:t>
            </a:r>
          </a:p>
          <a:p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4.  Competencias tecnológicas</a:t>
            </a:r>
          </a:p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5. Sentido de pertenencia e identidad</a:t>
            </a:r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6. Investigación educativa y pedagógica </a:t>
            </a:r>
          </a:p>
          <a:p>
            <a:pPr lvl="0"/>
            <a:r>
              <a:rPr lang="es-CO" sz="2400" dirty="0">
                <a:latin typeface="Arial" panose="020B0604020202020204" pitchFamily="34" charset="0"/>
                <a:cs typeface="Arial" panose="020B0604020202020204" pitchFamily="34" charset="0"/>
              </a:rPr>
              <a:t>7. Habilidades comunicativas</a:t>
            </a:r>
          </a:p>
        </p:txBody>
      </p:sp>
    </p:spTree>
    <p:extLst>
      <p:ext uri="{BB962C8B-B14F-4D97-AF65-F5344CB8AC3E}">
        <p14:creationId xmlns:p14="http://schemas.microsoft.com/office/powerpoint/2010/main" val="842746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511487" y="210950"/>
            <a:ext cx="8361802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O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LINEAS DE FORMACION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Orientación política y social para cumplir los objetivos</a:t>
            </a:r>
            <a:endParaRPr lang="es-CO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E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s-CO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x-none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Currículo, pedagogía y didáctica</a:t>
            </a:r>
            <a:r>
              <a:rPr lang="es-E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s-CO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x-none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Comunicación e Interacción con la comunidad y el entorno</a:t>
            </a:r>
            <a:r>
              <a:rPr lang="es-CO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s-CO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x-none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Liderazgo y Gestión institucional</a:t>
            </a:r>
            <a:r>
              <a:rPr lang="es-E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s-CO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x-none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Tecnologías aplicadas a la educación</a:t>
            </a:r>
            <a:r>
              <a:rPr lang="es-CO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x-none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 para la atención de la diversidad</a:t>
            </a:r>
            <a:r>
              <a:rPr lang="es-CO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s-CO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x-none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Investigación – Superación</a:t>
            </a:r>
            <a:endParaRPr lang="es-CO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x-none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Actualización Disciplinar</a:t>
            </a:r>
            <a:endParaRPr lang="es-CO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x-none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Formación pedagógica de </a:t>
            </a:r>
            <a:r>
              <a:rPr lang="es-E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docentes </a:t>
            </a:r>
            <a:r>
              <a:rPr lang="x-none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sin título docente</a:t>
            </a:r>
            <a:endParaRPr lang="es-CO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4230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1103</TotalTime>
  <Words>621</Words>
  <Application>Microsoft Office PowerPoint</Application>
  <PresentationFormat>Personalizado</PresentationFormat>
  <Paragraphs>86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Batang</vt:lpstr>
      <vt:lpstr>Arial</vt:lpstr>
      <vt:lpstr>Calibri</vt:lpstr>
      <vt:lpstr>Calibri Light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Apoyo Tic</dc:creator>
  <cp:lastModifiedBy>Ederrleht Cardenas Claros</cp:lastModifiedBy>
  <cp:revision>89</cp:revision>
  <dcterms:created xsi:type="dcterms:W3CDTF">2020-03-03T20:03:20Z</dcterms:created>
  <dcterms:modified xsi:type="dcterms:W3CDTF">2021-11-22T15:55:15Z</dcterms:modified>
</cp:coreProperties>
</file>