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10799763" cy="6750050"/>
  <p:notesSz cx="6858000" cy="9144000"/>
  <p:defaultTextStyle>
    <a:defPPr>
      <a:defRPr lang="es-CO"/>
    </a:defPPr>
    <a:lvl1pPr marL="0" algn="l" defTabSz="842345" rtl="0" eaLnBrk="1" latinLnBrk="0" hangingPunct="1">
      <a:defRPr sz="1658" kern="1200">
        <a:solidFill>
          <a:schemeClr val="tx1"/>
        </a:solidFill>
        <a:latin typeface="+mn-lt"/>
        <a:ea typeface="+mn-ea"/>
        <a:cs typeface="+mn-cs"/>
      </a:defRPr>
    </a:lvl1pPr>
    <a:lvl2pPr marL="421173" algn="l" defTabSz="842345" rtl="0" eaLnBrk="1" latinLnBrk="0" hangingPunct="1">
      <a:defRPr sz="1658" kern="1200">
        <a:solidFill>
          <a:schemeClr val="tx1"/>
        </a:solidFill>
        <a:latin typeface="+mn-lt"/>
        <a:ea typeface="+mn-ea"/>
        <a:cs typeface="+mn-cs"/>
      </a:defRPr>
    </a:lvl2pPr>
    <a:lvl3pPr marL="842345" algn="l" defTabSz="842345" rtl="0" eaLnBrk="1" latinLnBrk="0" hangingPunct="1">
      <a:defRPr sz="1658" kern="1200">
        <a:solidFill>
          <a:schemeClr val="tx1"/>
        </a:solidFill>
        <a:latin typeface="+mn-lt"/>
        <a:ea typeface="+mn-ea"/>
        <a:cs typeface="+mn-cs"/>
      </a:defRPr>
    </a:lvl3pPr>
    <a:lvl4pPr marL="1263518" algn="l" defTabSz="842345" rtl="0" eaLnBrk="1" latinLnBrk="0" hangingPunct="1">
      <a:defRPr sz="1658" kern="1200">
        <a:solidFill>
          <a:schemeClr val="tx1"/>
        </a:solidFill>
        <a:latin typeface="+mn-lt"/>
        <a:ea typeface="+mn-ea"/>
        <a:cs typeface="+mn-cs"/>
      </a:defRPr>
    </a:lvl4pPr>
    <a:lvl5pPr marL="1684691" algn="l" defTabSz="842345" rtl="0" eaLnBrk="1" latinLnBrk="0" hangingPunct="1">
      <a:defRPr sz="1658" kern="1200">
        <a:solidFill>
          <a:schemeClr val="tx1"/>
        </a:solidFill>
        <a:latin typeface="+mn-lt"/>
        <a:ea typeface="+mn-ea"/>
        <a:cs typeface="+mn-cs"/>
      </a:defRPr>
    </a:lvl5pPr>
    <a:lvl6pPr marL="2105863" algn="l" defTabSz="842345" rtl="0" eaLnBrk="1" latinLnBrk="0" hangingPunct="1">
      <a:defRPr sz="1658" kern="1200">
        <a:solidFill>
          <a:schemeClr val="tx1"/>
        </a:solidFill>
        <a:latin typeface="+mn-lt"/>
        <a:ea typeface="+mn-ea"/>
        <a:cs typeface="+mn-cs"/>
      </a:defRPr>
    </a:lvl6pPr>
    <a:lvl7pPr marL="2527036" algn="l" defTabSz="842345" rtl="0" eaLnBrk="1" latinLnBrk="0" hangingPunct="1">
      <a:defRPr sz="1658" kern="1200">
        <a:solidFill>
          <a:schemeClr val="tx1"/>
        </a:solidFill>
        <a:latin typeface="+mn-lt"/>
        <a:ea typeface="+mn-ea"/>
        <a:cs typeface="+mn-cs"/>
      </a:defRPr>
    </a:lvl7pPr>
    <a:lvl8pPr marL="2948208" algn="l" defTabSz="842345" rtl="0" eaLnBrk="1" latinLnBrk="0" hangingPunct="1">
      <a:defRPr sz="1658" kern="1200">
        <a:solidFill>
          <a:schemeClr val="tx1"/>
        </a:solidFill>
        <a:latin typeface="+mn-lt"/>
        <a:ea typeface="+mn-ea"/>
        <a:cs typeface="+mn-cs"/>
      </a:defRPr>
    </a:lvl8pPr>
    <a:lvl9pPr marL="3369381" algn="l" defTabSz="842345" rtl="0" eaLnBrk="1" latinLnBrk="0" hangingPunct="1">
      <a:defRPr sz="16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349971" y="1104696"/>
            <a:ext cx="8099822" cy="2350017"/>
          </a:xfrm>
        </p:spPr>
        <p:txBody>
          <a:bodyPr anchor="b"/>
          <a:lstStyle>
            <a:lvl1pPr algn="ctr">
              <a:defRPr sz="531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49971" y="3545339"/>
            <a:ext cx="8099822" cy="1629699"/>
          </a:xfrm>
        </p:spPr>
        <p:txBody>
          <a:bodyPr/>
          <a:lstStyle>
            <a:lvl1pPr marL="0" indent="0" algn="ctr">
              <a:buNone/>
              <a:defRPr sz="2126"/>
            </a:lvl1pPr>
            <a:lvl2pPr marL="404988" indent="0" algn="ctr">
              <a:buNone/>
              <a:defRPr sz="1772"/>
            </a:lvl2pPr>
            <a:lvl3pPr marL="809976" indent="0" algn="ctr">
              <a:buNone/>
              <a:defRPr sz="1594"/>
            </a:lvl3pPr>
            <a:lvl4pPr marL="1214963" indent="0" algn="ctr">
              <a:buNone/>
              <a:defRPr sz="1417"/>
            </a:lvl4pPr>
            <a:lvl5pPr marL="1619951" indent="0" algn="ctr">
              <a:buNone/>
              <a:defRPr sz="1417"/>
            </a:lvl5pPr>
            <a:lvl6pPr marL="2024939" indent="0" algn="ctr">
              <a:buNone/>
              <a:defRPr sz="1417"/>
            </a:lvl6pPr>
            <a:lvl7pPr marL="2429927" indent="0" algn="ctr">
              <a:buNone/>
              <a:defRPr sz="1417"/>
            </a:lvl7pPr>
            <a:lvl8pPr marL="2834914" indent="0" algn="ctr">
              <a:buNone/>
              <a:defRPr sz="1417"/>
            </a:lvl8pPr>
            <a:lvl9pPr marL="3239902" indent="0" algn="ctr">
              <a:buNone/>
              <a:defRPr sz="1417"/>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3CA31C-9F74-4158-8C2B-44EF699118C9}" type="datetimeFigureOut">
              <a:rPr lang="es-CO" smtClean="0"/>
              <a:t>27/01/2022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356611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CA31C-9F74-4158-8C2B-44EF699118C9}" type="datetimeFigureOut">
              <a:rPr lang="es-CO" smtClean="0"/>
              <a:t>27/01/2022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216919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0" y="359378"/>
            <a:ext cx="2328699" cy="572035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42484" y="359378"/>
            <a:ext cx="6851100" cy="572035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CA31C-9F74-4158-8C2B-44EF699118C9}" type="datetimeFigureOut">
              <a:rPr lang="es-CO" smtClean="0"/>
              <a:t>27/01/2022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275444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3CA31C-9F74-4158-8C2B-44EF699118C9}" type="datetimeFigureOut">
              <a:rPr lang="es-CO" smtClean="0"/>
              <a:t>27/01/2022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235529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36859" y="1682826"/>
            <a:ext cx="9314796" cy="2807833"/>
          </a:xfrm>
        </p:spPr>
        <p:txBody>
          <a:bodyPr anchor="b"/>
          <a:lstStyle>
            <a:lvl1pPr>
              <a:defRPr sz="531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36859" y="4517222"/>
            <a:ext cx="9314796" cy="1476573"/>
          </a:xfrm>
        </p:spPr>
        <p:txBody>
          <a:bodyPr/>
          <a:lstStyle>
            <a:lvl1pPr marL="0" indent="0">
              <a:buNone/>
              <a:defRPr sz="2126">
                <a:solidFill>
                  <a:schemeClr val="tx1">
                    <a:tint val="75000"/>
                  </a:schemeClr>
                </a:solidFill>
              </a:defRPr>
            </a:lvl1pPr>
            <a:lvl2pPr marL="404988" indent="0">
              <a:buNone/>
              <a:defRPr sz="1772">
                <a:solidFill>
                  <a:schemeClr val="tx1">
                    <a:tint val="75000"/>
                  </a:schemeClr>
                </a:solidFill>
              </a:defRPr>
            </a:lvl2pPr>
            <a:lvl3pPr marL="809976" indent="0">
              <a:buNone/>
              <a:defRPr sz="1594">
                <a:solidFill>
                  <a:schemeClr val="tx1">
                    <a:tint val="75000"/>
                  </a:schemeClr>
                </a:solidFill>
              </a:defRPr>
            </a:lvl3pPr>
            <a:lvl4pPr marL="1214963" indent="0">
              <a:buNone/>
              <a:defRPr sz="1417">
                <a:solidFill>
                  <a:schemeClr val="tx1">
                    <a:tint val="75000"/>
                  </a:schemeClr>
                </a:solidFill>
              </a:defRPr>
            </a:lvl4pPr>
            <a:lvl5pPr marL="1619951" indent="0">
              <a:buNone/>
              <a:defRPr sz="1417">
                <a:solidFill>
                  <a:schemeClr val="tx1">
                    <a:tint val="75000"/>
                  </a:schemeClr>
                </a:solidFill>
              </a:defRPr>
            </a:lvl5pPr>
            <a:lvl6pPr marL="2024939" indent="0">
              <a:buNone/>
              <a:defRPr sz="1417">
                <a:solidFill>
                  <a:schemeClr val="tx1">
                    <a:tint val="75000"/>
                  </a:schemeClr>
                </a:solidFill>
              </a:defRPr>
            </a:lvl6pPr>
            <a:lvl7pPr marL="2429927" indent="0">
              <a:buNone/>
              <a:defRPr sz="1417">
                <a:solidFill>
                  <a:schemeClr val="tx1">
                    <a:tint val="75000"/>
                  </a:schemeClr>
                </a:solidFill>
              </a:defRPr>
            </a:lvl7pPr>
            <a:lvl8pPr marL="2834914" indent="0">
              <a:buNone/>
              <a:defRPr sz="1417">
                <a:solidFill>
                  <a:schemeClr val="tx1">
                    <a:tint val="75000"/>
                  </a:schemeClr>
                </a:solidFill>
              </a:defRPr>
            </a:lvl8pPr>
            <a:lvl9pPr marL="3239902" indent="0">
              <a:buNone/>
              <a:defRPr sz="1417">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A33CA31C-9F74-4158-8C2B-44EF699118C9}" type="datetimeFigureOut">
              <a:rPr lang="es-CO" smtClean="0"/>
              <a:t>27/01/2022</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16352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42484" y="1796888"/>
            <a:ext cx="4589899" cy="428284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467380" y="1796888"/>
            <a:ext cx="4589899" cy="428284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33CA31C-9F74-4158-8C2B-44EF699118C9}" type="datetimeFigureOut">
              <a:rPr lang="es-CO" smtClean="0"/>
              <a:t>27/01/2022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266026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43890" y="359378"/>
            <a:ext cx="9314796" cy="130469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43891" y="1654700"/>
            <a:ext cx="4568806" cy="810943"/>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s-ES"/>
              <a:t>Haga clic para modificar el estilo de texto del patrón</a:t>
            </a:r>
          </a:p>
        </p:txBody>
      </p:sp>
      <p:sp>
        <p:nvSpPr>
          <p:cNvPr id="4" name="Content Placeholder 3"/>
          <p:cNvSpPr>
            <a:spLocks noGrp="1"/>
          </p:cNvSpPr>
          <p:nvPr>
            <p:ph sz="half" idx="2"/>
          </p:nvPr>
        </p:nvSpPr>
        <p:spPr>
          <a:xfrm>
            <a:off x="743891" y="2465643"/>
            <a:ext cx="4568806" cy="362659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467380" y="1654700"/>
            <a:ext cx="4591306" cy="810943"/>
          </a:xfrm>
        </p:spPr>
        <p:txBody>
          <a:bodyPr anchor="b"/>
          <a:lstStyle>
            <a:lvl1pPr marL="0" indent="0">
              <a:buNone/>
              <a:defRPr sz="2126" b="1"/>
            </a:lvl1pPr>
            <a:lvl2pPr marL="404988" indent="0">
              <a:buNone/>
              <a:defRPr sz="1772" b="1"/>
            </a:lvl2pPr>
            <a:lvl3pPr marL="809976" indent="0">
              <a:buNone/>
              <a:defRPr sz="1594" b="1"/>
            </a:lvl3pPr>
            <a:lvl4pPr marL="1214963" indent="0">
              <a:buNone/>
              <a:defRPr sz="1417" b="1"/>
            </a:lvl4pPr>
            <a:lvl5pPr marL="1619951" indent="0">
              <a:buNone/>
              <a:defRPr sz="1417" b="1"/>
            </a:lvl5pPr>
            <a:lvl6pPr marL="2024939" indent="0">
              <a:buNone/>
              <a:defRPr sz="1417" b="1"/>
            </a:lvl6pPr>
            <a:lvl7pPr marL="2429927" indent="0">
              <a:buNone/>
              <a:defRPr sz="1417" b="1"/>
            </a:lvl7pPr>
            <a:lvl8pPr marL="2834914" indent="0">
              <a:buNone/>
              <a:defRPr sz="1417" b="1"/>
            </a:lvl8pPr>
            <a:lvl9pPr marL="3239902" indent="0">
              <a:buNone/>
              <a:defRPr sz="1417" b="1"/>
            </a:lvl9pPr>
          </a:lstStyle>
          <a:p>
            <a:pPr lvl="0"/>
            <a:r>
              <a:rPr lang="es-ES"/>
              <a:t>Haga clic para modificar el estilo de texto del patrón</a:t>
            </a:r>
          </a:p>
        </p:txBody>
      </p:sp>
      <p:sp>
        <p:nvSpPr>
          <p:cNvPr id="6" name="Content Placeholder 5"/>
          <p:cNvSpPr>
            <a:spLocks noGrp="1"/>
          </p:cNvSpPr>
          <p:nvPr>
            <p:ph sz="quarter" idx="4"/>
          </p:nvPr>
        </p:nvSpPr>
        <p:spPr>
          <a:xfrm>
            <a:off x="5467380" y="2465643"/>
            <a:ext cx="4591306" cy="362659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33CA31C-9F74-4158-8C2B-44EF699118C9}" type="datetimeFigureOut">
              <a:rPr lang="es-CO" smtClean="0"/>
              <a:t>27/01/2022</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424647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3CA31C-9F74-4158-8C2B-44EF699118C9}" type="datetimeFigureOut">
              <a:rPr lang="es-CO" smtClean="0"/>
              <a:t>27/01/2022</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238040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A31C-9F74-4158-8C2B-44EF699118C9}" type="datetimeFigureOut">
              <a:rPr lang="es-CO" smtClean="0"/>
              <a:t>27/01/2022</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6947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43891" y="450003"/>
            <a:ext cx="3483204" cy="1575012"/>
          </a:xfrm>
        </p:spPr>
        <p:txBody>
          <a:bodyPr anchor="b"/>
          <a:lstStyle>
            <a:lvl1pPr>
              <a:defRPr sz="2835"/>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91306" y="971882"/>
            <a:ext cx="5467380" cy="4796911"/>
          </a:xfrm>
        </p:spPr>
        <p:txBody>
          <a:bodyPr/>
          <a:lstStyle>
            <a:lvl1pPr>
              <a:defRPr sz="2835"/>
            </a:lvl1pPr>
            <a:lvl2pPr>
              <a:defRPr sz="2480"/>
            </a:lvl2pPr>
            <a:lvl3pPr>
              <a:defRPr sz="2126"/>
            </a:lvl3pPr>
            <a:lvl4pPr>
              <a:defRPr sz="1772"/>
            </a:lvl4pPr>
            <a:lvl5pPr>
              <a:defRPr sz="1772"/>
            </a:lvl5pPr>
            <a:lvl6pPr>
              <a:defRPr sz="1772"/>
            </a:lvl6pPr>
            <a:lvl7pPr>
              <a:defRPr sz="1772"/>
            </a:lvl7pPr>
            <a:lvl8pPr>
              <a:defRPr sz="1772"/>
            </a:lvl8pPr>
            <a:lvl9pPr>
              <a:defRPr sz="1772"/>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43891" y="2025015"/>
            <a:ext cx="3483204" cy="3751591"/>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33CA31C-9F74-4158-8C2B-44EF699118C9}" type="datetimeFigureOut">
              <a:rPr lang="es-CO" smtClean="0"/>
              <a:t>27/01/2022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126524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43891" y="450003"/>
            <a:ext cx="3483204" cy="1575012"/>
          </a:xfrm>
        </p:spPr>
        <p:txBody>
          <a:bodyPr anchor="b"/>
          <a:lstStyle>
            <a:lvl1pPr>
              <a:defRPr sz="283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591306" y="971882"/>
            <a:ext cx="5467380" cy="4796911"/>
          </a:xfrm>
        </p:spPr>
        <p:txBody>
          <a:bodyPr anchor="t"/>
          <a:lstStyle>
            <a:lvl1pPr marL="0" indent="0">
              <a:buNone/>
              <a:defRPr sz="2835"/>
            </a:lvl1pPr>
            <a:lvl2pPr marL="404988" indent="0">
              <a:buNone/>
              <a:defRPr sz="2480"/>
            </a:lvl2pPr>
            <a:lvl3pPr marL="809976" indent="0">
              <a:buNone/>
              <a:defRPr sz="2126"/>
            </a:lvl3pPr>
            <a:lvl4pPr marL="1214963" indent="0">
              <a:buNone/>
              <a:defRPr sz="1772"/>
            </a:lvl4pPr>
            <a:lvl5pPr marL="1619951" indent="0">
              <a:buNone/>
              <a:defRPr sz="1772"/>
            </a:lvl5pPr>
            <a:lvl6pPr marL="2024939" indent="0">
              <a:buNone/>
              <a:defRPr sz="1772"/>
            </a:lvl6pPr>
            <a:lvl7pPr marL="2429927" indent="0">
              <a:buNone/>
              <a:defRPr sz="1772"/>
            </a:lvl7pPr>
            <a:lvl8pPr marL="2834914" indent="0">
              <a:buNone/>
              <a:defRPr sz="1772"/>
            </a:lvl8pPr>
            <a:lvl9pPr marL="3239902" indent="0">
              <a:buNone/>
              <a:defRPr sz="177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43891" y="2025015"/>
            <a:ext cx="3483204" cy="3751591"/>
          </a:xfrm>
        </p:spPr>
        <p:txBody>
          <a:bodyPr/>
          <a:lstStyle>
            <a:lvl1pPr marL="0" indent="0">
              <a:buNone/>
              <a:defRPr sz="1417"/>
            </a:lvl1pPr>
            <a:lvl2pPr marL="404988" indent="0">
              <a:buNone/>
              <a:defRPr sz="1240"/>
            </a:lvl2pPr>
            <a:lvl3pPr marL="809976" indent="0">
              <a:buNone/>
              <a:defRPr sz="1063"/>
            </a:lvl3pPr>
            <a:lvl4pPr marL="1214963" indent="0">
              <a:buNone/>
              <a:defRPr sz="886"/>
            </a:lvl4pPr>
            <a:lvl5pPr marL="1619951" indent="0">
              <a:buNone/>
              <a:defRPr sz="886"/>
            </a:lvl5pPr>
            <a:lvl6pPr marL="2024939" indent="0">
              <a:buNone/>
              <a:defRPr sz="886"/>
            </a:lvl6pPr>
            <a:lvl7pPr marL="2429927" indent="0">
              <a:buNone/>
              <a:defRPr sz="886"/>
            </a:lvl7pPr>
            <a:lvl8pPr marL="2834914" indent="0">
              <a:buNone/>
              <a:defRPr sz="886"/>
            </a:lvl8pPr>
            <a:lvl9pPr marL="3239902" indent="0">
              <a:buNone/>
              <a:defRPr sz="886"/>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A33CA31C-9F74-4158-8C2B-44EF699118C9}" type="datetimeFigureOut">
              <a:rPr lang="es-CO" smtClean="0"/>
              <a:t>27/01/2022</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8CD6B29-CA06-44B6-B714-6A49FE03F66B}" type="slidenum">
              <a:rPr lang="es-CO" smtClean="0"/>
              <a:t>‹Nº›</a:t>
            </a:fld>
            <a:endParaRPr lang="es-CO"/>
          </a:p>
        </p:txBody>
      </p:sp>
    </p:spTree>
    <p:extLst>
      <p:ext uri="{BB962C8B-B14F-4D97-AF65-F5344CB8AC3E}">
        <p14:creationId xmlns:p14="http://schemas.microsoft.com/office/powerpoint/2010/main" val="351697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359378"/>
            <a:ext cx="9314796" cy="130469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42484" y="1796888"/>
            <a:ext cx="9314796" cy="4282845"/>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2484" y="6256297"/>
            <a:ext cx="2429947" cy="359378"/>
          </a:xfrm>
          <a:prstGeom prst="rect">
            <a:avLst/>
          </a:prstGeom>
        </p:spPr>
        <p:txBody>
          <a:bodyPr vert="horz" lIns="91440" tIns="45720" rIns="91440" bIns="45720" rtlCol="0" anchor="ctr"/>
          <a:lstStyle>
            <a:lvl1pPr algn="l">
              <a:defRPr sz="1063">
                <a:solidFill>
                  <a:schemeClr val="tx1">
                    <a:tint val="75000"/>
                  </a:schemeClr>
                </a:solidFill>
              </a:defRPr>
            </a:lvl1pPr>
          </a:lstStyle>
          <a:p>
            <a:fld id="{A33CA31C-9F74-4158-8C2B-44EF699118C9}" type="datetimeFigureOut">
              <a:rPr lang="es-CO" smtClean="0"/>
              <a:t>27/01/2022</a:t>
            </a:fld>
            <a:endParaRPr lang="es-CO"/>
          </a:p>
        </p:txBody>
      </p:sp>
      <p:sp>
        <p:nvSpPr>
          <p:cNvPr id="5" name="Footer Placeholder 4"/>
          <p:cNvSpPr>
            <a:spLocks noGrp="1"/>
          </p:cNvSpPr>
          <p:nvPr>
            <p:ph type="ftr" sz="quarter" idx="3"/>
          </p:nvPr>
        </p:nvSpPr>
        <p:spPr>
          <a:xfrm>
            <a:off x="3577422" y="6256297"/>
            <a:ext cx="3644920" cy="359378"/>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7627332" y="6256297"/>
            <a:ext cx="2429947" cy="359378"/>
          </a:xfrm>
          <a:prstGeom prst="rect">
            <a:avLst/>
          </a:prstGeom>
        </p:spPr>
        <p:txBody>
          <a:bodyPr vert="horz" lIns="91440" tIns="45720" rIns="91440" bIns="45720" rtlCol="0" anchor="ctr"/>
          <a:lstStyle>
            <a:lvl1pPr algn="r">
              <a:defRPr sz="1063">
                <a:solidFill>
                  <a:schemeClr val="tx1">
                    <a:tint val="75000"/>
                  </a:schemeClr>
                </a:solidFill>
              </a:defRPr>
            </a:lvl1pPr>
          </a:lstStyle>
          <a:p>
            <a:fld id="{08CD6B29-CA06-44B6-B714-6A49FE03F66B}" type="slidenum">
              <a:rPr lang="es-CO" smtClean="0"/>
              <a:t>‹Nº›</a:t>
            </a:fld>
            <a:endParaRPr lang="es-CO"/>
          </a:p>
        </p:txBody>
      </p:sp>
    </p:spTree>
    <p:extLst>
      <p:ext uri="{BB962C8B-B14F-4D97-AF65-F5344CB8AC3E}">
        <p14:creationId xmlns:p14="http://schemas.microsoft.com/office/powerpoint/2010/main" val="6343789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809976" rtl="0" eaLnBrk="1" latinLnBrk="0" hangingPunct="1">
        <a:lnSpc>
          <a:spcPct val="90000"/>
        </a:lnSpc>
        <a:spcBef>
          <a:spcPct val="0"/>
        </a:spcBef>
        <a:buNone/>
        <a:defRPr sz="3898" kern="1200">
          <a:solidFill>
            <a:schemeClr val="tx1"/>
          </a:solidFill>
          <a:latin typeface="+mj-lt"/>
          <a:ea typeface="+mj-ea"/>
          <a:cs typeface="+mj-cs"/>
        </a:defRPr>
      </a:lvl1pPr>
    </p:titleStyle>
    <p:bodyStyle>
      <a:lvl1pPr marL="202494" indent="-202494" algn="l" defTabSz="809976" rtl="0" eaLnBrk="1" latinLnBrk="0" hangingPunct="1">
        <a:lnSpc>
          <a:spcPct val="90000"/>
        </a:lnSpc>
        <a:spcBef>
          <a:spcPts val="886"/>
        </a:spcBef>
        <a:buFont typeface="Arial" panose="020B0604020202020204" pitchFamily="34" charset="0"/>
        <a:buChar char="•"/>
        <a:defRPr sz="2480" kern="1200">
          <a:solidFill>
            <a:schemeClr val="tx1"/>
          </a:solidFill>
          <a:latin typeface="+mn-lt"/>
          <a:ea typeface="+mn-ea"/>
          <a:cs typeface="+mn-cs"/>
        </a:defRPr>
      </a:lvl1pPr>
      <a:lvl2pPr marL="607482" indent="-202494" algn="l" defTabSz="809976" rtl="0" eaLnBrk="1" latinLnBrk="0" hangingPunct="1">
        <a:lnSpc>
          <a:spcPct val="90000"/>
        </a:lnSpc>
        <a:spcBef>
          <a:spcPts val="443"/>
        </a:spcBef>
        <a:buFont typeface="Arial" panose="020B0604020202020204" pitchFamily="34" charset="0"/>
        <a:buChar char="•"/>
        <a:defRPr sz="2126" kern="1200">
          <a:solidFill>
            <a:schemeClr val="tx1"/>
          </a:solidFill>
          <a:latin typeface="+mn-lt"/>
          <a:ea typeface="+mn-ea"/>
          <a:cs typeface="+mn-cs"/>
        </a:defRPr>
      </a:lvl2pPr>
      <a:lvl3pPr marL="1012469" indent="-202494" algn="l" defTabSz="809976" rtl="0" eaLnBrk="1" latinLnBrk="0" hangingPunct="1">
        <a:lnSpc>
          <a:spcPct val="90000"/>
        </a:lnSpc>
        <a:spcBef>
          <a:spcPts val="443"/>
        </a:spcBef>
        <a:buFont typeface="Arial" panose="020B0604020202020204" pitchFamily="34" charset="0"/>
        <a:buChar char="•"/>
        <a:defRPr sz="1772" kern="1200">
          <a:solidFill>
            <a:schemeClr val="tx1"/>
          </a:solidFill>
          <a:latin typeface="+mn-lt"/>
          <a:ea typeface="+mn-ea"/>
          <a:cs typeface="+mn-cs"/>
        </a:defRPr>
      </a:lvl3pPr>
      <a:lvl4pPr marL="1417457"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4pPr>
      <a:lvl5pPr marL="1822445"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5pPr>
      <a:lvl6pPr marL="2227433"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6pPr>
      <a:lvl7pPr marL="2632420"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7pPr>
      <a:lvl8pPr marL="3037408"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8pPr>
      <a:lvl9pPr marL="3442396" indent="-202494" algn="l" defTabSz="809976" rtl="0" eaLnBrk="1" latinLnBrk="0" hangingPunct="1">
        <a:lnSpc>
          <a:spcPct val="90000"/>
        </a:lnSpc>
        <a:spcBef>
          <a:spcPts val="443"/>
        </a:spcBef>
        <a:buFont typeface="Arial" panose="020B0604020202020204" pitchFamily="34" charset="0"/>
        <a:buChar char="•"/>
        <a:defRPr sz="1594" kern="1200">
          <a:solidFill>
            <a:schemeClr val="tx1"/>
          </a:solidFill>
          <a:latin typeface="+mn-lt"/>
          <a:ea typeface="+mn-ea"/>
          <a:cs typeface="+mn-cs"/>
        </a:defRPr>
      </a:lvl9pPr>
    </p:bodyStyle>
    <p:otherStyle>
      <a:defPPr>
        <a:defRPr lang="en-US"/>
      </a:defPPr>
      <a:lvl1pPr marL="0" algn="l" defTabSz="809976" rtl="0" eaLnBrk="1" latinLnBrk="0" hangingPunct="1">
        <a:defRPr sz="1594" kern="1200">
          <a:solidFill>
            <a:schemeClr val="tx1"/>
          </a:solidFill>
          <a:latin typeface="+mn-lt"/>
          <a:ea typeface="+mn-ea"/>
          <a:cs typeface="+mn-cs"/>
        </a:defRPr>
      </a:lvl1pPr>
      <a:lvl2pPr marL="404988" algn="l" defTabSz="809976" rtl="0" eaLnBrk="1" latinLnBrk="0" hangingPunct="1">
        <a:defRPr sz="1594" kern="1200">
          <a:solidFill>
            <a:schemeClr val="tx1"/>
          </a:solidFill>
          <a:latin typeface="+mn-lt"/>
          <a:ea typeface="+mn-ea"/>
          <a:cs typeface="+mn-cs"/>
        </a:defRPr>
      </a:lvl2pPr>
      <a:lvl3pPr marL="809976" algn="l" defTabSz="809976" rtl="0" eaLnBrk="1" latinLnBrk="0" hangingPunct="1">
        <a:defRPr sz="1594" kern="1200">
          <a:solidFill>
            <a:schemeClr val="tx1"/>
          </a:solidFill>
          <a:latin typeface="+mn-lt"/>
          <a:ea typeface="+mn-ea"/>
          <a:cs typeface="+mn-cs"/>
        </a:defRPr>
      </a:lvl3pPr>
      <a:lvl4pPr marL="1214963" algn="l" defTabSz="809976" rtl="0" eaLnBrk="1" latinLnBrk="0" hangingPunct="1">
        <a:defRPr sz="1594" kern="1200">
          <a:solidFill>
            <a:schemeClr val="tx1"/>
          </a:solidFill>
          <a:latin typeface="+mn-lt"/>
          <a:ea typeface="+mn-ea"/>
          <a:cs typeface="+mn-cs"/>
        </a:defRPr>
      </a:lvl4pPr>
      <a:lvl5pPr marL="1619951" algn="l" defTabSz="809976" rtl="0" eaLnBrk="1" latinLnBrk="0" hangingPunct="1">
        <a:defRPr sz="1594" kern="1200">
          <a:solidFill>
            <a:schemeClr val="tx1"/>
          </a:solidFill>
          <a:latin typeface="+mn-lt"/>
          <a:ea typeface="+mn-ea"/>
          <a:cs typeface="+mn-cs"/>
        </a:defRPr>
      </a:lvl5pPr>
      <a:lvl6pPr marL="2024939" algn="l" defTabSz="809976" rtl="0" eaLnBrk="1" latinLnBrk="0" hangingPunct="1">
        <a:defRPr sz="1594" kern="1200">
          <a:solidFill>
            <a:schemeClr val="tx1"/>
          </a:solidFill>
          <a:latin typeface="+mn-lt"/>
          <a:ea typeface="+mn-ea"/>
          <a:cs typeface="+mn-cs"/>
        </a:defRPr>
      </a:lvl6pPr>
      <a:lvl7pPr marL="2429927" algn="l" defTabSz="809976" rtl="0" eaLnBrk="1" latinLnBrk="0" hangingPunct="1">
        <a:defRPr sz="1594" kern="1200">
          <a:solidFill>
            <a:schemeClr val="tx1"/>
          </a:solidFill>
          <a:latin typeface="+mn-lt"/>
          <a:ea typeface="+mn-ea"/>
          <a:cs typeface="+mn-cs"/>
        </a:defRPr>
      </a:lvl7pPr>
      <a:lvl8pPr marL="2834914" algn="l" defTabSz="809976" rtl="0" eaLnBrk="1" latinLnBrk="0" hangingPunct="1">
        <a:defRPr sz="1594" kern="1200">
          <a:solidFill>
            <a:schemeClr val="tx1"/>
          </a:solidFill>
          <a:latin typeface="+mn-lt"/>
          <a:ea typeface="+mn-ea"/>
          <a:cs typeface="+mn-cs"/>
        </a:defRPr>
      </a:lvl8pPr>
      <a:lvl9pPr marL="3239902" algn="l" defTabSz="809976" rtl="0" eaLnBrk="1" latinLnBrk="0" hangingPunct="1">
        <a:defRPr sz="15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799763" cy="6749852"/>
          </a:xfrm>
          <a:prstGeom prst="rect">
            <a:avLst/>
          </a:prstGeom>
        </p:spPr>
      </p:pic>
    </p:spTree>
    <p:extLst>
      <p:ext uri="{BB962C8B-B14F-4D97-AF65-F5344CB8AC3E}">
        <p14:creationId xmlns:p14="http://schemas.microsoft.com/office/powerpoint/2010/main" val="143737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A0FD890-BE21-48E8-829B-44494A6E1695}"/>
              </a:ext>
            </a:extLst>
          </p:cNvPr>
          <p:cNvSpPr/>
          <p:nvPr/>
        </p:nvSpPr>
        <p:spPr>
          <a:xfrm>
            <a:off x="2763614" y="2577627"/>
            <a:ext cx="5272533" cy="1594796"/>
          </a:xfrm>
          <a:prstGeom prst="rect">
            <a:avLst/>
          </a:prstGeom>
          <a:noFill/>
        </p:spPr>
        <p:txBody>
          <a:bodyPr wrap="none" lIns="91440" tIns="45720" rIns="91440" bIns="45720">
            <a:spAutoFit/>
          </a:bodyPr>
          <a:lstStyle/>
          <a:p>
            <a:pPr algn="ctr">
              <a:lnSpc>
                <a:spcPct val="115000"/>
              </a:lnSpc>
              <a:spcAft>
                <a:spcPts val="1000"/>
              </a:spcAft>
            </a:pPr>
            <a:r>
              <a:rPr lang="es-CO" sz="4000" b="1" dirty="0">
                <a:ln w="9525">
                  <a:solidFill>
                    <a:schemeClr val="accent6">
                      <a:lumMod val="50000"/>
                    </a:schemeClr>
                  </a:solidFill>
                  <a:prstDash val="solid"/>
                </a:ln>
                <a:solidFill>
                  <a:schemeClr val="accent6">
                    <a:lumMod val="60000"/>
                    <a:lumOff val="40000"/>
                  </a:schemeClr>
                </a:solidFill>
                <a:effectLst>
                  <a:outerShdw blurRad="12700" dist="38100" dir="2700000" algn="tl" rotWithShape="0">
                    <a:schemeClr val="bg1">
                      <a:lumMod val="50000"/>
                    </a:schemeClr>
                  </a:outerShdw>
                </a:effectLst>
                <a:latin typeface="Calibri" panose="020F0502020204030204" pitchFamily="34" charset="0"/>
                <a:ea typeface="Times New Roman" panose="02020603050405020304" pitchFamily="18" charset="0"/>
                <a:cs typeface="Times New Roman" panose="02020603050405020304" pitchFamily="18" charset="0"/>
              </a:rPr>
              <a:t>AREA GESTION </a:t>
            </a:r>
          </a:p>
          <a:p>
            <a:pPr algn="ctr">
              <a:lnSpc>
                <a:spcPct val="115000"/>
              </a:lnSpc>
              <a:spcAft>
                <a:spcPts val="1000"/>
              </a:spcAft>
            </a:pPr>
            <a:r>
              <a:rPr lang="es-CO" sz="4000" b="1" dirty="0">
                <a:ln w="9525">
                  <a:solidFill>
                    <a:schemeClr val="accent6">
                      <a:lumMod val="50000"/>
                    </a:schemeClr>
                  </a:solidFill>
                  <a:prstDash val="solid"/>
                </a:ln>
                <a:solidFill>
                  <a:schemeClr val="accent6">
                    <a:lumMod val="60000"/>
                    <a:lumOff val="40000"/>
                  </a:schemeClr>
                </a:solidFill>
                <a:effectLst>
                  <a:outerShdw blurRad="12700" dist="38100" dir="2700000" algn="tl" rotWithShape="0">
                    <a:schemeClr val="bg1">
                      <a:lumMod val="50000"/>
                    </a:schemeClr>
                  </a:outerShdw>
                </a:effectLst>
                <a:latin typeface="Calibri" panose="020F0502020204030204" pitchFamily="34" charset="0"/>
                <a:ea typeface="Times New Roman" panose="02020603050405020304" pitchFamily="18" charset="0"/>
                <a:cs typeface="Times New Roman" panose="02020603050405020304" pitchFamily="18" charset="0"/>
              </a:rPr>
              <a:t>RECURSOS EDUCATIVOS</a:t>
            </a:r>
          </a:p>
        </p:txBody>
      </p:sp>
    </p:spTree>
    <p:extLst>
      <p:ext uri="{BB962C8B-B14F-4D97-AF65-F5344CB8AC3E}">
        <p14:creationId xmlns:p14="http://schemas.microsoft.com/office/powerpoint/2010/main" val="966371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01413E-0DD6-42A6-8FFD-A0353E686D57}"/>
              </a:ext>
            </a:extLst>
          </p:cNvPr>
          <p:cNvSpPr txBox="1"/>
          <p:nvPr/>
        </p:nvSpPr>
        <p:spPr>
          <a:xfrm>
            <a:off x="404950" y="1147058"/>
            <a:ext cx="9601199" cy="4792915"/>
          </a:xfrm>
          <a:prstGeom prst="rect">
            <a:avLst/>
          </a:prstGeom>
          <a:noFill/>
        </p:spPr>
        <p:txBody>
          <a:bodyPr wrap="square" rtlCol="0">
            <a:spAutoFit/>
          </a:bodyPr>
          <a:lstStyle/>
          <a:p>
            <a:pPr marL="342900" lvl="0" indent="-342900" algn="just">
              <a:lnSpc>
                <a:spcPct val="107000"/>
              </a:lnSpc>
              <a:buFont typeface="+mj-lt"/>
              <a:buAutoNum type="arabicPeriod"/>
            </a:pPr>
            <a:r>
              <a:rPr lang="es-CO" sz="1800" dirty="0">
                <a:effectLst/>
                <a:latin typeface="Calibri" panose="020F0502020204030204" pitchFamily="34" charset="0"/>
                <a:ea typeface="Calibri" panose="020F0502020204030204" pitchFamily="34" charset="0"/>
                <a:cs typeface="Times New Roman" panose="02020603050405020304" pitchFamily="18" charset="0"/>
              </a:rPr>
              <a:t>Saludo. </a:t>
            </a:r>
          </a:p>
          <a:p>
            <a:pPr marL="342900" lvl="0" indent="-342900" algn="just">
              <a:lnSpc>
                <a:spcPct val="107000"/>
              </a:lnSpc>
              <a:buFont typeface="+mj-lt"/>
              <a:buAutoNum type="arabicPeriod"/>
            </a:pPr>
            <a:r>
              <a:rPr lang="es-CO" sz="1800" dirty="0">
                <a:effectLst/>
                <a:latin typeface="Calibri" panose="020F0502020204030204" pitchFamily="34" charset="0"/>
                <a:ea typeface="Calibri" panose="020F0502020204030204" pitchFamily="34" charset="0"/>
                <a:cs typeface="Times New Roman" panose="02020603050405020304" pitchFamily="18" charset="0"/>
              </a:rPr>
              <a:t>Los rectores o cualquier funcionario público, en periodo de vacaciones, cesa en sus funciones, por lo tanto, no puede tomar decisiones administrativas incluidos los permisos a los funcionarios administrativos.  </a:t>
            </a:r>
          </a:p>
          <a:p>
            <a:pPr marL="342900" lvl="0" indent="-342900" algn="just">
              <a:lnSpc>
                <a:spcPct val="107000"/>
              </a:lnSpc>
              <a:buFont typeface="+mj-lt"/>
              <a:buAutoNum type="arabicPeriod"/>
            </a:pPr>
            <a:r>
              <a:rPr lang="es-CO" sz="1800" dirty="0">
                <a:effectLst/>
                <a:latin typeface="Calibri" panose="020F0502020204030204" pitchFamily="34" charset="0"/>
                <a:ea typeface="Calibri" panose="020F0502020204030204" pitchFamily="34" charset="0"/>
                <a:cs typeface="Times New Roman" panose="02020603050405020304" pitchFamily="18" charset="0"/>
              </a:rPr>
              <a:t>Cuando los Rectores son convocados por los Directores de Núcleo, para ofrecerles asistencia técnica  o acompañamiento técnico en la zona urbana del municipio, este desplazamiento debe quedar registrado como una actividad laboral para efectos de la protección y seguridad en el trabajo, en caso de algún accidente laboral. </a:t>
            </a:r>
          </a:p>
          <a:p>
            <a:pPr marL="342900" lvl="0" indent="-342900" algn="just">
              <a:lnSpc>
                <a:spcPct val="107000"/>
              </a:lnSpc>
              <a:buFont typeface="+mj-lt"/>
              <a:buAutoNum type="arabicPeriod"/>
            </a:pPr>
            <a:r>
              <a:rPr lang="es-CO" sz="1800" dirty="0">
                <a:effectLst/>
                <a:latin typeface="Calibri" panose="020F0502020204030204" pitchFamily="34" charset="0"/>
                <a:ea typeface="Calibri" panose="020F0502020204030204" pitchFamily="34" charset="0"/>
                <a:cs typeface="Times New Roman" panose="02020603050405020304" pitchFamily="18" charset="0"/>
              </a:rPr>
              <a:t>Invitación para que nos comuniquen sobre la situación de matrícula para efectos del ajuste en planta de personal, si algunos ya tienen conocimiento que se deben reubicar cargos o trasladar docentes nos lo comunican para reubicarlos donde efectivamente se requieren siempre se pretende que sea en el mismo municipio, porque seguimos con la misma planta de personal, no ha habido ampliación de planta docente. </a:t>
            </a:r>
          </a:p>
          <a:p>
            <a:pPr marL="342900" lvl="0" indent="-342900" algn="just">
              <a:lnSpc>
                <a:spcPct val="107000"/>
              </a:lnSpc>
              <a:buFont typeface="+mj-lt"/>
              <a:buAutoNum type="arabicPeriod"/>
            </a:pPr>
            <a:r>
              <a:rPr lang="es-CO" sz="1800" dirty="0">
                <a:effectLst/>
                <a:latin typeface="Calibri" panose="020F0502020204030204" pitchFamily="34" charset="0"/>
                <a:ea typeface="Calibri" panose="020F0502020204030204" pitchFamily="34" charset="0"/>
                <a:cs typeface="Times New Roman" panose="02020603050405020304" pitchFamily="18" charset="0"/>
              </a:rPr>
              <a:t>La funcionaria encargada del trámite de los administrativos es la señora MERCY BAUTISTA, una funcionaria de carrera administrativa.  </a:t>
            </a:r>
          </a:p>
          <a:p>
            <a:endParaRPr lang="es-CO" dirty="0"/>
          </a:p>
        </p:txBody>
      </p:sp>
      <p:sp>
        <p:nvSpPr>
          <p:cNvPr id="4" name="Rectángulo 3">
            <a:extLst>
              <a:ext uri="{FF2B5EF4-FFF2-40B4-BE49-F238E27FC236}">
                <a16:creationId xmlns:a16="http://schemas.microsoft.com/office/drawing/2014/main" id="{08D94943-79DB-47BD-8FDE-D3D0204E6AC5}"/>
              </a:ext>
            </a:extLst>
          </p:cNvPr>
          <p:cNvSpPr/>
          <p:nvPr/>
        </p:nvSpPr>
        <p:spPr>
          <a:xfrm>
            <a:off x="4089650" y="348412"/>
            <a:ext cx="2620462" cy="923330"/>
          </a:xfrm>
          <a:prstGeom prst="rect">
            <a:avLst/>
          </a:prstGeom>
          <a:noFill/>
        </p:spPr>
        <p:txBody>
          <a:bodyPr wrap="none" lIns="91440" tIns="45720" rIns="91440" bIns="45720">
            <a:spAutoFit/>
          </a:bodyPr>
          <a:lstStyle/>
          <a:p>
            <a:pPr algn="ctr"/>
            <a:r>
              <a:rPr lang="es-ES" sz="5400" dirty="0">
                <a:ln w="0"/>
                <a:solidFill>
                  <a:srgbClr val="00B050"/>
                </a:solidFill>
                <a:effectLst>
                  <a:reflection blurRad="6350" stA="53000" endA="300" endPos="35500" dir="5400000" sy="-90000" algn="bl" rotWithShape="0"/>
                </a:effectLst>
              </a:rPr>
              <a:t>AGENDA</a:t>
            </a:r>
            <a:endParaRPr lang="es-ES" sz="5400" b="0" cap="none" spc="0" dirty="0">
              <a:ln w="0"/>
              <a:solidFill>
                <a:srgbClr val="00B05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3488094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FF6EF5C-A957-474D-AE12-BACD79622BCE}"/>
              </a:ext>
            </a:extLst>
          </p:cNvPr>
          <p:cNvSpPr txBox="1"/>
          <p:nvPr/>
        </p:nvSpPr>
        <p:spPr>
          <a:xfrm>
            <a:off x="737401" y="1541416"/>
            <a:ext cx="9324960" cy="3970318"/>
          </a:xfrm>
          <a:prstGeom prst="rect">
            <a:avLst/>
          </a:prstGeom>
          <a:noFill/>
        </p:spPr>
        <p:txBody>
          <a:bodyPr wrap="square" rtlCol="0">
            <a:spAutoFit/>
          </a:bodyPr>
          <a:lstStyle/>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Por estos días para apoyarnos por la ausencia de </a:t>
            </a:r>
            <a:r>
              <a:rPr lang="es-CO" sz="1800" dirty="0" err="1">
                <a:effectLst/>
                <a:latin typeface="Calibri" panose="020F0502020204030204" pitchFamily="34" charset="0"/>
                <a:ea typeface="Calibri" panose="020F0502020204030204" pitchFamily="34" charset="0"/>
                <a:cs typeface="Times New Roman" panose="02020603050405020304" pitchFamily="18" charset="0"/>
              </a:rPr>
              <a:t>Leino</a:t>
            </a:r>
            <a:r>
              <a:rPr lang="es-CO" sz="1800" dirty="0">
                <a:effectLst/>
                <a:latin typeface="Calibri" panose="020F0502020204030204" pitchFamily="34" charset="0"/>
                <a:ea typeface="Calibri" panose="020F0502020204030204" pitchFamily="34" charset="0"/>
                <a:cs typeface="Times New Roman" panose="02020603050405020304" pitchFamily="18" charset="0"/>
              </a:rPr>
              <a:t>, nos lo está haciendo    con asignación de funciones el Director de Núcleo Joselito  Trujillo Lara. A quien le agradecemos sus aportes.   </a:t>
            </a:r>
          </a:p>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Las vacantes definitivas se proveen con sistema maestro, las cuales se cargan a partir de la fecha   de efectos fiscales. </a:t>
            </a:r>
          </a:p>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Traslados a Neiva o alguna otra ETC, procedimiento. </a:t>
            </a:r>
          </a:p>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La jornada laboral de 44 horas semanales de los funcionarios administrativos se debe ajustar a las necesidades institucionales y no a la de su familia u hogar, no pueden haber horarios diferenciales entre  compañeros, nuestra atención se debe a la comunidad educativa. Salvo excepciones y no puede ser permanente.</a:t>
            </a:r>
          </a:p>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Acreditación Acta de Defunción de los Funcionarios, se necesita el apoyo con los familiares. </a:t>
            </a:r>
            <a:endParaRPr lang="es-CO" sz="1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mj-lt"/>
              <a:buAutoNum type="arabicPeriod" startAt="6"/>
            </a:pPr>
            <a:r>
              <a:rPr lang="es-CO" sz="1800" dirty="0">
                <a:effectLst/>
                <a:latin typeface="Calibri" panose="020F0502020204030204" pitchFamily="34" charset="0"/>
                <a:ea typeface="Calibri" panose="020F0502020204030204" pitchFamily="34" charset="0"/>
                <a:cs typeface="Times New Roman" panose="02020603050405020304" pitchFamily="18" charset="0"/>
              </a:rPr>
              <a:t>Vacaciones de los Funcionarios Administrativos se deben enviar con 2 meses de anticipación, por favor los funcionarios deben estar pendientes del proyecto porque en su gran mayoría  se devuelven para corrección y no los regresan de ahí que no se les tramiten para su reconocimiento y pago. </a:t>
            </a:r>
          </a:p>
        </p:txBody>
      </p:sp>
      <p:sp>
        <p:nvSpPr>
          <p:cNvPr id="4" name="Rectángulo 3">
            <a:extLst>
              <a:ext uri="{FF2B5EF4-FFF2-40B4-BE49-F238E27FC236}">
                <a16:creationId xmlns:a16="http://schemas.microsoft.com/office/drawing/2014/main" id="{391CC28B-7568-461E-ACA8-9966DB0CD2CF}"/>
              </a:ext>
            </a:extLst>
          </p:cNvPr>
          <p:cNvSpPr/>
          <p:nvPr/>
        </p:nvSpPr>
        <p:spPr>
          <a:xfrm>
            <a:off x="4089650" y="618086"/>
            <a:ext cx="2620462" cy="923330"/>
          </a:xfrm>
          <a:prstGeom prst="rect">
            <a:avLst/>
          </a:prstGeom>
          <a:noFill/>
        </p:spPr>
        <p:txBody>
          <a:bodyPr wrap="none" lIns="91440" tIns="45720" rIns="91440" bIns="45720">
            <a:spAutoFit/>
          </a:bodyPr>
          <a:lstStyle/>
          <a:p>
            <a:pPr algn="ctr"/>
            <a:r>
              <a:rPr lang="es-ES" sz="5400" dirty="0">
                <a:ln w="0"/>
                <a:solidFill>
                  <a:srgbClr val="00B050"/>
                </a:solidFill>
                <a:effectLst>
                  <a:reflection blurRad="6350" stA="53000" endA="300" endPos="35500" dir="5400000" sy="-90000" algn="bl" rotWithShape="0"/>
                </a:effectLst>
              </a:rPr>
              <a:t>AGENDA</a:t>
            </a:r>
            <a:endParaRPr lang="es-ES" sz="5400" b="0" cap="none" spc="0" dirty="0">
              <a:ln w="0"/>
              <a:solidFill>
                <a:srgbClr val="00B05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2221944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450D042-21A8-4AF7-8734-3D970B3E0EFB}"/>
              </a:ext>
            </a:extLst>
          </p:cNvPr>
          <p:cNvSpPr txBox="1"/>
          <p:nvPr/>
        </p:nvSpPr>
        <p:spPr>
          <a:xfrm>
            <a:off x="853815" y="1446070"/>
            <a:ext cx="9092132" cy="2563459"/>
          </a:xfrm>
          <a:prstGeom prst="rect">
            <a:avLst/>
          </a:prstGeom>
          <a:noFill/>
        </p:spPr>
        <p:txBody>
          <a:bodyPr wrap="square" rtlCol="0">
            <a:spAutoFit/>
          </a:bodyPr>
          <a:lstStyle/>
          <a:p>
            <a:pPr marL="342900" indent="-342900" algn="just">
              <a:buFont typeface="+mj-lt"/>
              <a:buAutoNum type="arabicPeriod" startAt="12"/>
            </a:pPr>
            <a:r>
              <a:rPr lang="es-CO" sz="1800" dirty="0">
                <a:effectLst/>
                <a:latin typeface="Calibri" panose="020F0502020204030204" pitchFamily="34" charset="0"/>
                <a:ea typeface="Calibri" panose="020F0502020204030204" pitchFamily="34" charset="0"/>
                <a:cs typeface="Times New Roman" panose="02020603050405020304" pitchFamily="18" charset="0"/>
              </a:rPr>
              <a:t>Para la prórroga de los nombramientos en provisionalidad inicial por 3 meses, se les ha solicitado que al cabo de los dos meses deben ser evaluados y enviar esta evaluación para proceder a su prórroga, no lo hacen, de ahí que a muchas personas se les deba hacer un nuevo movimiento por la extemporaneidad en el envío, generando la desvinculación y deben salir de nómina liquidados. </a:t>
            </a:r>
          </a:p>
          <a:p>
            <a:pPr marL="342900" indent="-342900" algn="just">
              <a:buFont typeface="+mj-lt"/>
              <a:buAutoNum type="arabicPeriod" startAt="12"/>
            </a:pPr>
            <a:r>
              <a:rPr lang="es-CO" sz="1800" dirty="0">
                <a:effectLst/>
                <a:latin typeface="Calibri" panose="020F0502020204030204" pitchFamily="34" charset="0"/>
                <a:ea typeface="Calibri" panose="020F0502020204030204" pitchFamily="34" charset="0"/>
                <a:cs typeface="Times New Roman" panose="02020603050405020304" pitchFamily="18" charset="0"/>
              </a:rPr>
              <a:t>Está próxima a salir la Circular (Circular No. 013 </a:t>
            </a:r>
            <a:r>
              <a:rPr lang="es-CO" sz="1800" dirty="0">
                <a:latin typeface="Calibri" panose="020F0502020204030204" pitchFamily="34" charset="0"/>
                <a:ea typeface="Calibri" panose="020F0502020204030204" pitchFamily="34" charset="0"/>
                <a:cs typeface="Times New Roman" panose="02020603050405020304" pitchFamily="18" charset="0"/>
              </a:rPr>
              <a:t>de 2022) </a:t>
            </a:r>
            <a:r>
              <a:rPr lang="es-CO" sz="1800" dirty="0">
                <a:effectLst/>
                <a:latin typeface="Calibri" panose="020F0502020204030204" pitchFamily="34" charset="0"/>
                <a:ea typeface="Calibri" panose="020F0502020204030204" pitchFamily="34" charset="0"/>
                <a:cs typeface="Times New Roman" panose="02020603050405020304" pitchFamily="18" charset="0"/>
              </a:rPr>
              <a:t>sobre trámites administrativos, les  agradezco que la lean y socialicen para su cumplimiento, no la dejen como documento de archivo. </a:t>
            </a:r>
          </a:p>
          <a:p>
            <a:endParaRPr lang="es-CO" dirty="0"/>
          </a:p>
        </p:txBody>
      </p:sp>
      <p:sp>
        <p:nvSpPr>
          <p:cNvPr id="3" name="Rectángulo 2">
            <a:extLst>
              <a:ext uri="{FF2B5EF4-FFF2-40B4-BE49-F238E27FC236}">
                <a16:creationId xmlns:a16="http://schemas.microsoft.com/office/drawing/2014/main" id="{555640C2-D12B-46BA-B98D-32D6206C7434}"/>
              </a:ext>
            </a:extLst>
          </p:cNvPr>
          <p:cNvSpPr/>
          <p:nvPr/>
        </p:nvSpPr>
        <p:spPr>
          <a:xfrm>
            <a:off x="4089650" y="343766"/>
            <a:ext cx="2620462" cy="923330"/>
          </a:xfrm>
          <a:prstGeom prst="rect">
            <a:avLst/>
          </a:prstGeom>
          <a:noFill/>
        </p:spPr>
        <p:txBody>
          <a:bodyPr wrap="none" lIns="91440" tIns="45720" rIns="91440" bIns="45720">
            <a:spAutoFit/>
          </a:bodyPr>
          <a:lstStyle/>
          <a:p>
            <a:pPr algn="ctr"/>
            <a:r>
              <a:rPr lang="es-ES" sz="5400" dirty="0">
                <a:ln w="0"/>
                <a:solidFill>
                  <a:srgbClr val="00B050"/>
                </a:solidFill>
                <a:effectLst>
                  <a:reflection blurRad="6350" stA="53000" endA="300" endPos="35500" dir="5400000" sy="-90000" algn="bl" rotWithShape="0"/>
                </a:effectLst>
              </a:rPr>
              <a:t>AGENDA</a:t>
            </a:r>
            <a:endParaRPr lang="es-ES" sz="5400" b="0" cap="none" spc="0" dirty="0">
              <a:ln w="0"/>
              <a:solidFill>
                <a:srgbClr val="00B050"/>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16344342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475</Words>
  <Application>Microsoft Office PowerPoint</Application>
  <PresentationFormat>Personalizado</PresentationFormat>
  <Paragraphs>18</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Apoyo Tic</dc:creator>
  <cp:lastModifiedBy>Camilo Ernesto Garaviño Villalba</cp:lastModifiedBy>
  <cp:revision>3</cp:revision>
  <dcterms:created xsi:type="dcterms:W3CDTF">2020-03-03T20:03:20Z</dcterms:created>
  <dcterms:modified xsi:type="dcterms:W3CDTF">2022-01-28T00:09:45Z</dcterms:modified>
</cp:coreProperties>
</file>