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3" r:id="rId2"/>
    <p:sldId id="307" r:id="rId3"/>
    <p:sldId id="309" r:id="rId4"/>
    <p:sldId id="317" r:id="rId5"/>
    <p:sldId id="311" r:id="rId6"/>
    <p:sldId id="310" r:id="rId7"/>
    <p:sldId id="312" r:id="rId8"/>
    <p:sldId id="313" r:id="rId9"/>
    <p:sldId id="314" r:id="rId10"/>
    <p:sldId id="316" r:id="rId11"/>
    <p:sldId id="318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0E78"/>
    <a:srgbClr val="BB1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91" d="100"/>
          <a:sy n="91" d="100"/>
        </p:scale>
        <p:origin x="135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A1E98-8294-4859-A338-B8C8DDB30E26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78042-2E32-4C06-A7D3-8BB3C048A9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995556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8C34D-7709-4BB2-A5DE-6913D97F64B7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BDBDA-0B1A-469B-B79C-D402A7AEC7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053022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BDBDA-0B1A-469B-B79C-D402A7AEC7AB}" type="slidenum">
              <a:rPr lang="es-CO" smtClean="0"/>
              <a:t>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8018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196131"/>
          </a:xfrm>
        </p:spPr>
        <p:txBody>
          <a:bodyPr/>
          <a:lstStyle/>
          <a:p>
            <a:fld id="{17391E4F-4F9E-41C0-B285-0B7A5BA55313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196131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525344"/>
            <a:ext cx="2133600" cy="196131"/>
          </a:xfrm>
        </p:spPr>
        <p:txBody>
          <a:bodyPr/>
          <a:lstStyle/>
          <a:p>
            <a:fld id="{796CAA79-B655-4FD7-8B2A-BE2476093D8B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8" y="6165934"/>
            <a:ext cx="359410" cy="359410"/>
          </a:xfrm>
          <a:prstGeom prst="rect">
            <a:avLst/>
          </a:prstGeom>
          <a:noFill/>
        </p:spPr>
      </p:pic>
      <p:pic>
        <p:nvPicPr>
          <p:cNvPr id="8" name="Imagen 7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60432" y="6165934"/>
            <a:ext cx="460375" cy="3594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230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1E4F-4F9E-41C0-B285-0B7A5BA55313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AA79-B655-4FD7-8B2A-BE2476093D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192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1E4F-4F9E-41C0-B285-0B7A5BA55313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AA79-B655-4FD7-8B2A-BE2476093D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126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1E4F-4F9E-41C0-B285-0B7A5BA55313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AA79-B655-4FD7-8B2A-BE2476093D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742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1E4F-4F9E-41C0-B285-0B7A5BA55313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AA79-B655-4FD7-8B2A-BE2476093D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067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1E4F-4F9E-41C0-B285-0B7A5BA55313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AA79-B655-4FD7-8B2A-BE2476093D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708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1E4F-4F9E-41C0-B285-0B7A5BA55313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AA79-B655-4FD7-8B2A-BE2476093D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297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1E4F-4F9E-41C0-B285-0B7A5BA55313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AA79-B655-4FD7-8B2A-BE2476093D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456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1E4F-4F9E-41C0-B285-0B7A5BA55313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AA79-B655-4FD7-8B2A-BE2476093D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882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1E4F-4F9E-41C0-B285-0B7A5BA55313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AA79-B655-4FD7-8B2A-BE2476093D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504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1E4F-4F9E-41C0-B285-0B7A5BA55313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AA79-B655-4FD7-8B2A-BE2476093D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863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				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91E4F-4F9E-41C0-B285-0B7A5BA55313}" type="datetimeFigureOut">
              <a:rPr lang="es-CO" smtClean="0"/>
              <a:t>5/02/2019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CAA79-B655-4FD7-8B2A-BE2476093D8B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7308304" y="548680"/>
            <a:ext cx="11518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dirty="0"/>
              <a:t>SGN-C048-F23</a:t>
            </a:r>
          </a:p>
        </p:txBody>
      </p:sp>
    </p:spTree>
    <p:extLst>
      <p:ext uri="{BB962C8B-B14F-4D97-AF65-F5344CB8AC3E}">
        <p14:creationId xmlns:p14="http://schemas.microsoft.com/office/powerpoint/2010/main" val="19384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Izq Pie Logos S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40" t="-1901" b="-1901"/>
          <a:stretch>
            <a:fillRect/>
          </a:stretch>
        </p:blipFill>
        <p:spPr bwMode="auto">
          <a:xfrm>
            <a:off x="755576" y="6165304"/>
            <a:ext cx="238125" cy="3714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51F65E8C-0747-453D-94A9-51A0D2886AD1}"/>
              </a:ext>
            </a:extLst>
          </p:cNvPr>
          <p:cNvSpPr/>
          <p:nvPr/>
        </p:nvSpPr>
        <p:spPr>
          <a:xfrm>
            <a:off x="755576" y="1556792"/>
            <a:ext cx="7416824" cy="12241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latin typeface="Bembo" panose="02020502050201020203" pitchFamily="18" charset="0"/>
              </a:rPr>
              <a:t>SECRETARÍA DE EDUCACIÓN DEPARTAMENTAL DEL HUILA</a:t>
            </a:r>
          </a:p>
          <a:p>
            <a:pPr algn="ctr"/>
            <a:r>
              <a:rPr lang="es-CO" sz="2000" b="1" dirty="0" smtClean="0">
                <a:latin typeface="Bembo" panose="02020502050201020203" pitchFamily="18" charset="0"/>
              </a:rPr>
              <a:t>GRUPO </a:t>
            </a:r>
            <a:r>
              <a:rPr lang="es-CO" sz="2000" b="1" dirty="0">
                <a:latin typeface="Bembo" panose="02020502050201020203" pitchFamily="18" charset="0"/>
              </a:rPr>
              <a:t>CALIDAD </a:t>
            </a:r>
            <a:r>
              <a:rPr lang="es-CO" sz="2000" b="1" dirty="0" smtClean="0">
                <a:latin typeface="Bembo" panose="02020502050201020203" pitchFamily="18" charset="0"/>
              </a:rPr>
              <a:t>Y PERTINENCIA</a:t>
            </a:r>
            <a:endParaRPr lang="es-CO" sz="2000" b="1" dirty="0">
              <a:latin typeface="Bembo" panose="02020502050201020203" pitchFamily="18" charset="0"/>
            </a:endParaRPr>
          </a:p>
          <a:p>
            <a:pPr algn="ctr"/>
            <a:r>
              <a:rPr lang="es-CO" sz="2000" b="1" dirty="0" smtClean="0">
                <a:latin typeface="Bembo" panose="02020502050201020203" pitchFamily="18" charset="0"/>
              </a:rPr>
              <a:t>PROCESO DE EDUCACION INICIAL</a:t>
            </a:r>
            <a:endParaRPr lang="es-CO" sz="2000" b="1" dirty="0">
              <a:latin typeface="Bembo" panose="02020502050201020203" pitchFamily="18" charset="0"/>
            </a:endParaRP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76DC0EBB-95AA-41CF-B3C0-C1307B5E7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071" y="2817976"/>
            <a:ext cx="6727834" cy="3352644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44714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9672" y="1484784"/>
            <a:ext cx="7128792" cy="655591"/>
          </a:xfrm>
        </p:spPr>
        <p:txBody>
          <a:bodyPr>
            <a:normAutofit fontScale="90000"/>
          </a:bodyPr>
          <a:lstStyle/>
          <a:p>
            <a:pPr algn="just"/>
            <a:r>
              <a:rPr lang="es-ES" sz="2000" b="1" dirty="0" smtClean="0"/>
              <a:t>Problema 5. Falta empoderamiento por parte de autoridades y actores educativos sobre la importancia de la educación </a:t>
            </a:r>
            <a:r>
              <a:rPr lang="es-ES" sz="2000" b="1" dirty="0" smtClean="0"/>
              <a:t>inicial.</a:t>
            </a:r>
            <a:endParaRPr lang="es-CO" sz="2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2140375"/>
            <a:ext cx="8352928" cy="3960440"/>
          </a:xfrm>
        </p:spPr>
        <p:txBody>
          <a:bodyPr>
            <a:noAutofit/>
          </a:bodyPr>
          <a:lstStyle/>
          <a:p>
            <a:pPr algn="l"/>
            <a:r>
              <a:rPr lang="es-ES" sz="2400" b="1" dirty="0" smtClean="0">
                <a:solidFill>
                  <a:srgbClr val="0070C0"/>
                </a:solidFill>
              </a:rPr>
              <a:t>Acciones: 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es-CO" sz="2400" b="1" dirty="0" smtClean="0">
                <a:solidFill>
                  <a:srgbClr val="0070C0"/>
                </a:solidFill>
              </a:rPr>
              <a:t>Socializar </a:t>
            </a:r>
            <a:r>
              <a:rPr lang="es-CO" sz="2400" b="1" dirty="0">
                <a:solidFill>
                  <a:srgbClr val="0070C0"/>
                </a:solidFill>
              </a:rPr>
              <a:t>la caracterización de la educación </a:t>
            </a:r>
            <a:r>
              <a:rPr lang="es-CO" sz="2400" b="1" dirty="0" smtClean="0">
                <a:solidFill>
                  <a:srgbClr val="0070C0"/>
                </a:solidFill>
              </a:rPr>
              <a:t>inicial.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es-ES_tradnl" sz="2400" b="1" dirty="0" smtClean="0">
                <a:solidFill>
                  <a:srgbClr val="0070C0"/>
                </a:solidFill>
              </a:rPr>
              <a:t>Divulgar </a:t>
            </a:r>
            <a:r>
              <a:rPr lang="es-ES_tradnl" sz="2400" b="1" dirty="0">
                <a:solidFill>
                  <a:srgbClr val="0070C0"/>
                </a:solidFill>
              </a:rPr>
              <a:t>información sobre los referentes técnicos de la Educación Inicial, tanto a entidades territoriales, personas naturales y jurídicas que brindan el servicio de Educación Inicial o están interesados en prestarlo, como  a la comunidad en </a:t>
            </a:r>
            <a:r>
              <a:rPr lang="es-ES_tradnl" sz="2400" b="1" dirty="0" smtClean="0">
                <a:solidFill>
                  <a:srgbClr val="0070C0"/>
                </a:solidFill>
              </a:rPr>
              <a:t>general.</a:t>
            </a:r>
            <a:endParaRPr lang="es-CO" sz="2400" b="1" dirty="0">
              <a:solidFill>
                <a:srgbClr val="0070C0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es-CO" sz="2400" b="1" dirty="0" smtClean="0">
                <a:solidFill>
                  <a:srgbClr val="0070C0"/>
                </a:solidFill>
              </a:rPr>
              <a:t>Acompañamiento </a:t>
            </a:r>
            <a:r>
              <a:rPr lang="es-CO" sz="2400" b="1" dirty="0">
                <a:solidFill>
                  <a:srgbClr val="0070C0"/>
                </a:solidFill>
              </a:rPr>
              <a:t>en la organización y realización de las actividades que promuevan el fomento del programa de educación inicial</a:t>
            </a:r>
            <a:r>
              <a:rPr lang="es-CO" sz="2400" b="1" dirty="0" smtClean="0">
                <a:solidFill>
                  <a:srgbClr val="0070C0"/>
                </a:solidFill>
              </a:rPr>
              <a:t>.</a:t>
            </a:r>
            <a:endParaRPr lang="es-CO" sz="2400" b="1" dirty="0">
              <a:solidFill>
                <a:srgbClr val="0070C0"/>
              </a:solidFill>
            </a:endParaRPr>
          </a:p>
          <a:p>
            <a:r>
              <a:rPr lang="es-ES" sz="2400" b="1" dirty="0">
                <a:solidFill>
                  <a:srgbClr val="0070C0"/>
                </a:solidFill>
              </a:rPr>
              <a:t> </a:t>
            </a:r>
            <a:endParaRPr lang="es-CO" sz="2400" b="1" dirty="0">
              <a:solidFill>
                <a:srgbClr val="0070C0"/>
              </a:solidFill>
            </a:endParaRPr>
          </a:p>
          <a:p>
            <a:pPr algn="l"/>
            <a:endParaRPr lang="es-CO" sz="2400" b="1" dirty="0">
              <a:solidFill>
                <a:srgbClr val="0070C0"/>
              </a:solidFill>
            </a:endParaRPr>
          </a:p>
          <a:p>
            <a:pPr algn="l"/>
            <a:endParaRPr lang="es-CO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76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9672" y="1484784"/>
            <a:ext cx="7056784" cy="576064"/>
          </a:xfrm>
        </p:spPr>
        <p:txBody>
          <a:bodyPr>
            <a:noAutofit/>
          </a:bodyPr>
          <a:lstStyle/>
          <a:p>
            <a:pPr algn="just"/>
            <a:r>
              <a:rPr lang="es-ES" sz="2000" b="1" dirty="0" smtClean="0"/>
              <a:t>Problema 6. Falta empoderamiento por parte de las autoridades y actores educativos sobre la importancia de la educación inicial.</a:t>
            </a:r>
            <a:endParaRPr lang="es-CO" sz="2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352928" cy="3312368"/>
          </a:xfrm>
        </p:spPr>
        <p:txBody>
          <a:bodyPr>
            <a:noAutofit/>
          </a:bodyPr>
          <a:lstStyle/>
          <a:p>
            <a:pPr algn="l"/>
            <a:r>
              <a:rPr lang="es-ES" sz="2400" b="1" dirty="0" smtClean="0">
                <a:solidFill>
                  <a:srgbClr val="0070C0"/>
                </a:solidFill>
              </a:rPr>
              <a:t>Acciones:  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es-CO" sz="2400" b="1" dirty="0" smtClean="0">
                <a:solidFill>
                  <a:srgbClr val="0070C0"/>
                </a:solidFill>
              </a:rPr>
              <a:t>Participar </a:t>
            </a:r>
            <a:r>
              <a:rPr lang="es-CO" sz="2400" b="1" dirty="0">
                <a:solidFill>
                  <a:srgbClr val="0070C0"/>
                </a:solidFill>
              </a:rPr>
              <a:t>de los Consejos de Política Social, Comité de Directivos Docentes, Mesas de Transito Armónico, mesas de primera infancia y </a:t>
            </a:r>
            <a:r>
              <a:rPr lang="es-CO" sz="2400" b="1" dirty="0" smtClean="0">
                <a:solidFill>
                  <a:srgbClr val="0070C0"/>
                </a:solidFill>
              </a:rPr>
              <a:t>otros.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es-CO" sz="2400" b="1" dirty="0" smtClean="0">
                <a:solidFill>
                  <a:srgbClr val="0070C0"/>
                </a:solidFill>
              </a:rPr>
              <a:t>Incorpora</a:t>
            </a:r>
            <a:r>
              <a:rPr lang="es-ES" sz="2400" b="1" dirty="0">
                <a:solidFill>
                  <a:srgbClr val="0070C0"/>
                </a:solidFill>
              </a:rPr>
              <a:t>r</a:t>
            </a:r>
            <a:r>
              <a:rPr lang="es-CO" sz="2400" b="1" dirty="0">
                <a:solidFill>
                  <a:srgbClr val="0070C0"/>
                </a:solidFill>
              </a:rPr>
              <a:t> en el Proyecto Educativo Institucional (PEI) de los referentes técnicos de la educación inicial y el preescolar, los procesos curriculares y los mecanismos de seguimiento al desarrollo y aprendizaje. </a:t>
            </a:r>
          </a:p>
          <a:p>
            <a:endParaRPr lang="es-CO" sz="2400" b="1" dirty="0">
              <a:solidFill>
                <a:srgbClr val="0070C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s-CO" sz="2400" b="1" dirty="0">
              <a:solidFill>
                <a:srgbClr val="0070C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s-CO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25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31840" y="1268760"/>
            <a:ext cx="5256584" cy="459482"/>
          </a:xfrm>
        </p:spPr>
        <p:txBody>
          <a:bodyPr>
            <a:normAutofit fontScale="90000"/>
          </a:bodyPr>
          <a:lstStyle/>
          <a:p>
            <a:r>
              <a:rPr lang="es-ES" sz="2800" b="1" dirty="0" smtClean="0"/>
              <a:t>OPORTUNIDADES DE MEJORAMIENTO</a:t>
            </a:r>
            <a:endParaRPr lang="es-CO" sz="2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208912" cy="2592288"/>
          </a:xfrm>
        </p:spPr>
        <p:txBody>
          <a:bodyPr>
            <a:noAutofit/>
          </a:bodyPr>
          <a:lstStyle/>
          <a:p>
            <a:pPr algn="l"/>
            <a:r>
              <a:rPr lang="es-E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- 43.8% de los niños de Transición son atendidos en multigrado, con docentes sin formación en preescolar</a:t>
            </a:r>
          </a:p>
          <a:p>
            <a:pPr marL="285750" indent="-285750" algn="l">
              <a:buFontTx/>
              <a:buChar char="-"/>
            </a:pPr>
            <a:r>
              <a:rPr lang="es-E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Cobertura total ( oficial y privada )  76%</a:t>
            </a:r>
          </a:p>
          <a:p>
            <a:pPr marL="285750" indent="-285750" algn="l">
              <a:buFontTx/>
              <a:buChar char="-"/>
            </a:pPr>
            <a:r>
              <a:rPr lang="es-E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Cobertura oficial   71%</a:t>
            </a:r>
          </a:p>
          <a:p>
            <a:pPr algn="l"/>
            <a:r>
              <a:rPr lang="es-E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Deserción del  1,5% ( 161 niños)</a:t>
            </a:r>
          </a:p>
          <a:p>
            <a:pPr marL="285750" indent="-285750" algn="l">
              <a:buFontTx/>
              <a:buChar char="-"/>
            </a:pPr>
            <a:endParaRPr lang="es-CO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3222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1340768"/>
            <a:ext cx="6264696" cy="459482"/>
          </a:xfrm>
        </p:spPr>
        <p:txBody>
          <a:bodyPr>
            <a:normAutofit fontScale="90000"/>
          </a:bodyPr>
          <a:lstStyle/>
          <a:p>
            <a:r>
              <a:rPr lang="es-ES" sz="2800" b="1" dirty="0" smtClean="0"/>
              <a:t>OPORTUNIDADES DE MEJORAMIENTO</a:t>
            </a:r>
            <a:endParaRPr lang="es-CO" sz="2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208912" cy="2952328"/>
          </a:xfrm>
        </p:spPr>
        <p:txBody>
          <a:bodyPr>
            <a:noAutofit/>
          </a:bodyPr>
          <a:lstStyle/>
          <a:p>
            <a:pPr algn="l"/>
            <a:r>
              <a:rPr lang="es-ES" sz="2800" b="1" dirty="0" smtClean="0">
                <a:solidFill>
                  <a:srgbClr val="C00000"/>
                </a:solidFill>
              </a:rPr>
              <a:t>-Necesidad </a:t>
            </a:r>
            <a:r>
              <a:rPr lang="es-ES" sz="2800" b="1" dirty="0">
                <a:solidFill>
                  <a:srgbClr val="C00000"/>
                </a:solidFill>
              </a:rPr>
              <a:t>de capacitación a docentes y acompañamiento </a:t>
            </a:r>
            <a:r>
              <a:rPr lang="es-ES" sz="2800" b="1" dirty="0" smtClean="0">
                <a:solidFill>
                  <a:srgbClr val="C00000"/>
                </a:solidFill>
              </a:rPr>
              <a:t>pedagógico.</a:t>
            </a:r>
            <a:endParaRPr lang="es-ES" sz="2800" b="1" dirty="0">
              <a:solidFill>
                <a:srgbClr val="C00000"/>
              </a:solidFill>
            </a:endParaRPr>
          </a:p>
          <a:p>
            <a:pPr algn="l"/>
            <a:r>
              <a:rPr lang="es-ES" sz="2800" b="1" dirty="0" smtClean="0">
                <a:solidFill>
                  <a:srgbClr val="C00000"/>
                </a:solidFill>
              </a:rPr>
              <a:t> - Bajo </a:t>
            </a:r>
            <a:r>
              <a:rPr lang="es-ES" sz="2800" b="1" dirty="0">
                <a:solidFill>
                  <a:srgbClr val="C00000"/>
                </a:solidFill>
              </a:rPr>
              <a:t>nivel de empoderamiento por parte de las autoridades y actores educativos sobre la importancia de la educación </a:t>
            </a:r>
            <a:r>
              <a:rPr lang="es-ES" sz="2800" b="1" dirty="0" smtClean="0">
                <a:solidFill>
                  <a:srgbClr val="C00000"/>
                </a:solidFill>
              </a:rPr>
              <a:t>inicial</a:t>
            </a:r>
          </a:p>
          <a:p>
            <a:pPr marL="285750" indent="-285750" algn="l">
              <a:buFontTx/>
              <a:buChar char="-"/>
            </a:pPr>
            <a:r>
              <a:rPr lang="es-ES" sz="2800" b="1" dirty="0" smtClean="0">
                <a:solidFill>
                  <a:srgbClr val="C00000"/>
                </a:solidFill>
              </a:rPr>
              <a:t>Escasa dotación pedagógica</a:t>
            </a:r>
          </a:p>
          <a:p>
            <a:pPr algn="l"/>
            <a:endParaRPr lang="es-CO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15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59832" y="1052736"/>
            <a:ext cx="5904656" cy="504056"/>
          </a:xfrm>
        </p:spPr>
        <p:txBody>
          <a:bodyPr>
            <a:normAutofit fontScale="90000"/>
          </a:bodyPr>
          <a:lstStyle/>
          <a:p>
            <a:r>
              <a:rPr lang="es-ES" sz="2800" b="1" dirty="0" smtClean="0"/>
              <a:t>OPORTUNIDADES DE MEJORAMIENTO</a:t>
            </a:r>
            <a:endParaRPr lang="es-CO" sz="2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352928" cy="4464496"/>
          </a:xfrm>
        </p:spPr>
        <p:txBody>
          <a:bodyPr>
            <a:noAutofit/>
          </a:bodyPr>
          <a:lstStyle/>
          <a:p>
            <a:pPr algn="l"/>
            <a:r>
              <a:rPr lang="es-ES" sz="2400" b="1" dirty="0" smtClean="0">
                <a:solidFill>
                  <a:srgbClr val="C00000"/>
                </a:solidFill>
              </a:rPr>
              <a:t>- El </a:t>
            </a:r>
            <a:r>
              <a:rPr lang="es-ES" sz="2400" b="1" dirty="0">
                <a:solidFill>
                  <a:srgbClr val="C00000"/>
                </a:solidFill>
              </a:rPr>
              <a:t>44% de las aulas de transición requieren de algún tipo de mantenimiento en su estructura física ( pisos, muros, techos).</a:t>
            </a:r>
            <a:endParaRPr lang="es-CO" sz="2400" b="1" dirty="0">
              <a:solidFill>
                <a:srgbClr val="C00000"/>
              </a:solidFill>
            </a:endParaRPr>
          </a:p>
          <a:p>
            <a:pPr algn="l"/>
            <a:r>
              <a:rPr lang="es-ES" sz="2400" b="1" dirty="0" smtClean="0">
                <a:solidFill>
                  <a:srgbClr val="C00000"/>
                </a:solidFill>
              </a:rPr>
              <a:t>- El </a:t>
            </a:r>
            <a:r>
              <a:rPr lang="es-ES" sz="2400" b="1" dirty="0">
                <a:solidFill>
                  <a:srgbClr val="C00000"/>
                </a:solidFill>
              </a:rPr>
              <a:t>65% de las aulas de transición no tienen servicio de sanitarios adecuados a la línea infantil.</a:t>
            </a:r>
            <a:endParaRPr lang="es-CO" sz="2400" b="1" dirty="0">
              <a:solidFill>
                <a:srgbClr val="C00000"/>
              </a:solidFill>
            </a:endParaRPr>
          </a:p>
          <a:p>
            <a:pPr algn="l"/>
            <a:r>
              <a:rPr lang="es-ES" sz="2400" b="1" dirty="0" smtClean="0">
                <a:solidFill>
                  <a:srgbClr val="C00000"/>
                </a:solidFill>
              </a:rPr>
              <a:t>- El </a:t>
            </a:r>
            <a:r>
              <a:rPr lang="es-ES" sz="2400" b="1" dirty="0">
                <a:solidFill>
                  <a:srgbClr val="C00000"/>
                </a:solidFill>
              </a:rPr>
              <a:t>71% de los comedores del grado de transición no están acondicionados a la línea </a:t>
            </a:r>
            <a:r>
              <a:rPr lang="es-ES" sz="2400" b="1" dirty="0" smtClean="0">
                <a:solidFill>
                  <a:srgbClr val="C00000"/>
                </a:solidFill>
              </a:rPr>
              <a:t>infantil.</a:t>
            </a:r>
            <a:endParaRPr lang="es-CO" sz="2400" b="1" dirty="0">
              <a:solidFill>
                <a:srgbClr val="C00000"/>
              </a:solidFill>
            </a:endParaRPr>
          </a:p>
          <a:p>
            <a:pPr algn="l"/>
            <a:r>
              <a:rPr lang="es-ES" sz="2400" b="1" dirty="0" smtClean="0">
                <a:solidFill>
                  <a:srgbClr val="C00000"/>
                </a:solidFill>
              </a:rPr>
              <a:t>- El </a:t>
            </a:r>
            <a:r>
              <a:rPr lang="es-ES" sz="2400" b="1" dirty="0">
                <a:solidFill>
                  <a:srgbClr val="C00000"/>
                </a:solidFill>
              </a:rPr>
              <a:t>66% de las aulas de transición no tienen espacios </a:t>
            </a:r>
            <a:r>
              <a:rPr lang="es-ES" sz="2400" b="1" dirty="0" smtClean="0">
                <a:solidFill>
                  <a:srgbClr val="C00000"/>
                </a:solidFill>
              </a:rPr>
              <a:t>exclusivos </a:t>
            </a:r>
            <a:r>
              <a:rPr lang="es-ES" sz="2400" b="1" dirty="0">
                <a:solidFill>
                  <a:srgbClr val="C00000"/>
                </a:solidFill>
              </a:rPr>
              <a:t>para la </a:t>
            </a:r>
            <a:r>
              <a:rPr lang="es-ES" sz="2400" b="1" dirty="0" smtClean="0">
                <a:solidFill>
                  <a:srgbClr val="C00000"/>
                </a:solidFill>
              </a:rPr>
              <a:t>recreación.</a:t>
            </a:r>
            <a:endParaRPr lang="es-CO" sz="2400" b="1" dirty="0">
              <a:solidFill>
                <a:srgbClr val="C00000"/>
              </a:solidFill>
            </a:endParaRPr>
          </a:p>
          <a:p>
            <a:pPr algn="l"/>
            <a:r>
              <a:rPr lang="es-ES" sz="2400" b="1" dirty="0" smtClean="0">
                <a:solidFill>
                  <a:srgbClr val="C00000"/>
                </a:solidFill>
              </a:rPr>
              <a:t> - El </a:t>
            </a:r>
            <a:r>
              <a:rPr lang="es-ES" sz="2400" b="1" dirty="0">
                <a:solidFill>
                  <a:srgbClr val="C00000"/>
                </a:solidFill>
              </a:rPr>
              <a:t>85% de los espacios recreativos carecen de dotación y/ o </a:t>
            </a:r>
            <a:r>
              <a:rPr lang="es-ES" sz="2400" b="1" dirty="0" smtClean="0">
                <a:solidFill>
                  <a:srgbClr val="C00000"/>
                </a:solidFill>
              </a:rPr>
              <a:t>adecuación.</a:t>
            </a:r>
          </a:p>
          <a:p>
            <a:pPr algn="l"/>
            <a:r>
              <a:rPr lang="es-ES" sz="2400" b="1" dirty="0" smtClean="0">
                <a:solidFill>
                  <a:srgbClr val="C00000"/>
                </a:solidFill>
              </a:rPr>
              <a:t>- El 28% de las instituciones carecen de mobiliario línea infantil</a:t>
            </a:r>
            <a:endParaRPr lang="es-CO" sz="2400" b="1" dirty="0">
              <a:solidFill>
                <a:srgbClr val="C00000"/>
              </a:solidFill>
            </a:endParaRPr>
          </a:p>
          <a:p>
            <a:pPr algn="l"/>
            <a:endParaRPr lang="es-CO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951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15816" y="1772816"/>
            <a:ext cx="5112568" cy="648072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ESTRATEGIAS DE INTERVENCION </a:t>
            </a:r>
            <a:endParaRPr lang="es-CO" sz="2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2420888"/>
            <a:ext cx="6192688" cy="2016224"/>
          </a:xfrm>
        </p:spPr>
        <p:txBody>
          <a:bodyPr>
            <a:noAutofit/>
          </a:bodyPr>
          <a:lstStyle/>
          <a:p>
            <a:pPr algn="l"/>
            <a:endParaRPr lang="es-ES" sz="2400" b="1" dirty="0" smtClean="0">
              <a:solidFill>
                <a:srgbClr val="0070C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sz="2400" b="1" dirty="0" smtClean="0">
                <a:solidFill>
                  <a:srgbClr val="0070C0"/>
                </a:solidFill>
              </a:rPr>
              <a:t>ZONIFICACION DE LA ATI (4 ZONAS)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sz="2400" b="1" dirty="0" smtClean="0">
                <a:solidFill>
                  <a:srgbClr val="0070C0"/>
                </a:solidFill>
              </a:rPr>
              <a:t>UN PROFESIONAL POR ZONA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sz="2400" b="1" dirty="0" smtClean="0">
                <a:solidFill>
                  <a:srgbClr val="0070C0"/>
                </a:solidFill>
              </a:rPr>
              <a:t>ABORDAR LOS SIGUIENTES PROBLEMAS:</a:t>
            </a:r>
          </a:p>
        </p:txBody>
      </p:sp>
    </p:spTree>
    <p:extLst>
      <p:ext uri="{BB962C8B-B14F-4D97-AF65-F5344CB8AC3E}">
        <p14:creationId xmlns:p14="http://schemas.microsoft.com/office/powerpoint/2010/main" val="3711638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27784" y="1196752"/>
            <a:ext cx="6192688" cy="1470025"/>
          </a:xfrm>
        </p:spPr>
        <p:txBody>
          <a:bodyPr>
            <a:normAutofit/>
          </a:bodyPr>
          <a:lstStyle/>
          <a:p>
            <a:pPr algn="just"/>
            <a:r>
              <a:rPr lang="es-ES" sz="2400" b="1" dirty="0" smtClean="0"/>
              <a:t>Problema 1. 43,8% de los niños de preescolar son atendidos por docentes multigrado con formación distinta al preescolar.</a:t>
            </a:r>
            <a:endParaRPr lang="es-CO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8280920" cy="3312368"/>
          </a:xfrm>
        </p:spPr>
        <p:txBody>
          <a:bodyPr>
            <a:noAutofit/>
          </a:bodyPr>
          <a:lstStyle/>
          <a:p>
            <a:pPr algn="l"/>
            <a:r>
              <a:rPr lang="es-CO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ACCIONES: </a:t>
            </a:r>
            <a:endParaRPr lang="es-CO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es-CO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Capacitar en Bases curriculares y Derechos básicos de aprendizaje </a:t>
            </a:r>
            <a:r>
              <a:rPr lang="es-CO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Acompañamiento  </a:t>
            </a:r>
            <a:r>
              <a:rPr lang="es-CO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 aula para el mejoramiento de las condiciones  de </a:t>
            </a:r>
            <a:r>
              <a:rPr lang="es-CO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calidad.</a:t>
            </a:r>
            <a:endParaRPr lang="es-CO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es-E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Orientar a </a:t>
            </a:r>
            <a:r>
              <a:rPr lang="es-E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docentes multigrado para estructurar y </a:t>
            </a:r>
            <a:r>
              <a:rPr lang="es-CO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desarrollar</a:t>
            </a:r>
            <a:r>
              <a:rPr lang="es-E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CO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estrategias </a:t>
            </a:r>
            <a:r>
              <a:rPr lang="es-E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provean de </a:t>
            </a:r>
            <a:r>
              <a:rPr lang="es-CO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herramientas metodológicas y pedagógicas para atender el grado de transición</a:t>
            </a:r>
            <a:r>
              <a:rPr lang="es-E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</a:t>
            </a:r>
            <a:endParaRPr lang="es-CO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s-CO" sz="105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73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13384" y="1340768"/>
            <a:ext cx="7630616" cy="504056"/>
          </a:xfrm>
        </p:spPr>
        <p:txBody>
          <a:bodyPr>
            <a:normAutofit fontScale="90000"/>
          </a:bodyPr>
          <a:lstStyle/>
          <a:p>
            <a:r>
              <a:rPr lang="es-ES" sz="2400" b="1" dirty="0" smtClean="0"/>
              <a:t>Problema 2. Baja cobertura en el nivel de  educación preescolar</a:t>
            </a:r>
            <a:endParaRPr lang="es-CO" sz="1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0696" cy="3960440"/>
          </a:xfrm>
        </p:spPr>
        <p:txBody>
          <a:bodyPr>
            <a:noAutofit/>
          </a:bodyPr>
          <a:lstStyle/>
          <a:p>
            <a:pPr algn="l"/>
            <a:r>
              <a:rPr lang="es-CO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Acciones</a:t>
            </a:r>
            <a:r>
              <a:rPr lang="es-CO" sz="2400" b="1" dirty="0" smtClean="0">
                <a:solidFill>
                  <a:srgbClr val="0070C0"/>
                </a:solidFill>
              </a:rPr>
              <a:t>: </a:t>
            </a:r>
            <a:endParaRPr lang="es-CO" sz="2400" b="1" dirty="0">
              <a:solidFill>
                <a:srgbClr val="0070C0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es-CO" sz="2400" b="1" dirty="0" smtClean="0">
                <a:solidFill>
                  <a:srgbClr val="0070C0"/>
                </a:solidFill>
              </a:rPr>
              <a:t>Coordinar </a:t>
            </a:r>
            <a:r>
              <a:rPr lang="es-CO" sz="2400" b="1" dirty="0">
                <a:solidFill>
                  <a:srgbClr val="0070C0"/>
                </a:solidFill>
              </a:rPr>
              <a:t>con </a:t>
            </a:r>
            <a:r>
              <a:rPr lang="es-CO" sz="2400" b="1" dirty="0" smtClean="0">
                <a:solidFill>
                  <a:srgbClr val="0070C0"/>
                </a:solidFill>
              </a:rPr>
              <a:t>ICBF y Prestadores </a:t>
            </a:r>
            <a:r>
              <a:rPr lang="es-CO" sz="2400" b="1" dirty="0">
                <a:solidFill>
                  <a:srgbClr val="0070C0"/>
                </a:solidFill>
              </a:rPr>
              <a:t>privados de educación inicial, </a:t>
            </a:r>
            <a:r>
              <a:rPr lang="es-CO" sz="2400" b="1" dirty="0" smtClean="0">
                <a:solidFill>
                  <a:srgbClr val="0070C0"/>
                </a:solidFill>
              </a:rPr>
              <a:t>el ingreso al </a:t>
            </a:r>
            <a:r>
              <a:rPr lang="es-CO" sz="2400" b="1" dirty="0">
                <a:solidFill>
                  <a:srgbClr val="0070C0"/>
                </a:solidFill>
              </a:rPr>
              <a:t>grado obligatorio del sistema educativo formal.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es-CO" sz="2400" b="1" dirty="0" smtClean="0">
                <a:solidFill>
                  <a:srgbClr val="0070C0"/>
                </a:solidFill>
              </a:rPr>
              <a:t>Monitoreo </a:t>
            </a:r>
            <a:r>
              <a:rPr lang="es-CO" sz="2400" b="1" dirty="0">
                <a:solidFill>
                  <a:srgbClr val="0070C0"/>
                </a:solidFill>
              </a:rPr>
              <a:t>y </a:t>
            </a:r>
            <a:r>
              <a:rPr lang="es-CO" sz="2400" b="1" dirty="0" smtClean="0">
                <a:solidFill>
                  <a:srgbClr val="0070C0"/>
                </a:solidFill>
              </a:rPr>
              <a:t>Seguimiento </a:t>
            </a:r>
            <a:r>
              <a:rPr lang="es-CO" sz="2400" b="1" dirty="0">
                <a:solidFill>
                  <a:srgbClr val="0070C0"/>
                </a:solidFill>
              </a:rPr>
              <a:t>a la cobertura de la educación inicial y preescolar, identificando barreras de acceso y recomendando a quien corresponda  estrategias para la superación de las </a:t>
            </a:r>
            <a:r>
              <a:rPr lang="es-CO" sz="2400" b="1" dirty="0" smtClean="0">
                <a:solidFill>
                  <a:srgbClr val="0070C0"/>
                </a:solidFill>
              </a:rPr>
              <a:t>mismas.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es-CO" sz="2400" b="1" dirty="0" smtClean="0">
                <a:solidFill>
                  <a:srgbClr val="0070C0"/>
                </a:solidFill>
              </a:rPr>
              <a:t>Seguimiento </a:t>
            </a:r>
            <a:r>
              <a:rPr lang="es-CO" sz="2400" b="1" dirty="0">
                <a:solidFill>
                  <a:srgbClr val="0070C0"/>
                </a:solidFill>
              </a:rPr>
              <a:t>niño a niño para garantizar que todos los de 5 años ingresen al grado </a:t>
            </a:r>
            <a:r>
              <a:rPr lang="es-ES" sz="2400" b="1" dirty="0">
                <a:solidFill>
                  <a:srgbClr val="0070C0"/>
                </a:solidFill>
              </a:rPr>
              <a:t>T</a:t>
            </a:r>
            <a:r>
              <a:rPr lang="es-CO" sz="2400" b="1" dirty="0">
                <a:solidFill>
                  <a:srgbClr val="0070C0"/>
                </a:solidFill>
              </a:rPr>
              <a:t>ransición.</a:t>
            </a:r>
          </a:p>
          <a:p>
            <a:pPr algn="l"/>
            <a:endParaRPr lang="es-CO" sz="2400" b="1" dirty="0">
              <a:solidFill>
                <a:srgbClr val="0070C0"/>
              </a:solidFill>
            </a:endParaRPr>
          </a:p>
          <a:p>
            <a:pPr algn="l"/>
            <a:endParaRPr lang="es-CO" sz="105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28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15816" y="1440210"/>
            <a:ext cx="5976664" cy="432048"/>
          </a:xfrm>
        </p:spPr>
        <p:txBody>
          <a:bodyPr>
            <a:normAutofit fontScale="90000"/>
          </a:bodyPr>
          <a:lstStyle/>
          <a:p>
            <a:r>
              <a:rPr lang="es-ES" sz="2400" b="1" dirty="0" smtClean="0"/>
              <a:t>Problema 3. Reducir deserción en preescolar</a:t>
            </a:r>
            <a:endParaRPr lang="es-CO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668161"/>
            <a:ext cx="8280920" cy="4509070"/>
          </a:xfrm>
        </p:spPr>
        <p:txBody>
          <a:bodyPr>
            <a:noAutofit/>
          </a:bodyPr>
          <a:lstStyle/>
          <a:p>
            <a:pPr algn="l"/>
            <a:r>
              <a:rPr lang="es-CO" sz="2400" b="1" dirty="0" smtClean="0">
                <a:solidFill>
                  <a:srgbClr val="0070C0"/>
                </a:solidFill>
              </a:rPr>
              <a:t>Acciones:</a:t>
            </a:r>
            <a:endParaRPr lang="es-CO" sz="2400" b="1" dirty="0">
              <a:solidFill>
                <a:srgbClr val="0070C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ES" sz="2400" b="1" dirty="0" smtClean="0">
                <a:solidFill>
                  <a:srgbClr val="0070C0"/>
                </a:solidFill>
              </a:rPr>
              <a:t>Apoyo </a:t>
            </a:r>
            <a:r>
              <a:rPr lang="es-ES" sz="2400" b="1" dirty="0">
                <a:solidFill>
                  <a:srgbClr val="0070C0"/>
                </a:solidFill>
              </a:rPr>
              <a:t>técnico para el tránsito armónico ICBF –  grado transición</a:t>
            </a:r>
            <a:endParaRPr lang="es-CO" sz="2400" b="1" dirty="0">
              <a:solidFill>
                <a:srgbClr val="0070C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ES" sz="2400" b="1" dirty="0" smtClean="0">
                <a:solidFill>
                  <a:srgbClr val="0070C0"/>
                </a:solidFill>
              </a:rPr>
              <a:t>Apoyo </a:t>
            </a:r>
            <a:r>
              <a:rPr lang="es-ES" sz="2400" b="1" dirty="0">
                <a:solidFill>
                  <a:srgbClr val="0070C0"/>
                </a:solidFill>
              </a:rPr>
              <a:t>técnico para el tránsito armónico de transición al grado primero. </a:t>
            </a:r>
            <a:endParaRPr lang="es-CO" sz="2400" b="1" dirty="0">
              <a:solidFill>
                <a:srgbClr val="0070C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ES" sz="2400" b="1" dirty="0" smtClean="0">
                <a:solidFill>
                  <a:srgbClr val="0070C0"/>
                </a:solidFill>
              </a:rPr>
              <a:t>Coordinación </a:t>
            </a:r>
            <a:r>
              <a:rPr lang="es-ES" sz="2400" b="1" dirty="0">
                <a:solidFill>
                  <a:srgbClr val="0070C0"/>
                </a:solidFill>
              </a:rPr>
              <a:t>institucional entre docentes de transición y docentes del grado primero</a:t>
            </a:r>
            <a:endParaRPr lang="es-CO" sz="2400" b="1" dirty="0">
              <a:solidFill>
                <a:srgbClr val="0070C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ES" sz="2400" b="1" dirty="0" smtClean="0">
                <a:solidFill>
                  <a:srgbClr val="0070C0"/>
                </a:solidFill>
              </a:rPr>
              <a:t>Hacer </a:t>
            </a:r>
            <a:r>
              <a:rPr lang="es-ES" sz="2400" b="1" dirty="0">
                <a:solidFill>
                  <a:srgbClr val="0070C0"/>
                </a:solidFill>
              </a:rPr>
              <a:t>seguimiento mensual niño a niño según relación de desertores, identificar </a:t>
            </a:r>
            <a:r>
              <a:rPr lang="es-ES" sz="2400" b="1" dirty="0" smtClean="0">
                <a:solidFill>
                  <a:srgbClr val="0070C0"/>
                </a:solidFill>
              </a:rPr>
              <a:t>causas </a:t>
            </a:r>
            <a:r>
              <a:rPr lang="es-ES" sz="2400" b="1" dirty="0">
                <a:solidFill>
                  <a:srgbClr val="0070C0"/>
                </a:solidFill>
              </a:rPr>
              <a:t>de </a:t>
            </a:r>
            <a:r>
              <a:rPr lang="es-ES" sz="2400" b="1" dirty="0" smtClean="0">
                <a:solidFill>
                  <a:srgbClr val="0070C0"/>
                </a:solidFill>
              </a:rPr>
              <a:t>deserción </a:t>
            </a:r>
            <a:r>
              <a:rPr lang="es-ES" sz="2400" b="1" dirty="0">
                <a:solidFill>
                  <a:srgbClr val="0070C0"/>
                </a:solidFill>
              </a:rPr>
              <a:t>y recomendar a quien corresponda estrategias para su reinserción al sistema </a:t>
            </a:r>
            <a:r>
              <a:rPr lang="es-ES" sz="2400" b="1" dirty="0" smtClean="0">
                <a:solidFill>
                  <a:srgbClr val="0070C0"/>
                </a:solidFill>
              </a:rPr>
              <a:t>educativo.</a:t>
            </a:r>
            <a:endParaRPr lang="es-CO" sz="2400" b="1" dirty="0">
              <a:solidFill>
                <a:srgbClr val="0070C0"/>
              </a:solidFill>
            </a:endParaRPr>
          </a:p>
          <a:p>
            <a:pPr algn="l"/>
            <a:r>
              <a:rPr lang="es-ES" sz="2400" b="1" dirty="0">
                <a:solidFill>
                  <a:srgbClr val="0070C0"/>
                </a:solidFill>
              </a:rPr>
              <a:t> </a:t>
            </a:r>
            <a:endParaRPr lang="es-CO" sz="2400" b="1" dirty="0">
              <a:solidFill>
                <a:srgbClr val="0070C0"/>
              </a:solidFill>
            </a:endParaRPr>
          </a:p>
          <a:p>
            <a:pPr algn="l"/>
            <a:endParaRPr lang="es-CO" sz="2400" b="1" dirty="0">
              <a:solidFill>
                <a:srgbClr val="0070C0"/>
              </a:solidFill>
            </a:endParaRPr>
          </a:p>
          <a:p>
            <a:pPr algn="l"/>
            <a:endParaRPr lang="es-CO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16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63688" y="1700808"/>
            <a:ext cx="7128792" cy="506487"/>
          </a:xfrm>
        </p:spPr>
        <p:txBody>
          <a:bodyPr>
            <a:normAutofit/>
          </a:bodyPr>
          <a:lstStyle/>
          <a:p>
            <a:r>
              <a:rPr lang="es-ES" sz="2400" b="1" dirty="0" smtClean="0"/>
              <a:t>Problema 4. Mejoramiento de dotación y planta física</a:t>
            </a:r>
            <a:endParaRPr lang="es-CO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3608" y="2348880"/>
            <a:ext cx="6480720" cy="1224136"/>
          </a:xfrm>
        </p:spPr>
        <p:txBody>
          <a:bodyPr>
            <a:noAutofit/>
          </a:bodyPr>
          <a:lstStyle/>
          <a:p>
            <a:pPr algn="l"/>
            <a:r>
              <a:rPr lang="es-ES" sz="2400" b="1" dirty="0" smtClean="0">
                <a:solidFill>
                  <a:srgbClr val="0070C0"/>
                </a:solidFill>
              </a:rPr>
              <a:t>Acción:</a:t>
            </a:r>
          </a:p>
          <a:p>
            <a:pPr algn="l"/>
            <a:r>
              <a:rPr lang="es-ES" sz="2400" b="1" dirty="0" smtClean="0">
                <a:solidFill>
                  <a:srgbClr val="0070C0"/>
                </a:solidFill>
              </a:rPr>
              <a:t>Gestión </a:t>
            </a:r>
            <a:r>
              <a:rPr lang="es-ES" sz="2400" b="1" dirty="0">
                <a:solidFill>
                  <a:srgbClr val="0070C0"/>
                </a:solidFill>
              </a:rPr>
              <a:t>para la dotación del grado de </a:t>
            </a:r>
            <a:r>
              <a:rPr lang="es-ES" sz="2400" b="1" dirty="0" smtClean="0">
                <a:solidFill>
                  <a:srgbClr val="0070C0"/>
                </a:solidFill>
              </a:rPr>
              <a:t>transición y  mejoramiento de planta física.</a:t>
            </a:r>
            <a:endParaRPr lang="es-CO" sz="2400" b="1" dirty="0">
              <a:solidFill>
                <a:srgbClr val="0070C0"/>
              </a:solidFill>
            </a:endParaRPr>
          </a:p>
          <a:p>
            <a:r>
              <a:rPr lang="es-ES" sz="2400" b="1" dirty="0">
                <a:solidFill>
                  <a:srgbClr val="0070C0"/>
                </a:solidFill>
              </a:rPr>
              <a:t> </a:t>
            </a:r>
            <a:endParaRPr lang="es-CO" sz="2400" b="1" dirty="0">
              <a:solidFill>
                <a:srgbClr val="0070C0"/>
              </a:solidFill>
            </a:endParaRPr>
          </a:p>
          <a:p>
            <a:r>
              <a:rPr lang="es-ES" sz="2400" b="1" dirty="0">
                <a:solidFill>
                  <a:srgbClr val="0070C0"/>
                </a:solidFill>
              </a:rPr>
              <a:t> </a:t>
            </a:r>
            <a:endParaRPr lang="es-CO" sz="2400" b="1" dirty="0">
              <a:solidFill>
                <a:srgbClr val="0070C0"/>
              </a:solidFill>
            </a:endParaRPr>
          </a:p>
          <a:p>
            <a:pPr algn="l"/>
            <a:endParaRPr lang="es-CO" sz="2400" b="1" dirty="0">
              <a:solidFill>
                <a:srgbClr val="0070C0"/>
              </a:solidFill>
            </a:endParaRPr>
          </a:p>
          <a:p>
            <a:pPr algn="l"/>
            <a:endParaRPr lang="es-CO" sz="105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1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1153</TotalTime>
  <Words>647</Words>
  <Application>Microsoft Office PowerPoint</Application>
  <PresentationFormat>Presentación en pantalla (4:3)</PresentationFormat>
  <Paragraphs>57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Bembo</vt:lpstr>
      <vt:lpstr>Calibri</vt:lpstr>
      <vt:lpstr>Wingdings</vt:lpstr>
      <vt:lpstr>Tema de Office</vt:lpstr>
      <vt:lpstr>Presentación de PowerPoint</vt:lpstr>
      <vt:lpstr>OPORTUNIDADES DE MEJORAMIENTO</vt:lpstr>
      <vt:lpstr>OPORTUNIDADES DE MEJORAMIENTO</vt:lpstr>
      <vt:lpstr>OPORTUNIDADES DE MEJORAMIENTO</vt:lpstr>
      <vt:lpstr>ESTRATEGIAS DE INTERVENCION </vt:lpstr>
      <vt:lpstr>Problema 1. 43,8% de los niños de preescolar son atendidos por docentes multigrado con formación distinta al preescolar.</vt:lpstr>
      <vt:lpstr>Problema 2. Baja cobertura en el nivel de  educación preescolar</vt:lpstr>
      <vt:lpstr>Problema 3. Reducir deserción en preescolar</vt:lpstr>
      <vt:lpstr>Problema 4. Mejoramiento de dotación y planta física</vt:lpstr>
      <vt:lpstr>Problema 5. Falta empoderamiento por parte de autoridades y actores educativos sobre la importancia de la educación inicial.</vt:lpstr>
      <vt:lpstr>Problema 6. Falta empoderamiento por parte de las autoridades y actores educativos sobre la importancia de la educación inicial.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Sanchez</dc:creator>
  <cp:lastModifiedBy>Luis Eduardo Hernández Macías</cp:lastModifiedBy>
  <cp:revision>107</cp:revision>
  <dcterms:created xsi:type="dcterms:W3CDTF">2017-05-19T18:04:00Z</dcterms:created>
  <dcterms:modified xsi:type="dcterms:W3CDTF">2019-02-05T16:08:17Z</dcterms:modified>
</cp:coreProperties>
</file>