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1" r:id="rId3"/>
    <p:sldId id="258"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660"/>
  </p:normalViewPr>
  <p:slideViewPr>
    <p:cSldViewPr>
      <p:cViewPr varScale="1">
        <p:scale>
          <a:sx n="86" d="100"/>
          <a:sy n="86" d="100"/>
        </p:scale>
        <p:origin x="1440" y="9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8A1E98-8294-4859-A338-B8C8DDB30E26}" type="datetimeFigureOut">
              <a:rPr lang="es-CO" smtClean="0"/>
              <a:t>30/05/2019</a:t>
            </a:fld>
            <a:endParaRPr lang="es-CO"/>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978042-2E32-4C06-A7D3-8BB3C048A928}" type="slidenum">
              <a:rPr lang="es-CO" smtClean="0"/>
              <a:t>‹Nº›</a:t>
            </a:fld>
            <a:endParaRPr lang="es-CO"/>
          </a:p>
        </p:txBody>
      </p:sp>
    </p:spTree>
    <p:extLst>
      <p:ext uri="{BB962C8B-B14F-4D97-AF65-F5344CB8AC3E}">
        <p14:creationId xmlns:p14="http://schemas.microsoft.com/office/powerpoint/2010/main" val="34199555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8C34D-7709-4BB2-A5DE-6913D97F64B7}" type="datetimeFigureOut">
              <a:rPr lang="es-CO" smtClean="0"/>
              <a:t>30/05/2019</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BDBDA-0B1A-469B-B79C-D402A7AEC7AB}" type="slidenum">
              <a:rPr lang="es-CO" smtClean="0"/>
              <a:t>‹Nº›</a:t>
            </a:fld>
            <a:endParaRPr lang="es-CO"/>
          </a:p>
        </p:txBody>
      </p:sp>
    </p:spTree>
    <p:extLst>
      <p:ext uri="{BB962C8B-B14F-4D97-AF65-F5344CB8AC3E}">
        <p14:creationId xmlns:p14="http://schemas.microsoft.com/office/powerpoint/2010/main" val="82053022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824BDBDA-0B1A-469B-B79C-D402A7AEC7AB}" type="slidenum">
              <a:rPr lang="es-CO" smtClean="0"/>
              <a:t>1</a:t>
            </a:fld>
            <a:endParaRPr lang="es-CO"/>
          </a:p>
        </p:txBody>
      </p:sp>
      <p:sp>
        <p:nvSpPr>
          <p:cNvPr id="5" name="Marcador de pie de página 4"/>
          <p:cNvSpPr>
            <a:spLocks noGrp="1"/>
          </p:cNvSpPr>
          <p:nvPr>
            <p:ph type="ftr" sz="quarter" idx="11"/>
          </p:nvPr>
        </p:nvSpPr>
        <p:spPr/>
        <p:txBody>
          <a:bodyPr/>
          <a:lstStyle/>
          <a:p>
            <a:endParaRPr lang="es-CO"/>
          </a:p>
        </p:txBody>
      </p:sp>
    </p:spTree>
    <p:extLst>
      <p:ext uri="{BB962C8B-B14F-4D97-AF65-F5344CB8AC3E}">
        <p14:creationId xmlns:p14="http://schemas.microsoft.com/office/powerpoint/2010/main" val="41892286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a:xfrm>
            <a:off x="457200" y="6525344"/>
            <a:ext cx="2133600" cy="196131"/>
          </a:xfrm>
        </p:spPr>
        <p:txBody>
          <a:bodyPr/>
          <a:lstStyle/>
          <a:p>
            <a:fld id="{17391E4F-4F9E-41C0-B285-0B7A5BA55313}" type="datetimeFigureOut">
              <a:rPr lang="es-CO" smtClean="0"/>
              <a:t>30/05/2019</a:t>
            </a:fld>
            <a:endParaRPr lang="es-CO"/>
          </a:p>
        </p:txBody>
      </p:sp>
      <p:sp>
        <p:nvSpPr>
          <p:cNvPr id="5" name="4 Marcador de pie de página"/>
          <p:cNvSpPr>
            <a:spLocks noGrp="1"/>
          </p:cNvSpPr>
          <p:nvPr>
            <p:ph type="ftr" sz="quarter" idx="11"/>
          </p:nvPr>
        </p:nvSpPr>
        <p:spPr>
          <a:xfrm>
            <a:off x="3124200" y="6525344"/>
            <a:ext cx="2895600" cy="196131"/>
          </a:xfrm>
        </p:spPr>
        <p:txBody>
          <a:bodyPr/>
          <a:lstStyle/>
          <a:p>
            <a:endParaRPr lang="es-CO" dirty="0"/>
          </a:p>
        </p:txBody>
      </p:sp>
      <p:sp>
        <p:nvSpPr>
          <p:cNvPr id="6" name="5 Marcador de número de diapositiva"/>
          <p:cNvSpPr>
            <a:spLocks noGrp="1"/>
          </p:cNvSpPr>
          <p:nvPr>
            <p:ph type="sldNum" sz="quarter" idx="12"/>
          </p:nvPr>
        </p:nvSpPr>
        <p:spPr>
          <a:xfrm>
            <a:off x="6553200" y="6525344"/>
            <a:ext cx="2133600" cy="196131"/>
          </a:xfrm>
        </p:spPr>
        <p:txBody>
          <a:bodyPr/>
          <a:lstStyle/>
          <a:p>
            <a:fld id="{796CAA79-B655-4FD7-8B2A-BE2476093D8B}" type="slidenum">
              <a:rPr lang="es-CO" smtClean="0"/>
              <a:t>‹Nº›</a:t>
            </a:fld>
            <a:endParaRPr lang="es-CO"/>
          </a:p>
        </p:txBody>
      </p:sp>
      <p:pic>
        <p:nvPicPr>
          <p:cNvPr id="7" name="Imagen 6"/>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323528" y="6165934"/>
            <a:ext cx="359410" cy="359410"/>
          </a:xfrm>
          <a:prstGeom prst="rect">
            <a:avLst/>
          </a:prstGeom>
          <a:noFill/>
        </p:spPr>
      </p:pic>
      <p:pic>
        <p:nvPicPr>
          <p:cNvPr id="8" name="Imagen 7"/>
          <p:cNvPicPr/>
          <p:nvPr userDrawn="1"/>
        </p:nvPicPr>
        <p:blipFill>
          <a:blip r:embed="rId3">
            <a:extLst>
              <a:ext uri="{28A0092B-C50C-407E-A947-70E740481C1C}">
                <a14:useLocalDpi xmlns:a14="http://schemas.microsoft.com/office/drawing/2010/main" val="0"/>
              </a:ext>
            </a:extLst>
          </a:blip>
          <a:srcRect/>
          <a:stretch>
            <a:fillRect/>
          </a:stretch>
        </p:blipFill>
        <p:spPr>
          <a:xfrm>
            <a:off x="8460432" y="6165934"/>
            <a:ext cx="460375" cy="359410"/>
          </a:xfrm>
          <a:prstGeom prst="rect">
            <a:avLst/>
          </a:prstGeom>
          <a:noFill/>
        </p:spPr>
      </p:pic>
    </p:spTree>
    <p:extLst>
      <p:ext uri="{BB962C8B-B14F-4D97-AF65-F5344CB8AC3E}">
        <p14:creationId xmlns:p14="http://schemas.microsoft.com/office/powerpoint/2010/main" val="49230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306192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182126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256742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8806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416708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424297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298456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383882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416504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391E4F-4F9E-41C0-B285-0B7A5BA55313}" type="datetimeFigureOut">
              <a:rPr lang="es-CO" smtClean="0"/>
              <a:t>30/05/2019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96CAA79-B655-4FD7-8B2A-BE2476093D8B}" type="slidenum">
              <a:rPr lang="es-CO" smtClean="0"/>
              <a:t>‹Nº›</a:t>
            </a:fld>
            <a:endParaRPr lang="es-CO"/>
          </a:p>
        </p:txBody>
      </p:sp>
    </p:spTree>
    <p:extLst>
      <p:ext uri="{BB962C8B-B14F-4D97-AF65-F5344CB8AC3E}">
        <p14:creationId xmlns:p14="http://schemas.microsoft.com/office/powerpoint/2010/main" val="262863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91E4F-4F9E-41C0-B285-0B7A5BA55313}" type="datetimeFigureOut">
              <a:rPr lang="es-CO" smtClean="0"/>
              <a:t>30/05/2019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CAA79-B655-4FD7-8B2A-BE2476093D8B}" type="slidenum">
              <a:rPr lang="es-CO" smtClean="0"/>
              <a:t>‹Nº›</a:t>
            </a:fld>
            <a:endParaRPr lang="es-CO"/>
          </a:p>
        </p:txBody>
      </p:sp>
      <p:sp>
        <p:nvSpPr>
          <p:cNvPr id="7" name="CuadroTexto 6"/>
          <p:cNvSpPr txBox="1"/>
          <p:nvPr userDrawn="1"/>
        </p:nvSpPr>
        <p:spPr>
          <a:xfrm>
            <a:off x="7308304" y="548680"/>
            <a:ext cx="1151843" cy="246221"/>
          </a:xfrm>
          <a:prstGeom prst="rect">
            <a:avLst/>
          </a:prstGeom>
          <a:noFill/>
        </p:spPr>
        <p:txBody>
          <a:bodyPr wrap="square" rtlCol="0">
            <a:spAutoFit/>
          </a:bodyPr>
          <a:lstStyle/>
          <a:p>
            <a:r>
              <a:rPr lang="es-CO" sz="1000" b="1" dirty="0" smtClean="0"/>
              <a:t>SGN-C048-F23</a:t>
            </a:r>
            <a:endParaRPr lang="es-CO" sz="1000" b="1" dirty="0"/>
          </a:p>
        </p:txBody>
      </p:sp>
    </p:spTree>
    <p:extLst>
      <p:ext uri="{BB962C8B-B14F-4D97-AF65-F5344CB8AC3E}">
        <p14:creationId xmlns:p14="http://schemas.microsoft.com/office/powerpoint/2010/main" val="1938483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Izq Pie Logos SED"/>
          <p:cNvPicPr/>
          <p:nvPr/>
        </p:nvPicPr>
        <p:blipFill>
          <a:blip r:embed="rId3">
            <a:extLst>
              <a:ext uri="{28A0092B-C50C-407E-A947-70E740481C1C}">
                <a14:useLocalDpi xmlns:a14="http://schemas.microsoft.com/office/drawing/2010/main" val="0"/>
              </a:ext>
            </a:extLst>
          </a:blip>
          <a:srcRect l="58740" t="-1901" b="-1901"/>
          <a:stretch>
            <a:fillRect/>
          </a:stretch>
        </p:blipFill>
        <p:spPr bwMode="auto">
          <a:xfrm>
            <a:off x="755576" y="6165304"/>
            <a:ext cx="238125" cy="371475"/>
          </a:xfrm>
          <a:prstGeom prst="rect">
            <a:avLst/>
          </a:prstGeom>
          <a:noFill/>
          <a:ln>
            <a:noFill/>
          </a:ln>
        </p:spPr>
      </p:pic>
      <p:sp>
        <p:nvSpPr>
          <p:cNvPr id="5" name="4 Título"/>
          <p:cNvSpPr>
            <a:spLocks noGrp="1"/>
          </p:cNvSpPr>
          <p:nvPr>
            <p:ph type="ctrTitle"/>
          </p:nvPr>
        </p:nvSpPr>
        <p:spPr>
          <a:xfrm>
            <a:off x="685800" y="1412777"/>
            <a:ext cx="7772400" cy="1080119"/>
          </a:xfrm>
        </p:spPr>
        <p:txBody>
          <a:bodyPr>
            <a:normAutofit/>
          </a:bodyPr>
          <a:lstStyle/>
          <a:p>
            <a:r>
              <a:rPr lang="es-CO" sz="3200" dirty="0" smtClean="0"/>
              <a:t>EL DEBIDO PROCESO                                         EN EL PROCEDIMIENTO ADMINISTRATIVO</a:t>
            </a:r>
            <a:endParaRPr lang="es-CO" sz="3200" dirty="0"/>
          </a:p>
        </p:txBody>
      </p:sp>
      <p:sp>
        <p:nvSpPr>
          <p:cNvPr id="6" name="5 Subtítulo"/>
          <p:cNvSpPr>
            <a:spLocks noGrp="1"/>
          </p:cNvSpPr>
          <p:nvPr>
            <p:ph type="subTitle" idx="1"/>
          </p:nvPr>
        </p:nvSpPr>
        <p:spPr>
          <a:xfrm>
            <a:off x="993701" y="2492896"/>
            <a:ext cx="7178699" cy="3384376"/>
          </a:xfrm>
        </p:spPr>
        <p:txBody>
          <a:bodyPr>
            <a:normAutofit lnSpcReduction="10000"/>
          </a:bodyPr>
          <a:lstStyle/>
          <a:p>
            <a:r>
              <a:rPr lang="es-CO" dirty="0" smtClean="0"/>
              <a:t>NORMATIVIDAD</a:t>
            </a:r>
          </a:p>
          <a:p>
            <a:pPr algn="just"/>
            <a:r>
              <a:rPr lang="es-CO" sz="1600" dirty="0" smtClean="0"/>
              <a:t>Constitución Política: artículos </a:t>
            </a:r>
          </a:p>
          <a:p>
            <a:pPr algn="just"/>
            <a:r>
              <a:rPr lang="es-CO" sz="1600" dirty="0" smtClean="0"/>
              <a:t>1. Estado Social de Derecho.</a:t>
            </a:r>
            <a:r>
              <a:rPr lang="es-CO" sz="1600" dirty="0"/>
              <a:t> R</a:t>
            </a:r>
            <a:r>
              <a:rPr lang="es-CO" sz="1600" dirty="0" smtClean="0"/>
              <a:t>espeto </a:t>
            </a:r>
            <a:r>
              <a:rPr lang="es-CO" sz="1600" dirty="0"/>
              <a:t>de la dignidad humana, en el trabajo y la </a:t>
            </a:r>
            <a:r>
              <a:rPr lang="es-CO" sz="1600" dirty="0" smtClean="0"/>
              <a:t>solidaridad.</a:t>
            </a:r>
          </a:p>
          <a:p>
            <a:pPr algn="just"/>
            <a:r>
              <a:rPr lang="es-CO" sz="1600" dirty="0" smtClean="0"/>
              <a:t>2. Fines del estado. </a:t>
            </a:r>
            <a:r>
              <a:rPr lang="es-CO" sz="1600" dirty="0"/>
              <a:t> </a:t>
            </a:r>
            <a:r>
              <a:rPr lang="es-CO" sz="1600" dirty="0" smtClean="0"/>
              <a:t>Servir a la comunidad y garantizar los derechos.</a:t>
            </a:r>
          </a:p>
          <a:p>
            <a:pPr algn="just"/>
            <a:r>
              <a:rPr lang="es-CO" sz="1600" dirty="0" smtClean="0"/>
              <a:t>4. Prevalencia del orden jurídico.</a:t>
            </a:r>
          </a:p>
          <a:p>
            <a:pPr algn="just"/>
            <a:r>
              <a:rPr lang="es-CO" sz="1600" dirty="0" smtClean="0"/>
              <a:t>6. Responsabilidad del servidor público. Deber de cumplimiento y omisión o extralimitación.</a:t>
            </a:r>
          </a:p>
          <a:p>
            <a:pPr algn="just"/>
            <a:r>
              <a:rPr lang="es-CO" sz="1600" dirty="0" smtClean="0"/>
              <a:t>29. Estado de Derecho, derecho a la defensa y a la contradicción.</a:t>
            </a:r>
          </a:p>
          <a:p>
            <a:pPr algn="just"/>
            <a:r>
              <a:rPr lang="es-CO" sz="1600" dirty="0" smtClean="0"/>
              <a:t>93. Bloque de constitucionalidad de los tratados.</a:t>
            </a:r>
          </a:p>
          <a:p>
            <a:pPr algn="just"/>
            <a:r>
              <a:rPr lang="es-CO" sz="1600" dirty="0" smtClean="0"/>
              <a:t>123. El servidor público al servicio del Estado y de la comunidad</a:t>
            </a:r>
            <a:r>
              <a:rPr lang="es-CO" sz="1600" dirty="0" smtClean="0"/>
              <a:t>.</a:t>
            </a:r>
          </a:p>
          <a:p>
            <a:pPr algn="just"/>
            <a:r>
              <a:rPr lang="es-CO" sz="1600" dirty="0" smtClean="0"/>
              <a:t>209. Principios de la función administrativa: </a:t>
            </a:r>
            <a:endParaRPr lang="es-CO" sz="1600" dirty="0" smtClean="0"/>
          </a:p>
          <a:p>
            <a:pPr algn="just"/>
            <a:endParaRPr lang="es-CO" sz="1600" dirty="0" smtClean="0"/>
          </a:p>
        </p:txBody>
      </p:sp>
    </p:spTree>
    <p:extLst>
      <p:ext uri="{BB962C8B-B14F-4D97-AF65-F5344CB8AC3E}">
        <p14:creationId xmlns:p14="http://schemas.microsoft.com/office/powerpoint/2010/main" val="1010933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484784"/>
            <a:ext cx="8208912" cy="3970318"/>
          </a:xfrm>
          <a:prstGeom prst="rect">
            <a:avLst/>
          </a:prstGeom>
        </p:spPr>
        <p:txBody>
          <a:bodyPr wrap="square">
            <a:spAutoFit/>
          </a:bodyPr>
          <a:lstStyle/>
          <a:p>
            <a:pPr algn="just">
              <a:buFont typeface="Arial" panose="020B0604020202020204" pitchFamily="34" charset="0"/>
              <a:buChar char="•"/>
            </a:pPr>
            <a:r>
              <a:rPr lang="es-CO" sz="1400" b="1" dirty="0">
                <a:solidFill>
                  <a:srgbClr val="454545"/>
                </a:solidFill>
                <a:latin typeface="Roboto"/>
              </a:rPr>
              <a:t>IGUALDAD:</a:t>
            </a:r>
            <a:r>
              <a:rPr lang="es-CO" sz="1400" dirty="0">
                <a:solidFill>
                  <a:srgbClr val="454545"/>
                </a:solidFill>
                <a:latin typeface="Roboto"/>
              </a:rPr>
              <a:t> Dar a todos </a:t>
            </a:r>
            <a:r>
              <a:rPr lang="es-CO" sz="1400" dirty="0" smtClean="0">
                <a:solidFill>
                  <a:srgbClr val="454545"/>
                </a:solidFill>
                <a:latin typeface="Roboto"/>
              </a:rPr>
              <a:t>el </a:t>
            </a:r>
            <a:r>
              <a:rPr lang="es-CO" sz="1400" dirty="0">
                <a:solidFill>
                  <a:srgbClr val="454545"/>
                </a:solidFill>
                <a:latin typeface="Roboto"/>
              </a:rPr>
              <a:t>mismo trato.</a:t>
            </a:r>
          </a:p>
          <a:p>
            <a:pPr algn="just">
              <a:buFont typeface="Arial" panose="020B0604020202020204" pitchFamily="34" charset="0"/>
              <a:buChar char="•"/>
            </a:pPr>
            <a:r>
              <a:rPr lang="es-CO" sz="1400" b="1" dirty="0">
                <a:solidFill>
                  <a:srgbClr val="454545"/>
                </a:solidFill>
                <a:latin typeface="Roboto"/>
              </a:rPr>
              <a:t>IMPARCIALIDAD:</a:t>
            </a:r>
            <a:r>
              <a:rPr lang="es-CO" sz="1400" dirty="0">
                <a:solidFill>
                  <a:srgbClr val="454545"/>
                </a:solidFill>
                <a:latin typeface="Roboto"/>
              </a:rPr>
              <a:t> Respetar los derechos de todas las personas, sin tener en consideración factores de afecto.</a:t>
            </a:r>
          </a:p>
          <a:p>
            <a:pPr algn="just">
              <a:buFont typeface="Arial" panose="020B0604020202020204" pitchFamily="34" charset="0"/>
              <a:buChar char="•"/>
            </a:pPr>
            <a:r>
              <a:rPr lang="es-CO" sz="1400" b="1" dirty="0">
                <a:solidFill>
                  <a:srgbClr val="454545"/>
                </a:solidFill>
                <a:latin typeface="Roboto"/>
              </a:rPr>
              <a:t>BUENA FE:</a:t>
            </a:r>
            <a:r>
              <a:rPr lang="es-CO" sz="1400" dirty="0">
                <a:solidFill>
                  <a:srgbClr val="454545"/>
                </a:solidFill>
                <a:latin typeface="Roboto"/>
              </a:rPr>
              <a:t> </a:t>
            </a:r>
            <a:r>
              <a:rPr lang="es-CO" sz="1400" dirty="0" smtClean="0">
                <a:solidFill>
                  <a:srgbClr val="454545"/>
                </a:solidFill>
                <a:latin typeface="Roboto"/>
              </a:rPr>
              <a:t>La buena </a:t>
            </a:r>
            <a:r>
              <a:rPr lang="es-CO" sz="1400" dirty="0">
                <a:solidFill>
                  <a:srgbClr val="454545"/>
                </a:solidFill>
                <a:latin typeface="Roboto"/>
              </a:rPr>
              <a:t>fe se presume.</a:t>
            </a:r>
          </a:p>
          <a:p>
            <a:pPr algn="just">
              <a:buFont typeface="Arial" panose="020B0604020202020204" pitchFamily="34" charset="0"/>
              <a:buChar char="•"/>
            </a:pPr>
            <a:r>
              <a:rPr lang="es-CO" sz="1400" b="1" dirty="0">
                <a:solidFill>
                  <a:srgbClr val="454545"/>
                </a:solidFill>
                <a:latin typeface="Roboto"/>
              </a:rPr>
              <a:t>MORALIDAD:</a:t>
            </a:r>
            <a:r>
              <a:rPr lang="es-CO" sz="1400" dirty="0">
                <a:solidFill>
                  <a:srgbClr val="454545"/>
                </a:solidFill>
                <a:latin typeface="Roboto"/>
              </a:rPr>
              <a:t> Actuar con rectitud, lealtad y honestidad.</a:t>
            </a:r>
          </a:p>
          <a:p>
            <a:pPr algn="just">
              <a:buFont typeface="Arial" panose="020B0604020202020204" pitchFamily="34" charset="0"/>
              <a:buChar char="•"/>
            </a:pPr>
            <a:r>
              <a:rPr lang="es-CO" sz="1400" b="1" dirty="0">
                <a:solidFill>
                  <a:srgbClr val="454545"/>
                </a:solidFill>
                <a:latin typeface="Roboto"/>
              </a:rPr>
              <a:t>PARTICIPACIÓN:</a:t>
            </a:r>
            <a:r>
              <a:rPr lang="es-CO" sz="1400" dirty="0">
                <a:solidFill>
                  <a:srgbClr val="454545"/>
                </a:solidFill>
                <a:latin typeface="Roboto"/>
              </a:rPr>
              <a:t> Atender las iniciativas de los ciudadanos, organizaciones y </a:t>
            </a:r>
            <a:r>
              <a:rPr lang="es-CO" sz="1400" dirty="0" smtClean="0">
                <a:solidFill>
                  <a:srgbClr val="454545"/>
                </a:solidFill>
                <a:latin typeface="Roboto"/>
              </a:rPr>
              <a:t>comunidades.</a:t>
            </a:r>
            <a:endParaRPr lang="es-CO" sz="1400" dirty="0">
              <a:solidFill>
                <a:srgbClr val="454545"/>
              </a:solidFill>
              <a:latin typeface="Roboto"/>
            </a:endParaRPr>
          </a:p>
          <a:p>
            <a:pPr algn="just">
              <a:buFont typeface="Arial" panose="020B0604020202020204" pitchFamily="34" charset="0"/>
              <a:buChar char="•"/>
            </a:pPr>
            <a:r>
              <a:rPr lang="es-CO" sz="1400" b="1" dirty="0">
                <a:solidFill>
                  <a:srgbClr val="454545"/>
                </a:solidFill>
                <a:latin typeface="Roboto"/>
              </a:rPr>
              <a:t>COORDINACIÓN:</a:t>
            </a:r>
            <a:r>
              <a:rPr lang="es-CO" sz="1400" dirty="0">
                <a:solidFill>
                  <a:srgbClr val="454545"/>
                </a:solidFill>
                <a:latin typeface="Roboto"/>
              </a:rPr>
              <a:t> Las autoridades concertarán sus actividades con las de otras instancias estatales, en el cumplimiento de sus cometidos y en el reconocimiento de sus derechos a los particulares. </a:t>
            </a:r>
            <a:endParaRPr lang="es-CO" sz="1400" dirty="0" smtClean="0">
              <a:solidFill>
                <a:srgbClr val="454545"/>
              </a:solidFill>
              <a:latin typeface="Roboto"/>
            </a:endParaRPr>
          </a:p>
          <a:p>
            <a:pPr algn="just">
              <a:buFont typeface="Arial" panose="020B0604020202020204" pitchFamily="34" charset="0"/>
              <a:buChar char="•"/>
            </a:pPr>
            <a:r>
              <a:rPr lang="es-CO" sz="1400" b="1" dirty="0" smtClean="0">
                <a:solidFill>
                  <a:srgbClr val="454545"/>
                </a:solidFill>
                <a:latin typeface="Roboto"/>
              </a:rPr>
              <a:t>EFICACIA</a:t>
            </a:r>
            <a:r>
              <a:rPr lang="es-CO" sz="1400" b="1" dirty="0">
                <a:solidFill>
                  <a:srgbClr val="454545"/>
                </a:solidFill>
                <a:latin typeface="Roboto"/>
              </a:rPr>
              <a:t>:</a:t>
            </a:r>
            <a:r>
              <a:rPr lang="es-CO" sz="1400" dirty="0">
                <a:solidFill>
                  <a:srgbClr val="454545"/>
                </a:solidFill>
                <a:latin typeface="Roboto"/>
              </a:rPr>
              <a:t> Remover de oficio los obstáculos formales para evitar decisiones inhibitorias, dilaciones o retardos en la </a:t>
            </a:r>
            <a:r>
              <a:rPr lang="es-CO" sz="1400" dirty="0" smtClean="0">
                <a:solidFill>
                  <a:srgbClr val="454545"/>
                </a:solidFill>
                <a:latin typeface="Roboto"/>
              </a:rPr>
              <a:t>atención</a:t>
            </a:r>
            <a:r>
              <a:rPr lang="es-CO" sz="1400" dirty="0">
                <a:solidFill>
                  <a:srgbClr val="454545"/>
                </a:solidFill>
                <a:latin typeface="Roboto"/>
              </a:rPr>
              <a:t>.</a:t>
            </a:r>
          </a:p>
          <a:p>
            <a:pPr algn="just">
              <a:buFont typeface="Arial" panose="020B0604020202020204" pitchFamily="34" charset="0"/>
              <a:buChar char="•"/>
            </a:pPr>
            <a:r>
              <a:rPr lang="es-CO" sz="1400" b="1" dirty="0">
                <a:solidFill>
                  <a:srgbClr val="454545"/>
                </a:solidFill>
                <a:latin typeface="Roboto"/>
              </a:rPr>
              <a:t>ECONOMÍA: </a:t>
            </a:r>
            <a:r>
              <a:rPr lang="es-CO" sz="1400" dirty="0">
                <a:solidFill>
                  <a:srgbClr val="454545"/>
                </a:solidFill>
                <a:latin typeface="Roboto"/>
              </a:rPr>
              <a:t>Optimizar el uso del tiempo y de los demás recursos, procurando el más alto nivel de calidad </a:t>
            </a:r>
            <a:r>
              <a:rPr lang="es-CO" sz="1400" dirty="0" smtClean="0">
                <a:solidFill>
                  <a:srgbClr val="454545"/>
                </a:solidFill>
                <a:latin typeface="Roboto"/>
              </a:rPr>
              <a:t>administrativa.</a:t>
            </a:r>
            <a:endParaRPr lang="es-CO" sz="1400" dirty="0">
              <a:solidFill>
                <a:srgbClr val="454545"/>
              </a:solidFill>
              <a:latin typeface="Roboto"/>
            </a:endParaRPr>
          </a:p>
          <a:p>
            <a:pPr algn="just">
              <a:buFont typeface="Arial" panose="020B0604020202020204" pitchFamily="34" charset="0"/>
              <a:buChar char="•"/>
            </a:pPr>
            <a:r>
              <a:rPr lang="es-CO" sz="1400" b="1" dirty="0">
                <a:solidFill>
                  <a:srgbClr val="454545"/>
                </a:solidFill>
                <a:latin typeface="Roboto"/>
              </a:rPr>
              <a:t>CELERIDAD:</a:t>
            </a:r>
            <a:r>
              <a:rPr lang="es-CO" sz="1400" dirty="0">
                <a:solidFill>
                  <a:srgbClr val="454545"/>
                </a:solidFill>
                <a:latin typeface="Roboto"/>
              </a:rPr>
              <a:t> Impulsar oficiosamente los procesos, e incentivar el uso de las tecnologías de la información y las comunicaciones.</a:t>
            </a:r>
          </a:p>
          <a:p>
            <a:pPr algn="just">
              <a:buFont typeface="Arial" panose="020B0604020202020204" pitchFamily="34" charset="0"/>
              <a:buChar char="•"/>
            </a:pPr>
            <a:r>
              <a:rPr lang="es-CO" sz="1400" b="1" dirty="0">
                <a:solidFill>
                  <a:srgbClr val="454545"/>
                </a:solidFill>
                <a:latin typeface="Roboto"/>
              </a:rPr>
              <a:t>TRANSPARENCIA:</a:t>
            </a:r>
            <a:r>
              <a:rPr lang="es-CO" sz="1400" dirty="0">
                <a:solidFill>
                  <a:srgbClr val="454545"/>
                </a:solidFill>
                <a:latin typeface="Roboto"/>
              </a:rPr>
              <a:t> la </a:t>
            </a:r>
            <a:r>
              <a:rPr lang="es-CO" sz="1400" dirty="0" smtClean="0">
                <a:solidFill>
                  <a:srgbClr val="454545"/>
                </a:solidFill>
                <a:latin typeface="Roboto"/>
              </a:rPr>
              <a:t>actuación administrativa </a:t>
            </a:r>
            <a:r>
              <a:rPr lang="es-CO" sz="1400" dirty="0">
                <a:solidFill>
                  <a:srgbClr val="454545"/>
                </a:solidFill>
                <a:latin typeface="Roboto"/>
              </a:rPr>
              <a:t>debe ser de conocimiento </a:t>
            </a:r>
            <a:r>
              <a:rPr lang="es-CO" sz="1400" dirty="0" smtClean="0">
                <a:solidFill>
                  <a:srgbClr val="454545"/>
                </a:solidFill>
                <a:latin typeface="Roboto"/>
              </a:rPr>
              <a:t>público.</a:t>
            </a:r>
            <a:endParaRPr lang="es-CO" sz="1400" dirty="0">
              <a:solidFill>
                <a:srgbClr val="454545"/>
              </a:solidFill>
              <a:latin typeface="Roboto"/>
            </a:endParaRPr>
          </a:p>
          <a:p>
            <a:pPr algn="just">
              <a:buFont typeface="Arial" panose="020B0604020202020204" pitchFamily="34" charset="0"/>
              <a:buChar char="•"/>
            </a:pPr>
            <a:r>
              <a:rPr lang="es-CO" sz="1400" b="1" dirty="0">
                <a:solidFill>
                  <a:srgbClr val="454545"/>
                </a:solidFill>
                <a:latin typeface="Roboto"/>
              </a:rPr>
              <a:t>RESPONSABILIDAD: </a:t>
            </a:r>
            <a:r>
              <a:rPr lang="es-CO" sz="1400" dirty="0">
                <a:solidFill>
                  <a:srgbClr val="454545"/>
                </a:solidFill>
                <a:latin typeface="Roboto"/>
              </a:rPr>
              <a:t>Los servidores públicos asumirán las consecuencias de su actuación administrativa.</a:t>
            </a:r>
            <a:endParaRPr lang="es-CO" sz="1400" b="0" i="0" dirty="0">
              <a:solidFill>
                <a:srgbClr val="454545"/>
              </a:solidFill>
              <a:effectLst/>
              <a:latin typeface="Roboto"/>
            </a:endParaRPr>
          </a:p>
        </p:txBody>
      </p:sp>
    </p:spTree>
    <p:extLst>
      <p:ext uri="{BB962C8B-B14F-4D97-AF65-F5344CB8AC3E}">
        <p14:creationId xmlns:p14="http://schemas.microsoft.com/office/powerpoint/2010/main" val="223526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43608" y="1305342"/>
            <a:ext cx="7272808" cy="4524315"/>
          </a:xfrm>
          <a:prstGeom prst="rect">
            <a:avLst/>
          </a:prstGeom>
        </p:spPr>
        <p:txBody>
          <a:bodyPr wrap="square">
            <a:spAutoFit/>
          </a:bodyPr>
          <a:lstStyle/>
          <a:p>
            <a:pPr algn="just"/>
            <a:endParaRPr lang="es-CO" dirty="0" smtClean="0"/>
          </a:p>
          <a:p>
            <a:pPr algn="just"/>
            <a:endParaRPr lang="es-CO" dirty="0"/>
          </a:p>
          <a:p>
            <a:pPr algn="just"/>
            <a:r>
              <a:rPr lang="es-CO" dirty="0" smtClean="0"/>
              <a:t>Ley </a:t>
            </a:r>
            <a:r>
              <a:rPr lang="es-CO" dirty="0"/>
              <a:t>1952 de 20º8. artículos 38 y 39 Deberes y prohibiciones. (antes ley 74 de 2002)</a:t>
            </a:r>
          </a:p>
          <a:p>
            <a:pPr algn="just"/>
            <a:endParaRPr lang="es-CO" dirty="0" smtClean="0"/>
          </a:p>
          <a:p>
            <a:pPr algn="just"/>
            <a:r>
              <a:rPr lang="es-CO" dirty="0" smtClean="0"/>
              <a:t>Ley </a:t>
            </a:r>
            <a:r>
              <a:rPr lang="es-CO" dirty="0"/>
              <a:t>1437 de 2011 (Ley 1755 de 2015-Estatutaria del derecho de petición) </a:t>
            </a:r>
          </a:p>
          <a:p>
            <a:pPr algn="just"/>
            <a:r>
              <a:rPr lang="es-CO" dirty="0"/>
              <a:t>artículo 34 y siguientes-Procedimiento administrativo general-</a:t>
            </a:r>
          </a:p>
          <a:p>
            <a:pPr algn="just"/>
            <a:r>
              <a:rPr lang="es-CO" dirty="0"/>
              <a:t>artículo 35. publicaciones, citaciones, comunicaciones y notificaciones.</a:t>
            </a:r>
          </a:p>
          <a:p>
            <a:pPr algn="just"/>
            <a:r>
              <a:rPr lang="es-CO" dirty="0"/>
              <a:t>Publicaciones los A.A. generales.</a:t>
            </a:r>
          </a:p>
          <a:p>
            <a:pPr algn="just"/>
            <a:r>
              <a:rPr lang="es-CO" dirty="0"/>
              <a:t>Comunicaciones las decisiones que pongan fin a </a:t>
            </a:r>
            <a:r>
              <a:rPr lang="es-CO" dirty="0" smtClean="0"/>
              <a:t>una </a:t>
            </a:r>
            <a:r>
              <a:rPr lang="es-CO" dirty="0"/>
              <a:t>actuación administrativa iniciada con una petición de interés general.</a:t>
            </a:r>
          </a:p>
          <a:p>
            <a:pPr algn="just"/>
            <a:r>
              <a:rPr lang="es-CO" dirty="0"/>
              <a:t>Citación procedimiento previo para la notificación. </a:t>
            </a:r>
          </a:p>
          <a:p>
            <a:pPr algn="just"/>
            <a:r>
              <a:rPr lang="es-CO" dirty="0"/>
              <a:t>Notificación. </a:t>
            </a:r>
            <a:r>
              <a:rPr lang="es-CO" dirty="0" smtClean="0"/>
              <a:t>Las decisiones de carácter particular y concreto</a:t>
            </a:r>
            <a:r>
              <a:rPr lang="es-CO" dirty="0" smtClean="0"/>
              <a:t>´.</a:t>
            </a:r>
          </a:p>
          <a:p>
            <a:pPr algn="just"/>
            <a:endParaRPr lang="es-CO" dirty="0"/>
          </a:p>
          <a:p>
            <a:pPr algn="just"/>
            <a:r>
              <a:rPr lang="es-CO" dirty="0" smtClean="0"/>
              <a:t>APLICA A TODA CLASE DE ACTUACIÓN. EJ Derechos de petición (Res SAC), solicitudes de matrícula a menores. Fijación jornadas. Contratación.</a:t>
            </a:r>
            <a:endParaRPr lang="es-CO" dirty="0"/>
          </a:p>
        </p:txBody>
      </p:sp>
    </p:spTree>
    <p:extLst>
      <p:ext uri="{BB962C8B-B14F-4D97-AF65-F5344CB8AC3E}">
        <p14:creationId xmlns:p14="http://schemas.microsoft.com/office/powerpoint/2010/main" val="124781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674674"/>
            <a:ext cx="8363272" cy="4130590"/>
          </a:xfrm>
        </p:spPr>
        <p:txBody>
          <a:bodyPr>
            <a:normAutofit fontScale="90000"/>
          </a:bodyPr>
          <a:lstStyle/>
          <a:p>
            <a:pPr marL="285750" indent="-285750" algn="just">
              <a:buFont typeface="Wingdings" panose="05000000000000000000" pitchFamily="2" charset="2"/>
              <a:buChar char="§"/>
            </a:pPr>
            <a:r>
              <a:rPr lang="es-ES" sz="1800" dirty="0" smtClean="0"/>
              <a:t/>
            </a:r>
            <a:br>
              <a:rPr lang="es-ES" sz="1800" dirty="0" smtClean="0"/>
            </a:br>
            <a:r>
              <a:rPr lang="es-ES" sz="1800" dirty="0"/>
              <a:t/>
            </a:r>
            <a:br>
              <a:rPr lang="es-ES" sz="1800" dirty="0"/>
            </a:br>
            <a:r>
              <a:rPr lang="es-ES" sz="1800" dirty="0" smtClean="0"/>
              <a:t/>
            </a:r>
            <a:br>
              <a:rPr lang="es-ES" sz="1800" dirty="0" smtClean="0"/>
            </a:br>
            <a:r>
              <a:rPr lang="es-ES" sz="1800" dirty="0" smtClean="0"/>
              <a:t>Conclusiones: El </a:t>
            </a:r>
            <a:r>
              <a:rPr lang="es-CO" sz="1800" dirty="0" smtClean="0"/>
              <a:t>concepto </a:t>
            </a:r>
            <a:r>
              <a:rPr lang="es-CO" sz="1800" dirty="0" smtClean="0"/>
              <a:t>DEBIDO PROCESO desde </a:t>
            </a:r>
            <a:r>
              <a:rPr lang="es-CO" sz="1800" dirty="0"/>
              <a:t>tres </a:t>
            </a:r>
            <a:r>
              <a:rPr lang="es-CO" sz="1800" dirty="0" smtClean="0"/>
              <a:t>ámbitos</a:t>
            </a:r>
            <a:r>
              <a:rPr lang="es-CO" sz="1800" dirty="0"/>
              <a:t>: formal, estructural y material</a:t>
            </a:r>
            <a:r>
              <a:rPr lang="es-CO" sz="1800" dirty="0" smtClean="0"/>
              <a:t>.</a:t>
            </a:r>
            <a:br>
              <a:rPr lang="es-CO" sz="1800" dirty="0" smtClean="0"/>
            </a:br>
            <a:r>
              <a:rPr lang="es-CO" sz="1800" dirty="0"/>
              <a:t>1. </a:t>
            </a:r>
            <a:r>
              <a:rPr lang="es-CO" sz="1800" dirty="0" smtClean="0"/>
              <a:t>El </a:t>
            </a:r>
            <a:r>
              <a:rPr lang="es-CO" sz="1800" dirty="0"/>
              <a:t>respeto absoluto de la normatividad. </a:t>
            </a:r>
            <a:r>
              <a:rPr lang="es-CO" sz="1800" dirty="0" smtClean="0"/>
              <a:t>Aplicación </a:t>
            </a:r>
            <a:r>
              <a:rPr lang="es-CO" sz="1800" dirty="0"/>
              <a:t>de la ley </a:t>
            </a:r>
            <a:r>
              <a:rPr lang="es-CO" sz="1800" dirty="0" smtClean="0"/>
              <a:t>sustancial.</a:t>
            </a:r>
            <a:br>
              <a:rPr lang="es-CO" sz="1800" dirty="0" smtClean="0"/>
            </a:br>
            <a:r>
              <a:rPr lang="es-CO" sz="1800" dirty="0" smtClean="0"/>
              <a:t/>
            </a:r>
            <a:br>
              <a:rPr lang="es-CO" sz="1800" dirty="0" smtClean="0"/>
            </a:br>
            <a:r>
              <a:rPr lang="es-CO" sz="1800" dirty="0" smtClean="0"/>
              <a:t>2</a:t>
            </a:r>
            <a:r>
              <a:rPr lang="es-CO" sz="1800" dirty="0" smtClean="0"/>
              <a:t>. </a:t>
            </a:r>
            <a:r>
              <a:rPr lang="es-ES" sz="1800" dirty="0" smtClean="0"/>
              <a:t>Garantía fundamental: Igualdad</a:t>
            </a:r>
            <a:r>
              <a:rPr lang="es-ES" sz="1800" dirty="0" smtClean="0"/>
              <a:t>, observancia del procedimiento, presunción de inocencia, </a:t>
            </a:r>
            <a:r>
              <a:rPr lang="es-ES" sz="1800" dirty="0" smtClean="0"/>
              <a:t>defensa </a:t>
            </a:r>
            <a:r>
              <a:rPr lang="es-ES" sz="1800" dirty="0" smtClean="0"/>
              <a:t>técnica, </a:t>
            </a:r>
            <a:r>
              <a:rPr lang="es-ES" sz="1800" dirty="0" smtClean="0"/>
              <a:t>materialización de los </a:t>
            </a:r>
            <a:r>
              <a:rPr lang="es-ES" sz="1800" dirty="0" smtClean="0"/>
              <a:t>principios de la función administrativa (Const. Artículo 209), pronta resolución de los asuntos sometidos al conocimiento del funcionario, defensa y </a:t>
            </a:r>
            <a:r>
              <a:rPr lang="es-ES" sz="1800" smtClean="0"/>
              <a:t>contradicción, la </a:t>
            </a:r>
            <a:r>
              <a:rPr lang="es-ES" sz="1800" dirty="0" smtClean="0"/>
              <a:t>doble instancia.</a:t>
            </a:r>
            <a:br>
              <a:rPr lang="es-ES" sz="1800" dirty="0" smtClean="0"/>
            </a:br>
            <a:r>
              <a:rPr lang="es-ES" sz="1800" dirty="0"/>
              <a:t/>
            </a:r>
            <a:br>
              <a:rPr lang="es-ES" sz="1800" dirty="0"/>
            </a:br>
            <a:r>
              <a:rPr lang="es-ES" sz="1800" dirty="0" smtClean="0"/>
              <a:t/>
            </a:r>
            <a:br>
              <a:rPr lang="es-ES" sz="1800" dirty="0" smtClean="0"/>
            </a:br>
            <a:r>
              <a:rPr lang="es-ES" sz="1800" dirty="0" smtClean="0"/>
              <a:t>“</a:t>
            </a:r>
            <a:r>
              <a:rPr lang="es-CO" sz="1800" dirty="0" smtClean="0"/>
              <a:t>El </a:t>
            </a:r>
            <a:r>
              <a:rPr lang="es-CO" sz="1800" dirty="0"/>
              <a:t>desconocimiento en cualquier forma del derecho al debido proceso en un trámite administrativo, no sólo quebranta los elementos esenciales que lo conforman, sino que igualmente comporta una vulneración del derecho de acceso a la administración de justicia, del cual son titulares todas las personas naturales y jurídicas (C.P., art. 229), que en calidad de administrados deben someterse a la decisión de la administración, por conducto de sus servidores públicos </a:t>
            </a:r>
            <a:r>
              <a:rPr lang="es-CO" sz="1800" dirty="0" smtClean="0"/>
              <a:t>competentes”. </a:t>
            </a:r>
            <a:r>
              <a:rPr lang="es-CO" sz="1800" dirty="0"/>
              <a:t>(Sentencia C540 de 1997</a:t>
            </a:r>
            <a:r>
              <a:rPr lang="es-CO" sz="1800" dirty="0" smtClean="0"/>
              <a:t>).</a:t>
            </a:r>
            <a:br>
              <a:rPr lang="es-CO" sz="1800" dirty="0" smtClean="0"/>
            </a:br>
            <a:r>
              <a:rPr lang="es-CO" sz="1800" dirty="0" smtClean="0"/>
              <a:t> </a:t>
            </a:r>
            <a:r>
              <a:rPr lang="es-ES" sz="1800" dirty="0" smtClean="0"/>
              <a:t/>
            </a:r>
            <a:br>
              <a:rPr lang="es-ES" sz="1800" dirty="0" smtClean="0"/>
            </a:br>
            <a:r>
              <a:rPr lang="es-ES" sz="1800" dirty="0" smtClean="0"/>
              <a:t>  </a:t>
            </a:r>
            <a:r>
              <a:rPr lang="es-CO" dirty="0" smtClean="0"/>
              <a:t/>
            </a:r>
            <a:br>
              <a:rPr lang="es-CO" dirty="0" smtClean="0"/>
            </a:br>
            <a:endParaRPr lang="es-ES" dirty="0"/>
          </a:p>
        </p:txBody>
      </p:sp>
    </p:spTree>
    <p:extLst>
      <p:ext uri="{BB962C8B-B14F-4D97-AF65-F5344CB8AC3E}">
        <p14:creationId xmlns:p14="http://schemas.microsoft.com/office/powerpoint/2010/main" val="1492012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159</Words>
  <Application>Microsoft Office PowerPoint</Application>
  <PresentationFormat>Presentación en pantalla (4:3)</PresentationFormat>
  <Paragraphs>37</Paragraphs>
  <Slides>4</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Roboto</vt:lpstr>
      <vt:lpstr>Wingdings</vt:lpstr>
      <vt:lpstr>Tema de Office</vt:lpstr>
      <vt:lpstr>EL DEBIDO PROCESO                                         EN EL PROCEDIMIENTO ADMINISTRATIVO</vt:lpstr>
      <vt:lpstr>Presentación de PowerPoint</vt:lpstr>
      <vt:lpstr>Presentación de PowerPoint</vt:lpstr>
      <vt:lpstr>   Conclusiones: El concepto DEBIDO PROCESO desde tres ámbitos: formal, estructural y material. 1. El respeto absoluto de la normatividad. Aplicación de la ley sustancial.  2. Garantía fundamental: Igualdad, observancia del procedimiento, presunción de inocencia, defensa técnica, materialización de los principios de la función administrativa (Const. Artículo 209), pronta resolución de los asuntos sometidos al conocimiento del funcionario, defensa y contradicción, la doble instancia.   “El desconocimiento en cualquier forma del derecho al debido proceso en un trámite administrativo, no sólo quebranta los elementos esenciales que lo conforman, sino que igualmente comporta una vulneración del derecho de acceso a la administración de justicia, del cual son titulares todas las personas naturales y jurídicas (C.P., art. 229), que en calidad de administrados deben someterse a la decisión de la administración, por conducto de sus servidores públicos competentes”. (Sentencia C540 de 1997).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Sanchez</dc:creator>
  <cp:lastModifiedBy>Bernardo Rouille</cp:lastModifiedBy>
  <cp:revision>21</cp:revision>
  <dcterms:created xsi:type="dcterms:W3CDTF">2017-05-19T18:04:00Z</dcterms:created>
  <dcterms:modified xsi:type="dcterms:W3CDTF">2019-05-30T19:43:31Z</dcterms:modified>
</cp:coreProperties>
</file>