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359" r:id="rId3"/>
    <p:sldId id="443" r:id="rId4"/>
    <p:sldId id="348" r:id="rId5"/>
    <p:sldId id="428" r:id="rId6"/>
    <p:sldId id="444" r:id="rId7"/>
    <p:sldId id="369" r:id="rId8"/>
    <p:sldId id="414" r:id="rId9"/>
    <p:sldId id="440" r:id="rId10"/>
    <p:sldId id="299" r:id="rId11"/>
    <p:sldId id="360" r:id="rId12"/>
    <p:sldId id="455" r:id="rId13"/>
    <p:sldId id="446" r:id="rId14"/>
    <p:sldId id="1951" r:id="rId15"/>
    <p:sldId id="828" r:id="rId16"/>
    <p:sldId id="274" r:id="rId17"/>
    <p:sldId id="1954" r:id="rId18"/>
    <p:sldId id="377" r:id="rId19"/>
    <p:sldId id="393" r:id="rId20"/>
    <p:sldId id="448" r:id="rId21"/>
    <p:sldId id="458" r:id="rId22"/>
    <p:sldId id="450" r:id="rId23"/>
    <p:sldId id="459" r:id="rId24"/>
    <p:sldId id="451" r:id="rId25"/>
    <p:sldId id="452" r:id="rId26"/>
    <p:sldId id="1950" r:id="rId27"/>
    <p:sldId id="453" r:id="rId28"/>
    <p:sldId id="353" r:id="rId29"/>
    <p:sldId id="363" r:id="rId30"/>
    <p:sldId id="364" r:id="rId31"/>
    <p:sldId id="25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t Maria Torres Fuentes" initials="DMTF" lastIdx="1" clrIdx="0"/>
  <p:cmAuthor id="2" name="Oscar Javier Manrique Ladino" initials="OJML" lastIdx="1" clrIdx="1"/>
  <p:cmAuthor id="3" name="Andrés Fernando Casas Moreno" initials="AFCM" lastIdx="19" clrIdx="2">
    <p:extLst>
      <p:ext uri="{19B8F6BF-5375-455C-9EA6-DF929625EA0E}">
        <p15:presenceInfo xmlns:p15="http://schemas.microsoft.com/office/powerpoint/2012/main" userId="9174c12e29adf9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74C5"/>
    <a:srgbClr val="375A9A"/>
    <a:srgbClr val="ECEFF9"/>
    <a:srgbClr val="E43866"/>
    <a:srgbClr val="E2E6EE"/>
    <a:srgbClr val="F5F5F5"/>
    <a:srgbClr val="AEAEAE"/>
    <a:srgbClr val="888888"/>
    <a:srgbClr val="9B9B9B"/>
    <a:srgbClr val="7B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 autoAdjust="0"/>
    <p:restoredTop sz="95359" autoAdjust="0"/>
  </p:normalViewPr>
  <p:slideViewPr>
    <p:cSldViewPr snapToGrid="0" snapToObjects="1">
      <p:cViewPr varScale="1">
        <p:scale>
          <a:sx n="118" d="100"/>
          <a:sy n="118" d="100"/>
        </p:scale>
        <p:origin x="92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commentAuthors" Target="commentAuthor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notesMaster" Target="notesMasters/notesMaster1.xml" /><Relationship Id="rId38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presProps" Target="pres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050" b="0" dirty="0">
                <a:latin typeface="Arial" panose="020B0604020202020204" pitchFamily="34" charset="0"/>
                <a:cs typeface="Arial" panose="020B0604020202020204" pitchFamily="34" charset="0"/>
              </a:rPr>
              <a:t>Cobertura neta por nivel educativo y zona, 2017</a:t>
            </a:r>
          </a:p>
        </c:rich>
      </c:tx>
      <c:layout>
        <c:manualLayout>
          <c:xMode val="edge"/>
          <c:yMode val="edge"/>
          <c:x val="0.12920991737418988"/>
          <c:y val="2.84672666460660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Urbana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Hoja2!$A$2:$A$5</c:f>
              <c:strCache>
                <c:ptCount val="4"/>
                <c:pt idx="0">
                  <c:v>Transición</c:v>
                </c:pt>
                <c:pt idx="1">
                  <c:v>Básica primaria</c:v>
                </c:pt>
                <c:pt idx="2">
                  <c:v>Básica secundaria</c:v>
                </c:pt>
                <c:pt idx="3">
                  <c:v>Media</c:v>
                </c:pt>
              </c:strCache>
            </c:strRef>
          </c:cat>
          <c:val>
            <c:numRef>
              <c:f>Hoja2!$B$2:$B$5</c:f>
              <c:numCache>
                <c:formatCode>0%</c:formatCode>
                <c:ptCount val="4"/>
                <c:pt idx="0">
                  <c:v>0.59019999999999995</c:v>
                </c:pt>
                <c:pt idx="1">
                  <c:v>0.85670000000000002</c:v>
                </c:pt>
                <c:pt idx="2">
                  <c:v>0.76419999999999999</c:v>
                </c:pt>
                <c:pt idx="3">
                  <c:v>0.47599999999999998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17-D740-9D0A-852C2FE5ABC3}"/>
            </c:ext>
          </c:extLst>
        </c:ser>
        <c:ser>
          <c:idx val="1"/>
          <c:order val="1"/>
          <c:tx>
            <c:strRef>
              <c:f>Hoja2!$C$1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Hoja2!$A$2:$A$5</c:f>
              <c:strCache>
                <c:ptCount val="4"/>
                <c:pt idx="0">
                  <c:v>Transición</c:v>
                </c:pt>
                <c:pt idx="1">
                  <c:v>Básica primaria</c:v>
                </c:pt>
                <c:pt idx="2">
                  <c:v>Básica secundaria</c:v>
                </c:pt>
                <c:pt idx="3">
                  <c:v>Media</c:v>
                </c:pt>
              </c:strCache>
            </c:strRef>
          </c:cat>
          <c:val>
            <c:numRef>
              <c:f>Hoja2!$C$2:$C$5</c:f>
              <c:numCache>
                <c:formatCode>0%</c:formatCode>
                <c:ptCount val="4"/>
                <c:pt idx="0">
                  <c:v>0.46920000000000001</c:v>
                </c:pt>
                <c:pt idx="1">
                  <c:v>0.75939999999999996</c:v>
                </c:pt>
                <c:pt idx="2">
                  <c:v>0.60550000000000004</c:v>
                </c:pt>
                <c:pt idx="3">
                  <c:v>0.31409999999999999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17-D740-9D0A-852C2FE5ABC3}"/>
            </c:ext>
          </c:extLst>
        </c:ser>
        <c:ser>
          <c:idx val="2"/>
          <c:order val="2"/>
          <c:tx>
            <c:strRef>
              <c:f>Hoja2!$D$1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Hoja2!$A$2:$A$5</c:f>
              <c:strCache>
                <c:ptCount val="4"/>
                <c:pt idx="0">
                  <c:v>Transición</c:v>
                </c:pt>
                <c:pt idx="1">
                  <c:v>Básica primaria</c:v>
                </c:pt>
                <c:pt idx="2">
                  <c:v>Básica secundaria</c:v>
                </c:pt>
                <c:pt idx="3">
                  <c:v>Media</c:v>
                </c:pt>
              </c:strCache>
            </c:strRef>
          </c:cat>
          <c:val>
            <c:numRef>
              <c:f>Hoja2!$D$2:$D$5</c:f>
              <c:numCache>
                <c:formatCode>0%</c:formatCode>
                <c:ptCount val="4"/>
                <c:pt idx="0">
                  <c:v>0.55259999999999998</c:v>
                </c:pt>
                <c:pt idx="1">
                  <c:v>0.82689999999999997</c:v>
                </c:pt>
                <c:pt idx="2">
                  <c:v>0.71660000000000001</c:v>
                </c:pt>
                <c:pt idx="3">
                  <c:v>0.4279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17-D740-9D0A-852C2FE5AB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-2002654024"/>
        <c:axId val="-2023480552"/>
      </c:barChart>
      <c:catAx>
        <c:axId val="-2002654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-2023480552"/>
        <c:crosses val="autoZero"/>
        <c:auto val="1"/>
        <c:lblAlgn val="ctr"/>
        <c:lblOffset val="100"/>
        <c:noMultiLvlLbl val="0"/>
      </c:catAx>
      <c:valAx>
        <c:axId val="-20234805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002654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34E3CD0-0912-D54D-99F1-5FF9CB7B0B82}" type="datetimeFigureOut">
              <a:rPr lang="es-CO" smtClean="0"/>
              <a:pPr/>
              <a:t>6/06/2019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A46854C-106E-CE40-A693-94E4F3F3AA7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097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41094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5769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18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81176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19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5377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20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9026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22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09497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24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220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25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72934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27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8333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6854C-106E-CE40-A693-94E4F3F3AA7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19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71824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84157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6854C-106E-CE40-A693-94E4F3F3AA7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51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7310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54c65f9f41_0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7" name="Google Shape;957;g54c65f9f41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827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11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48986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13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6610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1310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6/06/2019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838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6/06/2019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572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6/06/2019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665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6/06/2019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240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6/06/2019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6028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6/06/2019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455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6/06/2019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244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6/06/2019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8928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6/06/2019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6646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6/06/2019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771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6/06/2019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0993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690E37E-05F4-674C-AD4E-2106243F5975}" type="datetimeFigureOut">
              <a:rPr lang="es-CO" smtClean="0"/>
              <a:pPr/>
              <a:t>6/06/2019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16F0B8E-66C2-2049-9E7A-AFFB689CC94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260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 /><Relationship Id="rId3" Type="http://schemas.openxmlformats.org/officeDocument/2006/relationships/image" Target="../media/image16.png" /><Relationship Id="rId7" Type="http://schemas.openxmlformats.org/officeDocument/2006/relationships/image" Target="../media/image27.sv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6.png" /><Relationship Id="rId5" Type="http://schemas.openxmlformats.org/officeDocument/2006/relationships/image" Target="../media/image9.png" /><Relationship Id="rId4" Type="http://schemas.openxmlformats.org/officeDocument/2006/relationships/image" Target="../media/image21.png" /><Relationship Id="rId9" Type="http://schemas.openxmlformats.org/officeDocument/2006/relationships/image" Target="../media/image28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9.png" /><Relationship Id="rId5" Type="http://schemas.openxmlformats.org/officeDocument/2006/relationships/image" Target="../media/image17.png" /><Relationship Id="rId4" Type="http://schemas.openxmlformats.org/officeDocument/2006/relationships/image" Target="../media/image18.pn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4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 /><Relationship Id="rId2" Type="http://schemas.openxmlformats.org/officeDocument/2006/relationships/image" Target="../media/image37.emf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.png" /><Relationship Id="rId4" Type="http://schemas.openxmlformats.org/officeDocument/2006/relationships/image" Target="../media/image39.emf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 /><Relationship Id="rId3" Type="http://schemas.openxmlformats.org/officeDocument/2006/relationships/image" Target="../media/image4.png" /><Relationship Id="rId7" Type="http://schemas.openxmlformats.org/officeDocument/2006/relationships/image" Target="../media/image8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10" Type="http://schemas.openxmlformats.org/officeDocument/2006/relationships/image" Target="../media/image10.png" /><Relationship Id="rId4" Type="http://schemas.openxmlformats.org/officeDocument/2006/relationships/image" Target="../media/image5.png" /><Relationship Id="rId9" Type="http://schemas.openxmlformats.org/officeDocument/2006/relationships/image" Target="../media/image9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 /><Relationship Id="rId3" Type="http://schemas.openxmlformats.org/officeDocument/2006/relationships/image" Target="../media/image4.png" /><Relationship Id="rId7" Type="http://schemas.openxmlformats.org/officeDocument/2006/relationships/image" Target="../media/image1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3.png" /><Relationship Id="rId5" Type="http://schemas.openxmlformats.org/officeDocument/2006/relationships/image" Target="../media/image8.png" /><Relationship Id="rId4" Type="http://schemas.openxmlformats.org/officeDocument/2006/relationships/image" Target="../media/image5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 /><Relationship Id="rId3" Type="http://schemas.openxmlformats.org/officeDocument/2006/relationships/image" Target="../media/image16.png" /><Relationship Id="rId7" Type="http://schemas.openxmlformats.org/officeDocument/2006/relationships/image" Target="../media/image19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image" Target="../media/image13.png" /><Relationship Id="rId9" Type="http://schemas.openxmlformats.org/officeDocument/2006/relationships/image" Target="../media/image21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 /><Relationship Id="rId3" Type="http://schemas.openxmlformats.org/officeDocument/2006/relationships/image" Target="../media/image17.png" /><Relationship Id="rId7" Type="http://schemas.openxmlformats.org/officeDocument/2006/relationships/image" Target="../media/image21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3.png" /><Relationship Id="rId5" Type="http://schemas.openxmlformats.org/officeDocument/2006/relationships/image" Target="../media/image19.png" /><Relationship Id="rId4" Type="http://schemas.openxmlformats.org/officeDocument/2006/relationships/image" Target="../media/image18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0" y="0"/>
            <a:ext cx="6306288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90E59F-664F-B247-BABD-CC1CDF8ED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962" y="2880442"/>
            <a:ext cx="5767388" cy="109711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34CD10D-905D-3947-A650-33A2203D5DC4}"/>
              </a:ext>
            </a:extLst>
          </p:cNvPr>
          <p:cNvSpPr txBox="1"/>
          <p:nvPr/>
        </p:nvSpPr>
        <p:spPr>
          <a:xfrm>
            <a:off x="6160319" y="5288340"/>
            <a:ext cx="5885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200" b="1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Encuentro con secretarios </a:t>
            </a:r>
          </a:p>
          <a:p>
            <a:pPr algn="r"/>
            <a:r>
              <a:rPr lang="es-CO" sz="3200" b="1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Nacional de Desarrollo</a:t>
            </a:r>
          </a:p>
          <a:p>
            <a:pPr algn="r"/>
            <a:r>
              <a:rPr lang="es-CO" sz="3200" b="1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14CD1C1-FD5D-48B3-8638-FA4A2BEB6FE4}"/>
              </a:ext>
            </a:extLst>
          </p:cNvPr>
          <p:cNvSpPr/>
          <p:nvPr/>
        </p:nvSpPr>
        <p:spPr>
          <a:xfrm>
            <a:off x="10685054" y="5158745"/>
            <a:ext cx="1360977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5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ángulo redondeado 74">
            <a:extLst>
              <a:ext uri="{FF2B5EF4-FFF2-40B4-BE49-F238E27FC236}">
                <a16:creationId xmlns:a16="http://schemas.microsoft.com/office/drawing/2014/main" id="{1C4ED43E-7659-6F40-A0B9-62B122C247B6}"/>
              </a:ext>
            </a:extLst>
          </p:cNvPr>
          <p:cNvSpPr/>
          <p:nvPr/>
        </p:nvSpPr>
        <p:spPr>
          <a:xfrm>
            <a:off x="8016977" y="3934294"/>
            <a:ext cx="4218278" cy="755496"/>
          </a:xfrm>
          <a:prstGeom prst="roundRect">
            <a:avLst>
              <a:gd name="adj" fmla="val 6245"/>
            </a:avLst>
          </a:prstGeom>
          <a:solidFill>
            <a:srgbClr val="E2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5EEAC4DD-6591-8A40-B63E-89B85496A4E8}"/>
              </a:ext>
            </a:extLst>
          </p:cNvPr>
          <p:cNvSpPr/>
          <p:nvPr/>
        </p:nvSpPr>
        <p:spPr>
          <a:xfrm>
            <a:off x="1311553" y="1733334"/>
            <a:ext cx="4506825" cy="4506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" name="Rectángulo redondeado 62">
            <a:extLst>
              <a:ext uri="{FF2B5EF4-FFF2-40B4-BE49-F238E27FC236}">
                <a16:creationId xmlns:a16="http://schemas.microsoft.com/office/drawing/2014/main" id="{BC5B2681-8A5C-2448-A7DA-45604BC3EE17}"/>
              </a:ext>
            </a:extLst>
          </p:cNvPr>
          <p:cNvSpPr/>
          <p:nvPr/>
        </p:nvSpPr>
        <p:spPr>
          <a:xfrm>
            <a:off x="8016977" y="2727586"/>
            <a:ext cx="4218278" cy="755496"/>
          </a:xfrm>
          <a:prstGeom prst="roundRect">
            <a:avLst>
              <a:gd name="adj" fmla="val 6245"/>
            </a:avLst>
          </a:prstGeom>
          <a:solidFill>
            <a:srgbClr val="E2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3F9C7976-BB5D-46D0-A7DD-E341E87DEC1C}"/>
              </a:ext>
            </a:extLst>
          </p:cNvPr>
          <p:cNvSpPr/>
          <p:nvPr/>
        </p:nvSpPr>
        <p:spPr>
          <a:xfrm>
            <a:off x="6929206" y="2490007"/>
            <a:ext cx="2483678" cy="879895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500.000</a:t>
            </a:r>
            <a:endParaRPr kumimoji="0" lang="es-CO" sz="40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F8761AB5-A189-415B-9DA9-EE7DF3A39102}"/>
              </a:ext>
            </a:extLst>
          </p:cNvPr>
          <p:cNvSpPr/>
          <p:nvPr/>
        </p:nvSpPr>
        <p:spPr>
          <a:xfrm>
            <a:off x="6925835" y="3653975"/>
            <a:ext cx="2479849" cy="879895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24%</a:t>
            </a:r>
            <a:endParaRPr kumimoji="0" lang="es-CO" sz="40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2E5D405-53C8-4EF1-8C1A-83372D9BD484}"/>
              </a:ext>
            </a:extLst>
          </p:cNvPr>
          <p:cNvSpPr txBox="1"/>
          <p:nvPr/>
        </p:nvSpPr>
        <p:spPr>
          <a:xfrm>
            <a:off x="9409388" y="2851305"/>
            <a:ext cx="2849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375A9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Niños y niñas de preescolar con Atención Integral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srgbClr val="375A9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B864FD2-30F3-417A-B8C8-C88C28F6410B}"/>
              </a:ext>
            </a:extLst>
          </p:cNvPr>
          <p:cNvSpPr txBox="1"/>
          <p:nvPr/>
        </p:nvSpPr>
        <p:spPr>
          <a:xfrm>
            <a:off x="9402464" y="4036557"/>
            <a:ext cx="247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375A9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 estudiantes de IE oficiales en jornada única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srgbClr val="375A9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DCFF001F-EDE5-4E90-8D9C-B2E66F85FA48}"/>
              </a:ext>
            </a:extLst>
          </p:cNvPr>
          <p:cNvSpPr txBox="1"/>
          <p:nvPr/>
        </p:nvSpPr>
        <p:spPr>
          <a:xfrm>
            <a:off x="6786268" y="540473"/>
            <a:ext cx="5318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 compromiso del Presidente Duque es brindar una atención integral en la educación preescolar y básica primaria, lo cual implica: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4874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F1EA11FC-DDC0-5D41-AA86-186BF322BEB3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7AFFFA98-7B85-9F47-9AE4-AF1BE9D2BD9B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0DA0FBC2-03B0-A840-8716-62F4EC85EFFB}"/>
              </a:ext>
            </a:extLst>
          </p:cNvPr>
          <p:cNvSpPr/>
          <p:nvPr/>
        </p:nvSpPr>
        <p:spPr>
          <a:xfrm>
            <a:off x="6635027" y="144383"/>
            <a:ext cx="5563193" cy="307777"/>
          </a:xfrm>
          <a:prstGeom prst="rect">
            <a:avLst/>
          </a:prstGeom>
          <a:solidFill>
            <a:srgbClr val="436CB7"/>
          </a:solidFill>
        </p:spPr>
        <p:txBody>
          <a:bodyPr wrap="square">
            <a:spAutoFit/>
          </a:bodyPr>
          <a:lstStyle/>
          <a:p>
            <a:pPr lvl="0" algn="r" defTabSz="914400">
              <a:spcBef>
                <a:spcPts val="1000"/>
              </a:spcBef>
              <a:defRPr/>
            </a:pPr>
            <a:r>
              <a:rPr lang="es-ES" sz="14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Educación inicial de calidad para el desarrollo integral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AB12FB-021B-874D-BE73-2767B6FBA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120" y="2332106"/>
            <a:ext cx="3633413" cy="334512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85F0FA9D-90AB-4E46-9AB7-80AA18190C2C}"/>
              </a:ext>
            </a:extLst>
          </p:cNvPr>
          <p:cNvSpPr/>
          <p:nvPr/>
        </p:nvSpPr>
        <p:spPr>
          <a:xfrm>
            <a:off x="893196" y="1394787"/>
            <a:ext cx="5143080" cy="5143080"/>
          </a:xfrm>
          <a:prstGeom prst="ellipse">
            <a:avLst/>
          </a:prstGeom>
          <a:noFill/>
          <a:ln w="15875" cap="rnd"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Google Shape;978;p80">
            <a:extLst>
              <a:ext uri="{FF2B5EF4-FFF2-40B4-BE49-F238E27FC236}">
                <a16:creationId xmlns:a16="http://schemas.microsoft.com/office/drawing/2014/main" id="{C5A10E18-9AD8-314A-9D81-B7738E3415A5}"/>
              </a:ext>
            </a:extLst>
          </p:cNvPr>
          <p:cNvSpPr txBox="1"/>
          <p:nvPr/>
        </p:nvSpPr>
        <p:spPr>
          <a:xfrm>
            <a:off x="2654885" y="5572395"/>
            <a:ext cx="1619701" cy="717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" panose="020B0604020202020204" pitchFamily="34" charset="0"/>
                <a:ea typeface="Work Sans"/>
                <a:cs typeface="Arial" panose="020B0604020202020204" pitchFamily="34" charset="0"/>
                <a:sym typeface="Work Sans"/>
              </a:rPr>
              <a:t>Integración de la cultura, las artes, la ciencia, la tecnología, la creatividad y los deportes</a:t>
            </a:r>
            <a:endParaRPr kumimoji="0" sz="1000" i="0" u="none" strike="noStrike" kern="1200" cap="none" spc="0" normalizeH="0" baseline="0" noProof="0" dirty="0">
              <a:ln>
                <a:noFill/>
              </a:ln>
              <a:solidFill>
                <a:srgbClr val="4874C5"/>
              </a:solidFill>
              <a:effectLst/>
              <a:uLnTx/>
              <a:uFillTx/>
              <a:latin typeface="Arial" panose="020B0604020202020204" pitchFamily="34" charset="0"/>
              <a:ea typeface="Work Sans"/>
              <a:cs typeface="Arial" panose="020B0604020202020204" pitchFamily="34" charset="0"/>
              <a:sym typeface="Work Sans"/>
            </a:endParaRPr>
          </a:p>
        </p:txBody>
      </p:sp>
      <p:sp>
        <p:nvSpPr>
          <p:cNvPr id="55" name="Google Shape;979;p80">
            <a:extLst>
              <a:ext uri="{FF2B5EF4-FFF2-40B4-BE49-F238E27FC236}">
                <a16:creationId xmlns:a16="http://schemas.microsoft.com/office/drawing/2014/main" id="{5BC3B64E-7C3D-0D43-B694-5BAAB37FFD62}"/>
              </a:ext>
            </a:extLst>
          </p:cNvPr>
          <p:cNvSpPr txBox="1"/>
          <p:nvPr/>
        </p:nvSpPr>
        <p:spPr>
          <a:xfrm>
            <a:off x="1166353" y="3610703"/>
            <a:ext cx="1049034" cy="711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" panose="020B0604020202020204" pitchFamily="34" charset="0"/>
                <a:ea typeface="Work Sans"/>
                <a:cs typeface="Arial" panose="020B0604020202020204" pitchFamily="34" charset="0"/>
                <a:sym typeface="Work Sans"/>
              </a:rPr>
              <a:t>Trayectorias educativas  y tránsitos armónicos</a:t>
            </a:r>
            <a:endParaRPr kumimoji="0" sz="1000" i="0" u="none" strike="noStrike" kern="1200" cap="none" spc="0" normalizeH="0" baseline="0" noProof="0" dirty="0">
              <a:ln>
                <a:noFill/>
              </a:ln>
              <a:solidFill>
                <a:srgbClr val="4874C5"/>
              </a:solidFill>
              <a:effectLst/>
              <a:uLnTx/>
              <a:uFillTx/>
              <a:latin typeface="Arial" panose="020B0604020202020204" pitchFamily="34" charset="0"/>
              <a:ea typeface="Work Sans"/>
              <a:cs typeface="Arial" panose="020B0604020202020204" pitchFamily="34" charset="0"/>
              <a:sym typeface="Work Sans"/>
            </a:endParaRPr>
          </a:p>
        </p:txBody>
      </p:sp>
      <p:sp>
        <p:nvSpPr>
          <p:cNvPr id="56" name="Google Shape;980;p80">
            <a:extLst>
              <a:ext uri="{FF2B5EF4-FFF2-40B4-BE49-F238E27FC236}">
                <a16:creationId xmlns:a16="http://schemas.microsoft.com/office/drawing/2014/main" id="{2F8FC118-9BAC-F14A-80DC-50ABA751DB86}"/>
              </a:ext>
            </a:extLst>
          </p:cNvPr>
          <p:cNvSpPr txBox="1"/>
          <p:nvPr/>
        </p:nvSpPr>
        <p:spPr>
          <a:xfrm>
            <a:off x="5001468" y="3752367"/>
            <a:ext cx="862160" cy="72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" panose="020B0604020202020204" pitchFamily="34" charset="0"/>
                <a:ea typeface="Work Sans"/>
                <a:cs typeface="Arial" panose="020B0604020202020204" pitchFamily="34" charset="0"/>
                <a:sym typeface="Work Sans"/>
              </a:rPr>
              <a:t>Foco:   </a:t>
            </a:r>
            <a:r>
              <a:rPr kumimoji="0" lang="es-CO" sz="1000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" panose="020B0604020202020204" pitchFamily="34" charset="0"/>
                <a:ea typeface="Work Sans"/>
                <a:cs typeface="Arial" panose="020B0604020202020204" pitchFamily="34" charset="0"/>
                <a:sym typeface="Work Sans"/>
              </a:rPr>
              <a:t>Preescolar, y básica primaria</a:t>
            </a:r>
            <a:endParaRPr kumimoji="0" sz="1000" i="0" u="none" strike="noStrike" kern="1200" cap="none" spc="0" normalizeH="0" baseline="0" noProof="0" dirty="0">
              <a:ln>
                <a:noFill/>
              </a:ln>
              <a:solidFill>
                <a:srgbClr val="4874C5"/>
              </a:solidFill>
              <a:effectLst/>
              <a:uLnTx/>
              <a:uFillTx/>
              <a:latin typeface="Arial" panose="020B0604020202020204" pitchFamily="34" charset="0"/>
              <a:ea typeface="Work Sans"/>
              <a:cs typeface="Arial" panose="020B0604020202020204" pitchFamily="34" charset="0"/>
              <a:sym typeface="Work San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6734EFB-30E5-B748-A392-C7344B0D26FF}"/>
              </a:ext>
            </a:extLst>
          </p:cNvPr>
          <p:cNvSpPr/>
          <p:nvPr/>
        </p:nvSpPr>
        <p:spPr>
          <a:xfrm>
            <a:off x="3029962" y="1523255"/>
            <a:ext cx="1199470" cy="896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Google Shape;977;p80">
            <a:extLst>
              <a:ext uri="{FF2B5EF4-FFF2-40B4-BE49-F238E27FC236}">
                <a16:creationId xmlns:a16="http://schemas.microsoft.com/office/drawing/2014/main" id="{AA1711DF-3C5A-DA43-B2A1-97D3EE819FAD}"/>
              </a:ext>
            </a:extLst>
          </p:cNvPr>
          <p:cNvSpPr txBox="1"/>
          <p:nvPr/>
        </p:nvSpPr>
        <p:spPr>
          <a:xfrm>
            <a:off x="2932205" y="1855658"/>
            <a:ext cx="1277452" cy="54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" panose="020B0604020202020204" pitchFamily="34" charset="0"/>
                <a:ea typeface="Work Sans"/>
                <a:cs typeface="Arial" panose="020B0604020202020204" pitchFamily="34" charset="0"/>
                <a:sym typeface="Work Sans"/>
              </a:rPr>
              <a:t>Desarrollo integral de todos los niños, niñas y jóvenes</a:t>
            </a:r>
            <a:endParaRPr kumimoji="0" sz="1000" i="0" u="none" strike="noStrike" kern="1200" cap="none" spc="0" normalizeH="0" baseline="0" noProof="0" dirty="0">
              <a:ln>
                <a:noFill/>
              </a:ln>
              <a:solidFill>
                <a:srgbClr val="4874C5"/>
              </a:solidFill>
              <a:effectLst/>
              <a:uLnTx/>
              <a:uFillTx/>
              <a:latin typeface="Arial" panose="020B0604020202020204" pitchFamily="34" charset="0"/>
              <a:ea typeface="Work Sans"/>
              <a:cs typeface="Arial" panose="020B0604020202020204" pitchFamily="34" charset="0"/>
              <a:sym typeface="Work Sans"/>
            </a:endParaRPr>
          </a:p>
        </p:txBody>
      </p:sp>
      <p:sp>
        <p:nvSpPr>
          <p:cNvPr id="962" name="Google Shape;962;p80"/>
          <p:cNvSpPr txBox="1"/>
          <p:nvPr/>
        </p:nvSpPr>
        <p:spPr>
          <a:xfrm>
            <a:off x="2856747" y="1241546"/>
            <a:ext cx="1545899" cy="498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tabLst/>
              <a:defRPr/>
            </a:pPr>
            <a:r>
              <a:rPr kumimoji="0" lang="es-CO" sz="1050" b="1" i="0" u="none" strike="noStrike" kern="1200" cap="none" spc="0" normalizeH="0" baseline="0" noProof="0" dirty="0">
                <a:ln>
                  <a:noFill/>
                </a:ln>
                <a:solidFill>
                  <a:srgbClr val="375A9A"/>
                </a:solidFill>
                <a:effectLst/>
                <a:uLnTx/>
                <a:uFillTx/>
                <a:latin typeface="Arial" panose="020B0604020202020204" pitchFamily="34" charset="0"/>
                <a:ea typeface="Work Sans"/>
                <a:cs typeface="Arial" panose="020B0604020202020204" pitchFamily="34" charset="0"/>
                <a:sym typeface="Work Sans"/>
              </a:rPr>
              <a:t>Familia y comunidad involucrada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srgbClr val="375A9A"/>
              </a:solidFill>
              <a:effectLst/>
              <a:uLnTx/>
              <a:uFillTx/>
              <a:latin typeface="Arial" panose="020B0604020202020204" pitchFamily="34" charset="0"/>
              <a:ea typeface="Work Sans"/>
              <a:cs typeface="Arial" panose="020B0604020202020204" pitchFamily="34" charset="0"/>
              <a:sym typeface="Work Sans"/>
            </a:endParaRPr>
          </a:p>
        </p:txBody>
      </p:sp>
      <p:sp>
        <p:nvSpPr>
          <p:cNvPr id="52" name="Google Shape;967;p80">
            <a:extLst>
              <a:ext uri="{FF2B5EF4-FFF2-40B4-BE49-F238E27FC236}">
                <a16:creationId xmlns:a16="http://schemas.microsoft.com/office/drawing/2014/main" id="{043C9E98-83AE-DF43-8ACD-9C5AC0912FE3}"/>
              </a:ext>
            </a:extLst>
          </p:cNvPr>
          <p:cNvSpPr txBox="1"/>
          <p:nvPr/>
        </p:nvSpPr>
        <p:spPr>
          <a:xfrm>
            <a:off x="5039735" y="2072509"/>
            <a:ext cx="1567437" cy="103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tabLst/>
              <a:defRPr/>
            </a:pPr>
            <a:r>
              <a:rPr lang="es-CO" sz="1050" b="1" dirty="0">
                <a:solidFill>
                  <a:srgbClr val="375A9A"/>
                </a:solidFill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Acompañamiento pedagógico para la orientación currícular y desarrollo de competencias</a:t>
            </a:r>
          </a:p>
        </p:txBody>
      </p:sp>
      <p:sp>
        <p:nvSpPr>
          <p:cNvPr id="57" name="Google Shape;968;p80">
            <a:extLst>
              <a:ext uri="{FF2B5EF4-FFF2-40B4-BE49-F238E27FC236}">
                <a16:creationId xmlns:a16="http://schemas.microsoft.com/office/drawing/2014/main" id="{4E1314B8-4BF7-E245-8890-B82497831DF6}"/>
              </a:ext>
            </a:extLst>
          </p:cNvPr>
          <p:cNvSpPr txBox="1"/>
          <p:nvPr/>
        </p:nvSpPr>
        <p:spPr>
          <a:xfrm>
            <a:off x="5140842" y="5212623"/>
            <a:ext cx="1200579" cy="45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tabLst/>
              <a:defRPr/>
            </a:pPr>
            <a:r>
              <a:rPr lang="es-CO" sz="1050" b="1" dirty="0">
                <a:solidFill>
                  <a:srgbClr val="375A9A"/>
                </a:solidFill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Nutrición, salud y bienestar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CCEBBB1-95B3-9A48-8930-E9228659133E}"/>
              </a:ext>
            </a:extLst>
          </p:cNvPr>
          <p:cNvSpPr/>
          <p:nvPr/>
        </p:nvSpPr>
        <p:spPr>
          <a:xfrm>
            <a:off x="5142871" y="5323826"/>
            <a:ext cx="45719" cy="169287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539B9763-323F-B345-A3B8-FA75EF2E900B}"/>
              </a:ext>
            </a:extLst>
          </p:cNvPr>
          <p:cNvSpPr/>
          <p:nvPr/>
        </p:nvSpPr>
        <p:spPr>
          <a:xfrm>
            <a:off x="2850198" y="1329437"/>
            <a:ext cx="45719" cy="169287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C1994ABF-36AE-EA43-9AF4-CA3AC60BFE89}"/>
              </a:ext>
            </a:extLst>
          </p:cNvPr>
          <p:cNvSpPr/>
          <p:nvPr/>
        </p:nvSpPr>
        <p:spPr>
          <a:xfrm>
            <a:off x="5001468" y="2165847"/>
            <a:ext cx="45719" cy="169287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" name="Google Shape;970;p80">
            <a:extLst>
              <a:ext uri="{FF2B5EF4-FFF2-40B4-BE49-F238E27FC236}">
                <a16:creationId xmlns:a16="http://schemas.microsoft.com/office/drawing/2014/main" id="{C44433ED-28CF-F644-BF13-BEF31415ED9E}"/>
              </a:ext>
            </a:extLst>
          </p:cNvPr>
          <p:cNvSpPr txBox="1"/>
          <p:nvPr/>
        </p:nvSpPr>
        <p:spPr>
          <a:xfrm>
            <a:off x="520067" y="2072509"/>
            <a:ext cx="1462829" cy="755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tabLst/>
              <a:defRPr/>
            </a:pPr>
            <a:r>
              <a:rPr lang="es-CO" sz="1050" b="1" dirty="0">
                <a:solidFill>
                  <a:srgbClr val="375A9A"/>
                </a:solidFill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Equipo humano  formado, articulado y comprometido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Work Sans"/>
              <a:cs typeface="Arial" panose="020B0604020202020204" pitchFamily="34" charset="0"/>
              <a:sym typeface="Work Sans"/>
            </a:endParaRP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A52C7615-2AC6-0E42-BA60-D55798B4F949}"/>
              </a:ext>
            </a:extLst>
          </p:cNvPr>
          <p:cNvSpPr/>
          <p:nvPr/>
        </p:nvSpPr>
        <p:spPr>
          <a:xfrm>
            <a:off x="1951897" y="2217695"/>
            <a:ext cx="45719" cy="169287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AF852B72-749E-0C44-B829-5046830BD34C}"/>
              </a:ext>
            </a:extLst>
          </p:cNvPr>
          <p:cNvSpPr/>
          <p:nvPr/>
        </p:nvSpPr>
        <p:spPr>
          <a:xfrm>
            <a:off x="1753934" y="5121151"/>
            <a:ext cx="45719" cy="169287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Google Shape;969;p80">
            <a:extLst>
              <a:ext uri="{FF2B5EF4-FFF2-40B4-BE49-F238E27FC236}">
                <a16:creationId xmlns:a16="http://schemas.microsoft.com/office/drawing/2014/main" id="{969F8AC5-0C78-724C-9A5B-AB583F243623}"/>
              </a:ext>
            </a:extLst>
          </p:cNvPr>
          <p:cNvSpPr txBox="1"/>
          <p:nvPr/>
        </p:nvSpPr>
        <p:spPr>
          <a:xfrm>
            <a:off x="319242" y="5013795"/>
            <a:ext cx="1397086" cy="711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tabLst/>
              <a:defRPr/>
            </a:pPr>
            <a:r>
              <a:rPr lang="es-CO" sz="1050" b="1" dirty="0">
                <a:solidFill>
                  <a:srgbClr val="375A9A"/>
                </a:solidFill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Ambientes  de aprendizaje para el desarrollo integral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Work Sans"/>
              <a:cs typeface="Arial" panose="020B0604020202020204" pitchFamily="34" charset="0"/>
              <a:sym typeface="Work Sans"/>
            </a:endParaRPr>
          </a:p>
        </p:txBody>
      </p:sp>
      <p:sp>
        <p:nvSpPr>
          <p:cNvPr id="60" name="Google Shape;967;p80">
            <a:extLst>
              <a:ext uri="{FF2B5EF4-FFF2-40B4-BE49-F238E27FC236}">
                <a16:creationId xmlns:a16="http://schemas.microsoft.com/office/drawing/2014/main" id="{A27D3ABC-28DC-8C46-BBD7-9F2439B694FA}"/>
              </a:ext>
            </a:extLst>
          </p:cNvPr>
          <p:cNvSpPr txBox="1"/>
          <p:nvPr/>
        </p:nvSpPr>
        <p:spPr>
          <a:xfrm>
            <a:off x="2438426" y="6359168"/>
            <a:ext cx="2105580" cy="489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tabLst/>
              <a:defRPr/>
            </a:pPr>
            <a:r>
              <a:rPr lang="es-CO" sz="1050" b="1" dirty="0">
                <a:solidFill>
                  <a:srgbClr val="375A9A"/>
                </a:solidFill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Seguimiento a la atención integral y los aprendizajes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6B8875C3-A771-304B-AFE9-79D4122236B4}"/>
              </a:ext>
            </a:extLst>
          </p:cNvPr>
          <p:cNvSpPr/>
          <p:nvPr/>
        </p:nvSpPr>
        <p:spPr>
          <a:xfrm>
            <a:off x="2540591" y="6460593"/>
            <a:ext cx="45719" cy="169287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64D0700B-44CD-4FBE-A3FA-74D6C5D451BD}"/>
              </a:ext>
            </a:extLst>
          </p:cNvPr>
          <p:cNvSpPr/>
          <p:nvPr/>
        </p:nvSpPr>
        <p:spPr>
          <a:xfrm>
            <a:off x="2196479" y="663105"/>
            <a:ext cx="32315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integral</a:t>
            </a:r>
            <a:endParaRPr lang="es-ES_tradnl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A76D994-127B-9341-A16F-4C188B8A1751}"/>
              </a:ext>
            </a:extLst>
          </p:cNvPr>
          <p:cNvSpPr/>
          <p:nvPr/>
        </p:nvSpPr>
        <p:spPr>
          <a:xfrm>
            <a:off x="906612" y="177590"/>
            <a:ext cx="51403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y estrategia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41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>
            <a:extLst>
              <a:ext uri="{FF2B5EF4-FFF2-40B4-BE49-F238E27FC236}">
                <a16:creationId xmlns:a16="http://schemas.microsoft.com/office/drawing/2014/main" id="{BD3862BC-0028-AA4A-B848-51423716C5D3}"/>
              </a:ext>
            </a:extLst>
          </p:cNvPr>
          <p:cNvSpPr/>
          <p:nvPr/>
        </p:nvSpPr>
        <p:spPr>
          <a:xfrm>
            <a:off x="0" y="2301986"/>
            <a:ext cx="12192000" cy="4556013"/>
          </a:xfrm>
          <a:prstGeom prst="rect">
            <a:avLst/>
          </a:prstGeom>
          <a:solidFill>
            <a:srgbClr val="E2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C6ECBB26-5A7D-9340-B1B7-01871A46CC53}"/>
              </a:ext>
            </a:extLst>
          </p:cNvPr>
          <p:cNvCxnSpPr>
            <a:cxnSpLocks/>
          </p:cNvCxnSpPr>
          <p:nvPr/>
        </p:nvCxnSpPr>
        <p:spPr>
          <a:xfrm flipH="1">
            <a:off x="1" y="2230012"/>
            <a:ext cx="1205984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362A8A5-5788-40F9-82AF-5050E5E362A7}"/>
              </a:ext>
            </a:extLst>
          </p:cNvPr>
          <p:cNvSpPr/>
          <p:nvPr/>
        </p:nvSpPr>
        <p:spPr>
          <a:xfrm>
            <a:off x="1851876" y="981422"/>
            <a:ext cx="10340123" cy="646331"/>
          </a:xfrm>
          <a:prstGeom prst="rect">
            <a:avLst/>
          </a:prstGeom>
          <a:solidFill>
            <a:srgbClr val="436CB7"/>
          </a:solidFill>
        </p:spPr>
        <p:txBody>
          <a:bodyPr wrap="square">
            <a:spAutoFit/>
          </a:bodyPr>
          <a:lstStyle/>
          <a:p>
            <a:pPr lvl="0" defTabSz="914400">
              <a:spcBef>
                <a:spcPts val="1000"/>
              </a:spcBef>
              <a:defRPr/>
            </a:pPr>
            <a:r>
              <a:rPr lang="es-ES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Brindar una educación con calidad y fomentar la permanencia en la educación inicial, preescolar, básica y media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72CA0E8-544C-4D25-A20E-75F5AB058BFA}"/>
              </a:ext>
            </a:extLst>
          </p:cNvPr>
          <p:cNvSpPr txBox="1"/>
          <p:nvPr/>
        </p:nvSpPr>
        <p:spPr>
          <a:xfrm>
            <a:off x="956441" y="2835523"/>
            <a:ext cx="4414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Educación inclusiva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8613865-EA0F-484C-AD88-25D2B7CDFB51}"/>
              </a:ext>
            </a:extLst>
          </p:cNvPr>
          <p:cNvSpPr txBox="1"/>
          <p:nvPr/>
        </p:nvSpPr>
        <p:spPr>
          <a:xfrm>
            <a:off x="515274" y="277716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1.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FEF87E84-8E38-4EBA-ABB7-46C98327708D}"/>
              </a:ext>
            </a:extLst>
          </p:cNvPr>
          <p:cNvSpPr/>
          <p:nvPr/>
        </p:nvSpPr>
        <p:spPr>
          <a:xfrm>
            <a:off x="1851877" y="1689677"/>
            <a:ext cx="9605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spcBef>
                <a:spcPts val="1000"/>
              </a:spcBef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Bienestar y equidad en el acceso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20144B7-BBE6-4911-AD7B-F73BAF6C2F64}"/>
              </a:ext>
            </a:extLst>
          </p:cNvPr>
          <p:cNvSpPr/>
          <p:nvPr/>
        </p:nvSpPr>
        <p:spPr>
          <a:xfrm>
            <a:off x="954859" y="3193375"/>
            <a:ext cx="4193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de la atención desde la diferencia, disminuyendo riesgos asociados a la deserción.</a:t>
            </a:r>
            <a:endParaRPr lang="es-CO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7597504-83FC-4083-B428-16C168192034}"/>
              </a:ext>
            </a:extLst>
          </p:cNvPr>
          <p:cNvSpPr txBox="1"/>
          <p:nvPr/>
        </p:nvSpPr>
        <p:spPr>
          <a:xfrm>
            <a:off x="945732" y="4227949"/>
            <a:ext cx="497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Nuevo PAE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EF7388A-0EF8-451F-A57A-932FB196C1EB}"/>
              </a:ext>
            </a:extLst>
          </p:cNvPr>
          <p:cNvSpPr txBox="1"/>
          <p:nvPr/>
        </p:nvSpPr>
        <p:spPr>
          <a:xfrm>
            <a:off x="515274" y="414467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2.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EB81A32-BA2E-4CC0-B1D1-569A79828076}"/>
              </a:ext>
            </a:extLst>
          </p:cNvPr>
          <p:cNvSpPr/>
          <p:nvPr/>
        </p:nvSpPr>
        <p:spPr>
          <a:xfrm>
            <a:off x="1007717" y="4664273"/>
            <a:ext cx="42906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 de la Unidad Administrativa Especial de Alimentación Escolar.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esquemas de financiación, ampliar cobertura, promover la transparencia y asegurar la calidad y oportunidad. </a:t>
            </a:r>
            <a:endParaRPr lang="es-CO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31636A00-06E2-40E2-852B-8149A4693259}"/>
              </a:ext>
            </a:extLst>
          </p:cNvPr>
          <p:cNvSpPr txBox="1"/>
          <p:nvPr/>
        </p:nvSpPr>
        <p:spPr>
          <a:xfrm>
            <a:off x="6803191" y="2775806"/>
            <a:ext cx="497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Ambientes de aprendizaje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513A9669-8871-4E2D-9D5A-7A3288B7A95E}"/>
              </a:ext>
            </a:extLst>
          </p:cNvPr>
          <p:cNvSpPr txBox="1"/>
          <p:nvPr/>
        </p:nvSpPr>
        <p:spPr>
          <a:xfrm>
            <a:off x="6408201" y="271256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3.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53F1D5E0-53C0-4F36-9545-477B16E7D8B3}"/>
              </a:ext>
            </a:extLst>
          </p:cNvPr>
          <p:cNvSpPr/>
          <p:nvPr/>
        </p:nvSpPr>
        <p:spPr>
          <a:xfrm>
            <a:off x="6809129" y="3100006"/>
            <a:ext cx="489120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en infraestructura escolar orientada a la pertinencia, seguridad, comodidad y accesibilidad.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 del FFIE: Mejorar la estructuración y ejecución de proyectos, evitar la concentración de proveedores, promover la participación de contratistas locales y garantizar la transparencia en ejecución. </a:t>
            </a:r>
            <a:endParaRPr lang="es-CO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3B9625C0-FD66-459C-8BD6-5927A8E5243A}"/>
              </a:ext>
            </a:extLst>
          </p:cNvPr>
          <p:cNvSpPr txBox="1"/>
          <p:nvPr/>
        </p:nvSpPr>
        <p:spPr>
          <a:xfrm>
            <a:off x="6803191" y="4816627"/>
            <a:ext cx="497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Ruta de acceso y permanencia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11D76833-EA96-4184-8A90-C33764DEFEEE}"/>
              </a:ext>
            </a:extLst>
          </p:cNvPr>
          <p:cNvSpPr txBox="1"/>
          <p:nvPr/>
        </p:nvSpPr>
        <p:spPr>
          <a:xfrm>
            <a:off x="6408201" y="475507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4.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7EED20BE-755F-45DC-87F2-936A9172A41C}"/>
              </a:ext>
            </a:extLst>
          </p:cNvPr>
          <p:cNvSpPr/>
          <p:nvPr/>
        </p:nvSpPr>
        <p:spPr>
          <a:xfrm>
            <a:off x="6900645" y="5271363"/>
            <a:ext cx="4749962" cy="1226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08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de búsqueda activa.</a:t>
            </a:r>
          </a:p>
          <a:p>
            <a:pPr>
              <a:lnSpc>
                <a:spcPts val="1080"/>
              </a:lnSpc>
            </a:pPr>
            <a:endParaRPr lang="es-E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08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incentivos por reducción de deserción e intercambio de experiencias.</a:t>
            </a:r>
          </a:p>
          <a:p>
            <a:pPr>
              <a:lnSpc>
                <a:spcPts val="1080"/>
              </a:lnSpc>
            </a:pPr>
            <a:endParaRPr lang="es-E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08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 escolar.</a:t>
            </a:r>
          </a:p>
          <a:p>
            <a:pPr>
              <a:lnSpc>
                <a:spcPts val="1080"/>
              </a:lnSpc>
            </a:pPr>
            <a:endParaRPr lang="es-E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08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de sistema de información (alertas).</a:t>
            </a:r>
            <a:endParaRPr lang="es-CO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7C8649B-7162-CB49-8AE4-7FDE5A56D62B}"/>
              </a:ext>
            </a:extLst>
          </p:cNvPr>
          <p:cNvSpPr/>
          <p:nvPr/>
        </p:nvSpPr>
        <p:spPr>
          <a:xfrm>
            <a:off x="800659" y="1146942"/>
            <a:ext cx="644560" cy="64456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66E93999-8E93-1944-83DF-D4C536332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22" y="1139906"/>
            <a:ext cx="698425" cy="691088"/>
          </a:xfrm>
          <a:prstGeom prst="rect">
            <a:avLst/>
          </a:prstGeom>
        </p:spPr>
      </p:pic>
      <p:sp>
        <p:nvSpPr>
          <p:cNvPr id="41" name="Rectángulo 40">
            <a:extLst>
              <a:ext uri="{FF2B5EF4-FFF2-40B4-BE49-F238E27FC236}">
                <a16:creationId xmlns:a16="http://schemas.microsoft.com/office/drawing/2014/main" id="{0AF00CE1-0208-9B4E-B9E0-989305CD0381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07DC876A-2D18-3143-B7EB-60891E045ED0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4AAB97E-E3CA-E543-89FE-40AEB73822D4}"/>
              </a:ext>
            </a:extLst>
          </p:cNvPr>
          <p:cNvSpPr/>
          <p:nvPr/>
        </p:nvSpPr>
        <p:spPr>
          <a:xfrm>
            <a:off x="906612" y="177590"/>
            <a:ext cx="51403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y estrategia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9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334491DF-3FBF-DA44-BCEC-31054B269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37" b="2304"/>
          <a:stretch/>
        </p:blipFill>
        <p:spPr>
          <a:xfrm>
            <a:off x="489021" y="911221"/>
            <a:ext cx="11195081" cy="576918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D8711BF-A7C9-754B-8675-B0BB00DFD759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DE5CFBC-52DA-6D45-AF57-E34DCCEE4069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E01E82C-4239-E54B-A32D-9727245EE482}"/>
              </a:ext>
            </a:extLst>
          </p:cNvPr>
          <p:cNvSpPr/>
          <p:nvPr/>
        </p:nvSpPr>
        <p:spPr>
          <a:xfrm>
            <a:off x="5614288" y="81722"/>
            <a:ext cx="6577712" cy="523220"/>
          </a:xfrm>
          <a:prstGeom prst="rect">
            <a:avLst/>
          </a:prstGeom>
          <a:solidFill>
            <a:srgbClr val="436CB7"/>
          </a:solidFill>
        </p:spPr>
        <p:txBody>
          <a:bodyPr wrap="square">
            <a:spAutoFit/>
          </a:bodyPr>
          <a:lstStyle/>
          <a:p>
            <a:pPr lvl="0" algn="r" defTabSz="914400">
              <a:spcBef>
                <a:spcPts val="1000"/>
              </a:spcBef>
              <a:defRPr/>
            </a:pPr>
            <a:r>
              <a:rPr lang="es-ES" sz="14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Brindar una educación con calidad y fomentar la permanencia en la educación inicial, preescolar, básica y media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6AFC4E2-EF65-0244-BF8F-D310FD8AD7CF}"/>
              </a:ext>
            </a:extLst>
          </p:cNvPr>
          <p:cNvSpPr/>
          <p:nvPr/>
        </p:nvSpPr>
        <p:spPr>
          <a:xfrm>
            <a:off x="906612" y="177590"/>
            <a:ext cx="51403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y estrategia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10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>
            <a:extLst>
              <a:ext uri="{FF2B5EF4-FFF2-40B4-BE49-F238E27FC236}">
                <a16:creationId xmlns:a16="http://schemas.microsoft.com/office/drawing/2014/main" id="{734ECE03-A0FB-D842-80D4-FA3B5F4592AE}"/>
              </a:ext>
            </a:extLst>
          </p:cNvPr>
          <p:cNvSpPr/>
          <p:nvPr/>
        </p:nvSpPr>
        <p:spPr>
          <a:xfrm>
            <a:off x="0" y="2301986"/>
            <a:ext cx="12192000" cy="4556013"/>
          </a:xfrm>
          <a:prstGeom prst="rect">
            <a:avLst/>
          </a:prstGeom>
          <a:solidFill>
            <a:srgbClr val="E2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B07F011A-B13E-AF4D-B651-3F48F7B76A37}"/>
              </a:ext>
            </a:extLst>
          </p:cNvPr>
          <p:cNvCxnSpPr>
            <a:cxnSpLocks/>
          </p:cNvCxnSpPr>
          <p:nvPr/>
        </p:nvCxnSpPr>
        <p:spPr>
          <a:xfrm flipH="1">
            <a:off x="1" y="2230012"/>
            <a:ext cx="1205984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72CA0E8-544C-4D25-A20E-75F5AB058BFA}"/>
              </a:ext>
            </a:extLst>
          </p:cNvPr>
          <p:cNvSpPr txBox="1"/>
          <p:nvPr/>
        </p:nvSpPr>
        <p:spPr>
          <a:xfrm>
            <a:off x="968054" y="2664559"/>
            <a:ext cx="3757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Directivos lideres y docentes que transforman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8613865-EA0F-484C-AD88-25D2B7CDFB51}"/>
              </a:ext>
            </a:extLst>
          </p:cNvPr>
          <p:cNvSpPr txBox="1"/>
          <p:nvPr/>
        </p:nvSpPr>
        <p:spPr>
          <a:xfrm>
            <a:off x="559359" y="275309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1.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7597504-83FC-4083-B428-16C168192034}"/>
              </a:ext>
            </a:extLst>
          </p:cNvPr>
          <p:cNvSpPr txBox="1"/>
          <p:nvPr/>
        </p:nvSpPr>
        <p:spPr>
          <a:xfrm>
            <a:off x="942364" y="4684081"/>
            <a:ext cx="3384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Competencias para la vida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EF7388A-0EF8-451F-A57A-932FB196C1EB}"/>
              </a:ext>
            </a:extLst>
          </p:cNvPr>
          <p:cNvSpPr txBox="1"/>
          <p:nvPr/>
        </p:nvSpPr>
        <p:spPr>
          <a:xfrm>
            <a:off x="532400" y="458958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2.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EB81A32-BA2E-4CC0-B1D1-569A79828076}"/>
              </a:ext>
            </a:extLst>
          </p:cNvPr>
          <p:cNvSpPr/>
          <p:nvPr/>
        </p:nvSpPr>
        <p:spPr>
          <a:xfrm>
            <a:off x="659691" y="5125319"/>
            <a:ext cx="50607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Ampliación del PTA.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Nacional de Lectura y Escritura.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Escenarios para el aprendizaje y puesta en práctica de competencias socioemocionales y ciudadanas.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y aprovechamiento de tecnologías y nuevos medios.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Enseñanza de la segunda lengua.</a:t>
            </a:r>
            <a:endParaRPr lang="es-CO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31636A00-06E2-40E2-852B-8149A4693259}"/>
              </a:ext>
            </a:extLst>
          </p:cNvPr>
          <p:cNvSpPr txBox="1"/>
          <p:nvPr/>
        </p:nvSpPr>
        <p:spPr>
          <a:xfrm>
            <a:off x="6670059" y="2664558"/>
            <a:ext cx="497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Más tiempo para aprender, compartir y disfrutar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513A9669-8871-4E2D-9D5A-7A3288B7A95E}"/>
              </a:ext>
            </a:extLst>
          </p:cNvPr>
          <p:cNvSpPr txBox="1"/>
          <p:nvPr/>
        </p:nvSpPr>
        <p:spPr>
          <a:xfrm>
            <a:off x="6177616" y="273562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3.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53F1D5E0-53C0-4F36-9545-477B16E7D8B3}"/>
              </a:ext>
            </a:extLst>
          </p:cNvPr>
          <p:cNvSpPr/>
          <p:nvPr/>
        </p:nvSpPr>
        <p:spPr>
          <a:xfrm>
            <a:off x="6420407" y="3249333"/>
            <a:ext cx="53112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 progresivo del Programa de Jornada Única con calidad.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sostenibles y adecuados a condiciones del territorio. </a:t>
            </a:r>
            <a:endParaRPr lang="es-CO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3B9625C0-FD66-459C-8BD6-5927A8E5243A}"/>
              </a:ext>
            </a:extLst>
          </p:cNvPr>
          <p:cNvSpPr txBox="1"/>
          <p:nvPr/>
        </p:nvSpPr>
        <p:spPr>
          <a:xfrm>
            <a:off x="6670059" y="4280535"/>
            <a:ext cx="419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Entornos escolares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para la vida, la convivencia y la ciudadanía.</a:t>
            </a:r>
            <a:endParaRPr lang="es-CO" sz="1600" b="1" dirty="0">
              <a:solidFill>
                <a:schemeClr val="accent1">
                  <a:lumMod val="7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11D76833-EA96-4184-8A90-C33764DEFEEE}"/>
              </a:ext>
            </a:extLst>
          </p:cNvPr>
          <p:cNvSpPr txBox="1"/>
          <p:nvPr/>
        </p:nvSpPr>
        <p:spPr>
          <a:xfrm>
            <a:off x="6181534" y="429535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4.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7EED20BE-755F-45DC-87F2-936A9172A41C}"/>
              </a:ext>
            </a:extLst>
          </p:cNvPr>
          <p:cNvSpPr/>
          <p:nvPr/>
        </p:nvSpPr>
        <p:spPr>
          <a:xfrm>
            <a:off x="6423509" y="4922471"/>
            <a:ext cx="53112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Consolidación del Sistema Nacional de Convivencia Escolar.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de la relación escuela territorio.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alertas tempranas sobre riesgos de derechos.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Vinculación de las familias.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F1D6797-6162-4E67-94A5-8FCF2CD3F2DC}"/>
              </a:ext>
            </a:extLst>
          </p:cNvPr>
          <p:cNvSpPr/>
          <p:nvPr/>
        </p:nvSpPr>
        <p:spPr>
          <a:xfrm>
            <a:off x="682412" y="3277953"/>
            <a:ext cx="50607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 de liderazgo.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de Escuelas Normales.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Ajuste del Banco de la Excelencia.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de formación (docentes noveles, formación continuada y situada, formación posgradual).</a:t>
            </a:r>
            <a:endParaRPr lang="es-CO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D9852FA-8509-0E47-B362-4BF3E5A14A4B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94AD0CA-BEED-464F-A228-594E287E3EC7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38FB0DF0-AA19-6742-B08B-3BEC36582953}"/>
              </a:ext>
            </a:extLst>
          </p:cNvPr>
          <p:cNvSpPr/>
          <p:nvPr/>
        </p:nvSpPr>
        <p:spPr>
          <a:xfrm>
            <a:off x="1851876" y="981422"/>
            <a:ext cx="10340123" cy="646331"/>
          </a:xfrm>
          <a:prstGeom prst="rect">
            <a:avLst/>
          </a:prstGeom>
          <a:solidFill>
            <a:srgbClr val="436CB7"/>
          </a:solidFill>
        </p:spPr>
        <p:txBody>
          <a:bodyPr wrap="square">
            <a:spAutoFit/>
          </a:bodyPr>
          <a:lstStyle/>
          <a:p>
            <a:pPr lvl="0" defTabSz="914400">
              <a:spcBef>
                <a:spcPts val="1000"/>
              </a:spcBef>
              <a:defRPr/>
            </a:pPr>
            <a:r>
              <a:rPr lang="es-ES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Brindar una educación con calidad y fomentar la permanencia en la educación inicial, preescolar, básica y media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51BFD81C-9A46-FF45-A956-D26108811D7E}"/>
              </a:ext>
            </a:extLst>
          </p:cNvPr>
          <p:cNvSpPr/>
          <p:nvPr/>
        </p:nvSpPr>
        <p:spPr>
          <a:xfrm>
            <a:off x="1851876" y="1744107"/>
            <a:ext cx="5387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spcBef>
                <a:spcPts val="1000"/>
              </a:spcBef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por una educación de calidad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E12A212-B7BD-8E48-92DB-F9C9B18ACAF8}"/>
              </a:ext>
            </a:extLst>
          </p:cNvPr>
          <p:cNvSpPr/>
          <p:nvPr/>
        </p:nvSpPr>
        <p:spPr>
          <a:xfrm>
            <a:off x="800659" y="1146942"/>
            <a:ext cx="644560" cy="64456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AE7F8DFD-F407-AD4F-AC2B-72D66D6B3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22" y="1139906"/>
            <a:ext cx="698425" cy="691088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9E6444F2-71B8-674F-9734-37DE0A63AC92}"/>
              </a:ext>
            </a:extLst>
          </p:cNvPr>
          <p:cNvSpPr/>
          <p:nvPr/>
        </p:nvSpPr>
        <p:spPr>
          <a:xfrm>
            <a:off x="906612" y="177590"/>
            <a:ext cx="51403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y estrategia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139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cielo, captura de pantalla&#10;&#10;Descripción generada automáticamente">
            <a:extLst>
              <a:ext uri="{FF2B5EF4-FFF2-40B4-BE49-F238E27FC236}">
                <a16:creationId xmlns:a16="http://schemas.microsoft.com/office/drawing/2014/main" id="{702878C5-9DAD-504C-A225-A653DAE79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5DB6D4D-ED2B-4647-8F3F-14B10C3817CA}"/>
              </a:ext>
            </a:extLst>
          </p:cNvPr>
          <p:cNvSpPr/>
          <p:nvPr/>
        </p:nvSpPr>
        <p:spPr>
          <a:xfrm>
            <a:off x="3432749" y="191300"/>
            <a:ext cx="8759252" cy="307777"/>
          </a:xfrm>
          <a:prstGeom prst="rect">
            <a:avLst/>
          </a:prstGeom>
          <a:solidFill>
            <a:srgbClr val="436CB7"/>
          </a:solidFill>
        </p:spPr>
        <p:txBody>
          <a:bodyPr wrap="square">
            <a:spAutoFit/>
          </a:bodyPr>
          <a:lstStyle/>
          <a:p>
            <a:pPr lvl="0" algn="r" defTabSz="914400">
              <a:spcBef>
                <a:spcPts val="1000"/>
              </a:spcBef>
              <a:defRPr/>
            </a:pPr>
            <a:r>
              <a:rPr lang="es-ES" sz="14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Eficiencia y desarrollo de capacidades para una gestión moderna del sector educativo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52ED1C8-5AC2-9C47-BADE-7B2A0073AF3C}"/>
              </a:ext>
            </a:extLst>
          </p:cNvPr>
          <p:cNvSpPr/>
          <p:nvPr/>
        </p:nvSpPr>
        <p:spPr>
          <a:xfrm>
            <a:off x="906612" y="177590"/>
            <a:ext cx="13757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6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endParaRPr lang="es-ES_tradnl" sz="2600" b="1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27E27D9-6540-4247-95E2-E9D0BF311D93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4C6B6E-B1F5-0249-9E30-B344CA4E4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DEF2DD3-0C5E-1842-858C-05E9C1BB2724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46DC3E-2E33-D74E-BCC1-7F6F7CC025AC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AAEFED-5F46-F240-BBD7-A5D5E7D4CCCC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7712AE2-91F1-B44E-BCC0-2DD8D939C0CA}"/>
              </a:ext>
            </a:extLst>
          </p:cNvPr>
          <p:cNvSpPr/>
          <p:nvPr/>
        </p:nvSpPr>
        <p:spPr>
          <a:xfrm>
            <a:off x="906612" y="177590"/>
            <a:ext cx="51403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y estrategia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60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ángulo 64">
            <a:extLst>
              <a:ext uri="{FF2B5EF4-FFF2-40B4-BE49-F238E27FC236}">
                <a16:creationId xmlns:a16="http://schemas.microsoft.com/office/drawing/2014/main" id="{6BA6108E-3B23-DE4C-94F9-C5E030F09076}"/>
              </a:ext>
            </a:extLst>
          </p:cNvPr>
          <p:cNvSpPr/>
          <p:nvPr/>
        </p:nvSpPr>
        <p:spPr>
          <a:xfrm>
            <a:off x="306908" y="3228700"/>
            <a:ext cx="11519940" cy="1109859"/>
          </a:xfrm>
          <a:prstGeom prst="rect">
            <a:avLst/>
          </a:prstGeom>
          <a:solidFill>
            <a:srgbClr val="EC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3A8ACAF5-F1DE-A848-A5D3-EA39C88BA9A3}"/>
              </a:ext>
            </a:extLst>
          </p:cNvPr>
          <p:cNvSpPr/>
          <p:nvPr/>
        </p:nvSpPr>
        <p:spPr>
          <a:xfrm>
            <a:off x="306908" y="5588659"/>
            <a:ext cx="11519940" cy="1109859"/>
          </a:xfrm>
          <a:prstGeom prst="rect">
            <a:avLst/>
          </a:prstGeom>
          <a:solidFill>
            <a:srgbClr val="EC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F8DE311-0501-EA49-95F2-ECF70CBC17CB}"/>
              </a:ext>
            </a:extLst>
          </p:cNvPr>
          <p:cNvSpPr/>
          <p:nvPr/>
        </p:nvSpPr>
        <p:spPr>
          <a:xfrm>
            <a:off x="1041882" y="4626087"/>
            <a:ext cx="1583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375A9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Procesos de formación</a:t>
            </a:r>
            <a:r>
              <a:rPr kumimoji="0" lang="es-CO" b="0" i="0" u="none" strike="noStrike" kern="1200" cap="none" spc="0" normalizeH="0" baseline="0" noProof="0" dirty="0">
                <a:ln>
                  <a:noFill/>
                </a:ln>
                <a:solidFill>
                  <a:srgbClr val="375A9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78FBB17-C4EE-1247-BCF4-AE5924A64A18}"/>
              </a:ext>
            </a:extLst>
          </p:cNvPr>
          <p:cNvSpPr/>
          <p:nvPr/>
        </p:nvSpPr>
        <p:spPr>
          <a:xfrm>
            <a:off x="6937215" y="4942686"/>
            <a:ext cx="1024169" cy="432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0" i="0" u="none" strike="noStrike" kern="1200" cap="none" spc="0" normalizeH="0" baseline="0" noProof="0" dirty="0">
                <a:ln>
                  <a:noFill/>
                </a:ln>
                <a:solidFill>
                  <a:srgbClr val="375A9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Tutores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4AAD9B22-4EE1-684D-B7CE-F9436004A0BF}"/>
              </a:ext>
            </a:extLst>
          </p:cNvPr>
          <p:cNvSpPr/>
          <p:nvPr/>
        </p:nvSpPr>
        <p:spPr>
          <a:xfrm>
            <a:off x="8839124" y="4846866"/>
            <a:ext cx="2252193" cy="607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375A9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Directivos de Escuelas Normales Superiores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375A9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B8B3F4F-1D43-7E4A-ADA5-99B07B31CF32}"/>
              </a:ext>
            </a:extLst>
          </p:cNvPr>
          <p:cNvSpPr/>
          <p:nvPr/>
        </p:nvSpPr>
        <p:spPr>
          <a:xfrm>
            <a:off x="3247306" y="4535362"/>
            <a:ext cx="2536889" cy="744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375A9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ciclo de formación ejecutado y 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375A9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de 4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375A9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para 2019 en ejecución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FC16D1B6-5F96-A048-B0C1-BE05DEBED23E}"/>
              </a:ext>
            </a:extLst>
          </p:cNvPr>
          <p:cNvCxnSpPr/>
          <p:nvPr/>
        </p:nvCxnSpPr>
        <p:spPr>
          <a:xfrm>
            <a:off x="396766" y="3159772"/>
            <a:ext cx="11340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 36">
            <a:extLst>
              <a:ext uri="{FF2B5EF4-FFF2-40B4-BE49-F238E27FC236}">
                <a16:creationId xmlns:a16="http://schemas.microsoft.com/office/drawing/2014/main" id="{1792DF72-AC54-9647-A865-8977C35E7622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99365DE4-33DE-7C42-836E-1FC42924E962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A8F61D9C-B360-2544-80D5-2587C00BD2DB}"/>
              </a:ext>
            </a:extLst>
          </p:cNvPr>
          <p:cNvSpPr/>
          <p:nvPr/>
        </p:nvSpPr>
        <p:spPr>
          <a:xfrm>
            <a:off x="5887619" y="202457"/>
            <a:ext cx="6304380" cy="523220"/>
          </a:xfrm>
          <a:prstGeom prst="rect">
            <a:avLst/>
          </a:prstGeom>
          <a:solidFill>
            <a:srgbClr val="436CB7"/>
          </a:solidFill>
        </p:spPr>
        <p:txBody>
          <a:bodyPr wrap="square">
            <a:spAutoFit/>
          </a:bodyPr>
          <a:lstStyle/>
          <a:p>
            <a:pPr lvl="0" algn="r" defTabSz="914400">
              <a:spcBef>
                <a:spcPts val="1000"/>
              </a:spcBef>
              <a:defRPr/>
            </a:pPr>
            <a:r>
              <a:rPr lang="es-ES" sz="14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Brindar una educación con calidad y fomentar la permanencia en la educación inicial, preescolar, básica y media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ECB4543-8FCD-CA4B-ACAF-D28D6C6FEAB5}"/>
              </a:ext>
            </a:extLst>
          </p:cNvPr>
          <p:cNvSpPr/>
          <p:nvPr/>
        </p:nvSpPr>
        <p:spPr>
          <a:xfrm>
            <a:off x="10152656" y="4385335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rgbClr val="375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</a:t>
            </a:r>
            <a:endParaRPr lang="es-CO" sz="3200" b="1" dirty="0">
              <a:solidFill>
                <a:srgbClr val="375A9A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D81FDF4-2E88-5543-B101-62FE34C9ADC0}"/>
              </a:ext>
            </a:extLst>
          </p:cNvPr>
          <p:cNvSpPr/>
          <p:nvPr/>
        </p:nvSpPr>
        <p:spPr>
          <a:xfrm>
            <a:off x="6762348" y="4532575"/>
            <a:ext cx="120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CO" sz="3200" b="1" dirty="0">
                <a:solidFill>
                  <a:srgbClr val="375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3.546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E2140942-FB26-934E-A14A-EFED0A595020}"/>
              </a:ext>
            </a:extLst>
          </p:cNvPr>
          <p:cNvSpPr/>
          <p:nvPr/>
        </p:nvSpPr>
        <p:spPr>
          <a:xfrm>
            <a:off x="1092762" y="5834789"/>
            <a:ext cx="1502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375A9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Material educativo</a:t>
            </a:r>
            <a:endParaRPr kumimoji="0" lang="es-CO" b="0" i="0" u="none" strike="noStrike" kern="1200" cap="none" spc="0" normalizeH="0" baseline="0" noProof="0" dirty="0">
              <a:ln>
                <a:noFill/>
              </a:ln>
              <a:solidFill>
                <a:srgbClr val="375A9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D2D32A57-5A3F-4B43-96A6-4F7B47EC9037}"/>
              </a:ext>
            </a:extLst>
          </p:cNvPr>
          <p:cNvSpPr/>
          <p:nvPr/>
        </p:nvSpPr>
        <p:spPr>
          <a:xfrm>
            <a:off x="4369382" y="5695501"/>
            <a:ext cx="21560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375A9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4.203.479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375A9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Textos en distribución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214FCF6F-3D2C-0F49-9AE3-7D372987819A}"/>
              </a:ext>
            </a:extLst>
          </p:cNvPr>
          <p:cNvSpPr/>
          <p:nvPr/>
        </p:nvSpPr>
        <p:spPr>
          <a:xfrm>
            <a:off x="8433793" y="5676662"/>
            <a:ext cx="224939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375A9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4.243.112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0" i="0" u="none" strike="noStrike" kern="1200" cap="none" spc="0" normalizeH="0" baseline="0" noProof="0" dirty="0">
                <a:ln>
                  <a:noFill/>
                </a:ln>
                <a:solidFill>
                  <a:srgbClr val="375A9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Textos por adjudicar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CC42EBB-4BFD-4B42-8372-297F6F592ECD}"/>
              </a:ext>
            </a:extLst>
          </p:cNvPr>
          <p:cNvSpPr/>
          <p:nvPr/>
        </p:nvSpPr>
        <p:spPr>
          <a:xfrm>
            <a:off x="1001515" y="2423999"/>
            <a:ext cx="1584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O" dirty="0">
                <a:solidFill>
                  <a:srgbClr val="375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Secretarías de Educación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A2D79793-0A48-8C4A-95CD-6D870926AD93}"/>
              </a:ext>
            </a:extLst>
          </p:cNvPr>
          <p:cNvSpPr/>
          <p:nvPr/>
        </p:nvSpPr>
        <p:spPr>
          <a:xfrm>
            <a:off x="4586430" y="3290589"/>
            <a:ext cx="120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CO" sz="3200" b="1" dirty="0">
                <a:solidFill>
                  <a:srgbClr val="375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4.500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BC341242-0354-B247-B783-35733A266783}"/>
              </a:ext>
            </a:extLst>
          </p:cNvPr>
          <p:cNvSpPr/>
          <p:nvPr/>
        </p:nvSpPr>
        <p:spPr>
          <a:xfrm>
            <a:off x="6685571" y="3314035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CO" sz="3200" b="1" dirty="0">
                <a:solidFill>
                  <a:srgbClr val="375A9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93.000</a:t>
            </a:r>
            <a:endParaRPr lang="es-CO" sz="3200" b="1" dirty="0">
              <a:solidFill>
                <a:srgbClr val="375A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0020D525-38F3-A244-B848-E29457986FA7}"/>
              </a:ext>
            </a:extLst>
          </p:cNvPr>
          <p:cNvSpPr/>
          <p:nvPr/>
        </p:nvSpPr>
        <p:spPr>
          <a:xfrm>
            <a:off x="9085640" y="3340821"/>
            <a:ext cx="20056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CO" sz="3200" b="1" dirty="0">
                <a:solidFill>
                  <a:srgbClr val="375A9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2.500.000</a:t>
            </a:r>
            <a:endParaRPr lang="es-CO" sz="3200" b="1" dirty="0">
              <a:solidFill>
                <a:srgbClr val="375A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81355EF5-CA39-3F41-8D8C-022EE175EE41}"/>
              </a:ext>
            </a:extLst>
          </p:cNvPr>
          <p:cNvSpPr/>
          <p:nvPr/>
        </p:nvSpPr>
        <p:spPr>
          <a:xfrm>
            <a:off x="1277947" y="3313084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CO" sz="3200" b="1" dirty="0">
                <a:solidFill>
                  <a:srgbClr val="375A9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100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B630BE41-4CE4-5341-95D9-F7346CFCBBD5}"/>
              </a:ext>
            </a:extLst>
          </p:cNvPr>
          <p:cNvSpPr/>
          <p:nvPr/>
        </p:nvSpPr>
        <p:spPr>
          <a:xfrm>
            <a:off x="4718908" y="3724511"/>
            <a:ext cx="1038068" cy="432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0" i="0" u="none" strike="noStrike" kern="1200" cap="none" spc="0" normalizeH="0" baseline="0" noProof="0" dirty="0">
                <a:ln>
                  <a:noFill/>
                </a:ln>
                <a:solidFill>
                  <a:srgbClr val="375A9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Tutores</a:t>
            </a:r>
          </a:p>
        </p:txBody>
      </p:sp>
      <p:sp>
        <p:nvSpPr>
          <p:cNvPr id="53" name="Google Shape;135;p16">
            <a:extLst>
              <a:ext uri="{FF2B5EF4-FFF2-40B4-BE49-F238E27FC236}">
                <a16:creationId xmlns:a16="http://schemas.microsoft.com/office/drawing/2014/main" id="{52891666-6623-B74C-8F67-491A9FD10C23}"/>
              </a:ext>
            </a:extLst>
          </p:cNvPr>
          <p:cNvSpPr/>
          <p:nvPr/>
        </p:nvSpPr>
        <p:spPr>
          <a:xfrm>
            <a:off x="550636" y="3850997"/>
            <a:ext cx="2400828" cy="26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0" i="0" u="none" strike="noStrike" kern="1200" cap="none" spc="0" normalizeH="0" baseline="0" noProof="0" dirty="0">
                <a:ln>
                  <a:noFill/>
                </a:ln>
                <a:solidFill>
                  <a:srgbClr val="375A9A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Formadores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47BF0B1F-81CB-3042-A2ED-89363A4A91A4}"/>
              </a:ext>
            </a:extLst>
          </p:cNvPr>
          <p:cNvSpPr/>
          <p:nvPr/>
        </p:nvSpPr>
        <p:spPr>
          <a:xfrm>
            <a:off x="6841068" y="3755348"/>
            <a:ext cx="1269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0" i="0" u="none" strike="noStrike" kern="1200" cap="none" spc="0" normalizeH="0" baseline="0" noProof="0" dirty="0">
                <a:ln>
                  <a:noFill/>
                </a:ln>
                <a:solidFill>
                  <a:srgbClr val="375A9A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Docentes</a:t>
            </a:r>
            <a:endParaRPr kumimoji="0" lang="es-CO" b="0" i="0" u="none" strike="noStrike" kern="1200" cap="none" spc="0" normalizeH="0" baseline="0" noProof="0" dirty="0">
              <a:ln>
                <a:noFill/>
              </a:ln>
              <a:solidFill>
                <a:srgbClr val="375A9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58DB6DB2-1551-DE43-AD46-ACE6E1793C24}"/>
              </a:ext>
            </a:extLst>
          </p:cNvPr>
          <p:cNvSpPr/>
          <p:nvPr/>
        </p:nvSpPr>
        <p:spPr>
          <a:xfrm>
            <a:off x="9660313" y="3790154"/>
            <a:ext cx="1385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0" i="0" u="none" strike="noStrike" kern="1200" cap="none" spc="0" normalizeH="0" baseline="0" noProof="0" dirty="0">
                <a:ln>
                  <a:noFill/>
                </a:ln>
                <a:solidFill>
                  <a:srgbClr val="375A9A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Estudiantes</a:t>
            </a:r>
            <a:endParaRPr kumimoji="0" lang="es-CO" b="0" i="0" u="none" strike="noStrike" kern="1200" cap="none" spc="0" normalizeH="0" baseline="0" noProof="0" dirty="0">
              <a:ln>
                <a:noFill/>
              </a:ln>
              <a:solidFill>
                <a:srgbClr val="375A9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id="{4CC13A62-4035-A546-87AB-932705727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553" y="5759908"/>
            <a:ext cx="440272" cy="440272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1FDA9EEE-BB72-7745-90E9-6AAFBDD68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362" y="5759908"/>
            <a:ext cx="440272" cy="440272"/>
          </a:xfrm>
          <a:prstGeom prst="rect">
            <a:avLst/>
          </a:prstGeom>
        </p:spPr>
      </p:pic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F4B15095-6CBE-8042-B158-A9ED0AE92609}"/>
              </a:ext>
            </a:extLst>
          </p:cNvPr>
          <p:cNvCxnSpPr/>
          <p:nvPr/>
        </p:nvCxnSpPr>
        <p:spPr>
          <a:xfrm>
            <a:off x="7339625" y="5759908"/>
            <a:ext cx="0" cy="778528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Imagen 59">
            <a:extLst>
              <a:ext uri="{FF2B5EF4-FFF2-40B4-BE49-F238E27FC236}">
                <a16:creationId xmlns:a16="http://schemas.microsoft.com/office/drawing/2014/main" id="{84C01B8E-5808-024A-ABC8-9F8FB917A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608" y="4462499"/>
            <a:ext cx="425946" cy="421471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D0FABBEF-0ECD-A741-A4DD-C2731B1FE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258" y="4622755"/>
            <a:ext cx="457281" cy="452478"/>
          </a:xfrm>
          <a:prstGeom prst="rect">
            <a:avLst/>
          </a:prstGeom>
        </p:spPr>
      </p:pic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8025604E-C8E5-1945-9503-CA6003FDAB2F}"/>
              </a:ext>
            </a:extLst>
          </p:cNvPr>
          <p:cNvCxnSpPr>
            <a:cxnSpLocks/>
          </p:cNvCxnSpPr>
          <p:nvPr/>
        </p:nvCxnSpPr>
        <p:spPr>
          <a:xfrm>
            <a:off x="8489349" y="4516055"/>
            <a:ext cx="0" cy="833376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Imagen 65">
            <a:extLst>
              <a:ext uri="{FF2B5EF4-FFF2-40B4-BE49-F238E27FC236}">
                <a16:creationId xmlns:a16="http://schemas.microsoft.com/office/drawing/2014/main" id="{1821BC77-ED46-5E4B-90E1-074B75D06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106" y="3411896"/>
            <a:ext cx="457281" cy="452478"/>
          </a:xfrm>
          <a:prstGeom prst="rect">
            <a:avLst/>
          </a:prstGeom>
        </p:spPr>
      </p:pic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798FB701-5708-3B41-8DDB-25FF88E48130}"/>
              </a:ext>
            </a:extLst>
          </p:cNvPr>
          <p:cNvCxnSpPr>
            <a:cxnSpLocks/>
          </p:cNvCxnSpPr>
          <p:nvPr/>
        </p:nvCxnSpPr>
        <p:spPr>
          <a:xfrm>
            <a:off x="5994919" y="4516055"/>
            <a:ext cx="0" cy="833376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Imagen 67">
            <a:extLst>
              <a:ext uri="{FF2B5EF4-FFF2-40B4-BE49-F238E27FC236}">
                <a16:creationId xmlns:a16="http://schemas.microsoft.com/office/drawing/2014/main" id="{29D562A2-C95F-CC4E-B94E-255B23D98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0353" y="3437012"/>
            <a:ext cx="425508" cy="420402"/>
          </a:xfrm>
          <a:prstGeom prst="rect">
            <a:avLst/>
          </a:prstGeom>
        </p:spPr>
      </p:pic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2B5F7629-C94D-D146-A7C4-A82657E3F410}"/>
              </a:ext>
            </a:extLst>
          </p:cNvPr>
          <p:cNvCxnSpPr>
            <a:cxnSpLocks/>
          </p:cNvCxnSpPr>
          <p:nvPr/>
        </p:nvCxnSpPr>
        <p:spPr>
          <a:xfrm>
            <a:off x="5994919" y="3373466"/>
            <a:ext cx="0" cy="833376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5FECBDCB-44AD-B741-96DA-8238D4F5E732}"/>
              </a:ext>
            </a:extLst>
          </p:cNvPr>
          <p:cNvCxnSpPr>
            <a:cxnSpLocks/>
          </p:cNvCxnSpPr>
          <p:nvPr/>
        </p:nvCxnSpPr>
        <p:spPr>
          <a:xfrm>
            <a:off x="8489349" y="3373055"/>
            <a:ext cx="0" cy="833376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Gráfico 71">
            <a:extLst>
              <a:ext uri="{FF2B5EF4-FFF2-40B4-BE49-F238E27FC236}">
                <a16:creationId xmlns:a16="http://schemas.microsoft.com/office/drawing/2014/main" id="{67220D9A-DD01-AB40-BE52-FB1A8DBF7D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59803" y="3441513"/>
            <a:ext cx="379137" cy="379137"/>
          </a:xfrm>
          <a:prstGeom prst="rect">
            <a:avLst/>
          </a:prstGeom>
        </p:spPr>
      </p:pic>
      <p:sp>
        <p:nvSpPr>
          <p:cNvPr id="73" name="Rectángulo 72">
            <a:extLst>
              <a:ext uri="{FF2B5EF4-FFF2-40B4-BE49-F238E27FC236}">
                <a16:creationId xmlns:a16="http://schemas.microsoft.com/office/drawing/2014/main" id="{DDDA3F34-A634-DC47-850E-6E29F1CB2C2A}"/>
              </a:ext>
            </a:extLst>
          </p:cNvPr>
          <p:cNvSpPr/>
          <p:nvPr/>
        </p:nvSpPr>
        <p:spPr>
          <a:xfrm>
            <a:off x="3633361" y="2081302"/>
            <a:ext cx="147204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375A9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914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375A9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375A9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Municipios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51F63BE6-CFD9-714E-88FE-33431348846F}"/>
              </a:ext>
            </a:extLst>
          </p:cNvPr>
          <p:cNvSpPr/>
          <p:nvPr/>
        </p:nvSpPr>
        <p:spPr>
          <a:xfrm>
            <a:off x="5979132" y="2023680"/>
            <a:ext cx="1833258" cy="915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375A9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4.444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375A9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375A9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Establecimientos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375A9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Educativos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816ABF83-F588-F245-BE19-2579CAFB5439}"/>
              </a:ext>
            </a:extLst>
          </p:cNvPr>
          <p:cNvSpPr/>
          <p:nvPr/>
        </p:nvSpPr>
        <p:spPr>
          <a:xfrm>
            <a:off x="8674825" y="2096691"/>
            <a:ext cx="18332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375A9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15.659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375A9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375A9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Sedes focalizadas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5F5F5FE0-034A-EE4E-BC26-B60A906BA492}"/>
              </a:ext>
            </a:extLst>
          </p:cNvPr>
          <p:cNvSpPr/>
          <p:nvPr/>
        </p:nvSpPr>
        <p:spPr>
          <a:xfrm>
            <a:off x="1716220" y="2032165"/>
            <a:ext cx="774074" cy="331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375A9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375A9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id="{0CD95284-9113-FF42-88A0-B1C9A9D2D0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233" y="1741632"/>
            <a:ext cx="777609" cy="769441"/>
          </a:xfrm>
          <a:prstGeom prst="rect">
            <a:avLst/>
          </a:prstGeom>
        </p:spPr>
      </p:pic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6B8C1C69-7552-0844-B311-F31DC4F53262}"/>
              </a:ext>
            </a:extLst>
          </p:cNvPr>
          <p:cNvCxnSpPr>
            <a:cxnSpLocks/>
          </p:cNvCxnSpPr>
          <p:nvPr/>
        </p:nvCxnSpPr>
        <p:spPr>
          <a:xfrm>
            <a:off x="390670" y="1597666"/>
            <a:ext cx="1143617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9" name="Imagen 78" descr="Imagen que contiene LEGO, gráficos vectoriales&#10;&#10;Descripción generada automáticamente">
            <a:extLst>
              <a:ext uri="{FF2B5EF4-FFF2-40B4-BE49-F238E27FC236}">
                <a16:creationId xmlns:a16="http://schemas.microsoft.com/office/drawing/2014/main" id="{C8E9C480-9F16-3449-9493-F566523A978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2014" b="18030"/>
          <a:stretch/>
        </p:blipFill>
        <p:spPr>
          <a:xfrm>
            <a:off x="5447401" y="1034271"/>
            <a:ext cx="1334488" cy="933546"/>
          </a:xfrm>
          <a:prstGeom prst="rect">
            <a:avLst/>
          </a:prstGeom>
        </p:spPr>
      </p:pic>
      <p:sp>
        <p:nvSpPr>
          <p:cNvPr id="47" name="Rectángulo 46">
            <a:extLst>
              <a:ext uri="{FF2B5EF4-FFF2-40B4-BE49-F238E27FC236}">
                <a16:creationId xmlns:a16="http://schemas.microsoft.com/office/drawing/2014/main" id="{A70BC62A-F1E9-7143-B9B0-A33BEC086A82}"/>
              </a:ext>
            </a:extLst>
          </p:cNvPr>
          <p:cNvSpPr/>
          <p:nvPr/>
        </p:nvSpPr>
        <p:spPr>
          <a:xfrm>
            <a:off x="906612" y="177590"/>
            <a:ext cx="51403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y estrategia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535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7CDBBB00-5091-2640-9069-1F8E82357546}"/>
              </a:ext>
            </a:extLst>
          </p:cNvPr>
          <p:cNvSpPr/>
          <p:nvPr/>
        </p:nvSpPr>
        <p:spPr>
          <a:xfrm>
            <a:off x="299806" y="3725056"/>
            <a:ext cx="11519940" cy="1428883"/>
          </a:xfrm>
          <a:prstGeom prst="rect">
            <a:avLst/>
          </a:prstGeom>
          <a:solidFill>
            <a:srgbClr val="E2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6B4EE0E-8B2B-2F4D-A7EF-B79C37F65B5C}"/>
              </a:ext>
            </a:extLst>
          </p:cNvPr>
          <p:cNvSpPr/>
          <p:nvPr/>
        </p:nvSpPr>
        <p:spPr>
          <a:xfrm>
            <a:off x="299806" y="1041816"/>
            <a:ext cx="11519939" cy="1164537"/>
          </a:xfrm>
          <a:prstGeom prst="rect">
            <a:avLst/>
          </a:prstGeom>
          <a:solidFill>
            <a:srgbClr val="E2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/>
          <p:cNvSpPr/>
          <p:nvPr/>
        </p:nvSpPr>
        <p:spPr>
          <a:xfrm>
            <a:off x="5542457" y="3839332"/>
            <a:ext cx="5485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74C5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Para consumo de alcohol y sustancias 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psicoativas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en contextos Escolares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74C5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Para la conducta violentas y suicidas en contextos escolares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74C5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Para la violencia basada en género en contextos escolares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74C5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Para la violencia a través de 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ciberbulling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74C5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Protocolo de seguridad y convivencia en los establecimientos educativos y las entidades territoriales 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5542457" y="5355508"/>
            <a:ext cx="6085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74C5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Participación en FILBO 2019 en la línea de Historia, ética y ciudadanía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74C5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Definición de líneas temáticas del Foro Educativo Nacional –FEN 2019 en Historia, ética y ciudadanía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74C5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Diseño del plan educativo del Bicentenario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74C5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Transformación de las prácticas de enseñanza de la historia, ética y ciudadanía para asociarlas a la toma de decisiones éticas para la construcción de ciudadanía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B68F3C4-6931-D047-8D03-26F30C560277}"/>
              </a:ext>
            </a:extLst>
          </p:cNvPr>
          <p:cNvSpPr txBox="1"/>
          <p:nvPr/>
        </p:nvSpPr>
        <p:spPr>
          <a:xfrm>
            <a:off x="1367196" y="2787540"/>
            <a:ext cx="2823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b="1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Convivencia Escolar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542458" y="2349556"/>
            <a:ext cx="5837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74C5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Fortalecimiento de los 96 comités territoriales de Convivencia Escolar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74C5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Implementación del Sistema Unificado de Información de Convivencia Escolar – SUICE en 5.500 Establecimiento Educativos oficiales y privados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74C5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Implementación del sistema de alertas en todas las entidades territoriales y los respectivos protocolos de prevención y apoyo activando los comités territoriales de convivencia escolar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C901691-987E-2743-8361-49A159418B5B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5CD6488-9B2B-FE45-943B-AA3D32BA3418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A80D2D6-1F60-C04A-8F44-A67AB8E68E68}"/>
              </a:ext>
            </a:extLst>
          </p:cNvPr>
          <p:cNvSpPr/>
          <p:nvPr/>
        </p:nvSpPr>
        <p:spPr>
          <a:xfrm>
            <a:off x="5542457" y="1106116"/>
            <a:ext cx="51782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>
              <a:buClr>
                <a:srgbClr val="4874C5"/>
              </a:buClr>
              <a:buFont typeface="Arial" charset="0"/>
              <a:buChar char="•"/>
              <a:defRPr/>
            </a:pPr>
            <a:r>
              <a:rPr lang="es-ES" sz="1200" kern="0" dirty="0">
                <a:solidFill>
                  <a:srgbClr val="2F5496"/>
                </a:solidFill>
                <a:latin typeface="Arial"/>
                <a:cs typeface="Arial"/>
                <a:sym typeface="Arial"/>
              </a:rPr>
              <a:t>Trabajo con Directivos: rectores, coordinadores y orientadores</a:t>
            </a:r>
          </a:p>
          <a:p>
            <a:pPr marL="285750" lvl="0" indent="-285750" defTabSz="914400">
              <a:buClr>
                <a:srgbClr val="4874C5"/>
              </a:buClr>
              <a:buFont typeface="Arial" charset="0"/>
              <a:buChar char="•"/>
              <a:defRPr/>
            </a:pPr>
            <a:r>
              <a:rPr lang="es-ES" sz="1200" kern="0" dirty="0">
                <a:solidFill>
                  <a:srgbClr val="2F5496"/>
                </a:solidFill>
                <a:latin typeface="Arial"/>
                <a:cs typeface="Arial"/>
                <a:sym typeface="Arial"/>
              </a:rPr>
              <a:t>Trabajo con Familias: Diseño de la Guía Familia Escuela</a:t>
            </a:r>
          </a:p>
          <a:p>
            <a:pPr marL="285750" lvl="0" indent="-285750" defTabSz="914400">
              <a:buClr>
                <a:srgbClr val="4874C5"/>
              </a:buClr>
              <a:buFont typeface="Arial" charset="0"/>
              <a:buChar char="•"/>
              <a:defRPr/>
            </a:pPr>
            <a:r>
              <a:rPr lang="es-ES" sz="1200" kern="0" dirty="0">
                <a:solidFill>
                  <a:srgbClr val="2F5496"/>
                </a:solidFill>
                <a:latin typeface="Arial"/>
                <a:cs typeface="Arial"/>
                <a:sym typeface="Arial"/>
              </a:rPr>
              <a:t>Diseño del programa Emociones para la vida ( Banco Mundial)</a:t>
            </a:r>
          </a:p>
          <a:p>
            <a:pPr marL="285750" lvl="0" indent="-285750" defTabSz="914400">
              <a:buClr>
                <a:srgbClr val="4874C5"/>
              </a:buClr>
              <a:buFont typeface="Arial" charset="0"/>
              <a:buChar char="•"/>
              <a:defRPr/>
            </a:pPr>
            <a:r>
              <a:rPr lang="es-ES" sz="1200" kern="0" dirty="0">
                <a:solidFill>
                  <a:srgbClr val="2F5496"/>
                </a:solidFill>
                <a:latin typeface="Arial"/>
                <a:cs typeface="Arial"/>
                <a:sym typeface="Arial"/>
              </a:rPr>
              <a:t>Diseño de pruebas en los temas de ciudadanía, ética y competencias socioemocionales con el ICFES.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F84BDB0-DA89-4E44-9AB0-5A22B2AB3628}"/>
              </a:ext>
            </a:extLst>
          </p:cNvPr>
          <p:cNvSpPr txBox="1"/>
          <p:nvPr/>
        </p:nvSpPr>
        <p:spPr>
          <a:xfrm>
            <a:off x="1367196" y="1334814"/>
            <a:ext cx="394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600" b="1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Fortalecimiento de Competencias socioemocionales y ciudadanas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A9CBB85-3BE2-E046-9C9F-61574894F2A8}"/>
              </a:ext>
            </a:extLst>
          </p:cNvPr>
          <p:cNvSpPr txBox="1"/>
          <p:nvPr/>
        </p:nvSpPr>
        <p:spPr>
          <a:xfrm>
            <a:off x="1367196" y="4114725"/>
            <a:ext cx="3109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600" b="1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Protocolos de prevenci</a:t>
            </a:r>
            <a:r>
              <a:rPr kumimoji="0" lang="es-ES" sz="1600" b="1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ón</a:t>
            </a:r>
            <a:r>
              <a:rPr kumimoji="0" lang="es-ES" sz="1600" b="1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 y atención</a:t>
            </a:r>
            <a:r>
              <a:rPr kumimoji="0" lang="es-CO" sz="1600" b="1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581FFC7-381A-C843-ACAC-136A315E9085}"/>
              </a:ext>
            </a:extLst>
          </p:cNvPr>
          <p:cNvSpPr txBox="1"/>
          <p:nvPr/>
        </p:nvSpPr>
        <p:spPr>
          <a:xfrm>
            <a:off x="1367196" y="5570122"/>
            <a:ext cx="335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600" b="1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Bicentenario: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600" b="1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Historia, Ética y Ciudadanía 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4666F1B-276A-2A4F-8F1C-0A451E07F6F2}"/>
              </a:ext>
            </a:extLst>
          </p:cNvPr>
          <p:cNvSpPr/>
          <p:nvPr/>
        </p:nvSpPr>
        <p:spPr>
          <a:xfrm>
            <a:off x="5724115" y="177590"/>
            <a:ext cx="6467885" cy="523220"/>
          </a:xfrm>
          <a:prstGeom prst="rect">
            <a:avLst/>
          </a:prstGeom>
          <a:solidFill>
            <a:srgbClr val="436CB7"/>
          </a:solidFill>
        </p:spPr>
        <p:txBody>
          <a:bodyPr wrap="square">
            <a:spAutoFit/>
          </a:bodyPr>
          <a:lstStyle/>
          <a:p>
            <a:pPr lvl="0" defTabSz="914400">
              <a:spcBef>
                <a:spcPts val="1000"/>
              </a:spcBef>
              <a:defRPr/>
            </a:pPr>
            <a:r>
              <a:rPr lang="es-ES" sz="14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Brindar una educación con calidad y fomentar la permanencia en la educación inicial, preescolar, básica y media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BAD3FFAA-DB4C-4746-87F8-AAFB90DDB6A2}"/>
              </a:ext>
            </a:extLst>
          </p:cNvPr>
          <p:cNvCxnSpPr>
            <a:cxnSpLocks/>
          </p:cNvCxnSpPr>
          <p:nvPr/>
        </p:nvCxnSpPr>
        <p:spPr>
          <a:xfrm>
            <a:off x="5405795" y="1041817"/>
            <a:ext cx="0" cy="5602603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n 36">
            <a:extLst>
              <a:ext uri="{FF2B5EF4-FFF2-40B4-BE49-F238E27FC236}">
                <a16:creationId xmlns:a16="http://schemas.microsoft.com/office/drawing/2014/main" id="{04FC6A6C-1313-464B-97F8-04CDC9DE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33" y="1286751"/>
            <a:ext cx="696558" cy="689241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11EA5488-4D7B-C04F-A444-200BA497F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33" y="2573344"/>
            <a:ext cx="698425" cy="691088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29208CA4-3AFD-E148-ACE5-FA0473D67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21" y="4027275"/>
            <a:ext cx="767739" cy="7596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0BB4659-01BD-3947-B6B5-A5AD1E419A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670" y="5367797"/>
            <a:ext cx="921802" cy="912119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687A0969-7F14-324A-8B27-B23CE64A7237}"/>
              </a:ext>
            </a:extLst>
          </p:cNvPr>
          <p:cNvSpPr/>
          <p:nvPr/>
        </p:nvSpPr>
        <p:spPr>
          <a:xfrm>
            <a:off x="1476531" y="1919589"/>
            <a:ext cx="194872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41DA6E38-36C3-0045-9E0E-5C8CBD27354D}"/>
              </a:ext>
            </a:extLst>
          </p:cNvPr>
          <p:cNvSpPr/>
          <p:nvPr/>
        </p:nvSpPr>
        <p:spPr>
          <a:xfrm>
            <a:off x="1476531" y="3133792"/>
            <a:ext cx="194872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372B00C1-F55E-5B43-A049-04884100D347}"/>
              </a:ext>
            </a:extLst>
          </p:cNvPr>
          <p:cNvSpPr/>
          <p:nvPr/>
        </p:nvSpPr>
        <p:spPr>
          <a:xfrm>
            <a:off x="1476531" y="4700264"/>
            <a:ext cx="194872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1EA1F0C9-2272-F249-8099-77C70EDBD528}"/>
              </a:ext>
            </a:extLst>
          </p:cNvPr>
          <p:cNvSpPr/>
          <p:nvPr/>
        </p:nvSpPr>
        <p:spPr>
          <a:xfrm>
            <a:off x="1476531" y="6146815"/>
            <a:ext cx="194872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D4186471-C81C-4C4D-9503-64B2FAD2DB26}"/>
              </a:ext>
            </a:extLst>
          </p:cNvPr>
          <p:cNvSpPr/>
          <p:nvPr/>
        </p:nvSpPr>
        <p:spPr>
          <a:xfrm>
            <a:off x="906612" y="177590"/>
            <a:ext cx="51403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y estrategia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30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2C901691-987E-2743-8361-49A159418B5B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5CD6488-9B2B-FE45-943B-AA3D32BA3418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4666F1B-276A-2A4F-8F1C-0A451E07F6F2}"/>
              </a:ext>
            </a:extLst>
          </p:cNvPr>
          <p:cNvSpPr/>
          <p:nvPr/>
        </p:nvSpPr>
        <p:spPr>
          <a:xfrm>
            <a:off x="5724115" y="177590"/>
            <a:ext cx="6467885" cy="523220"/>
          </a:xfrm>
          <a:prstGeom prst="rect">
            <a:avLst/>
          </a:prstGeom>
          <a:solidFill>
            <a:srgbClr val="436CB7"/>
          </a:solidFill>
        </p:spPr>
        <p:txBody>
          <a:bodyPr wrap="square">
            <a:spAutoFit/>
          </a:bodyPr>
          <a:lstStyle/>
          <a:p>
            <a:pPr lvl="0" defTabSz="914400">
              <a:spcBef>
                <a:spcPts val="1000"/>
              </a:spcBef>
              <a:defRPr/>
            </a:pPr>
            <a:r>
              <a:rPr lang="es-ES" sz="14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Brindar una educación con calidad y fomentar la permanencia en la educación inicial, preescolar, básica y media</a:t>
            </a:r>
          </a:p>
        </p:txBody>
      </p:sp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F6131F10-33FB-EB43-BC8A-4FDCFCDAE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480010"/>
              </p:ext>
            </p:extLst>
          </p:nvPr>
        </p:nvGraphicFramePr>
        <p:xfrm>
          <a:off x="1377236" y="2199874"/>
          <a:ext cx="9700034" cy="3286525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5230411">
                  <a:extLst>
                    <a:ext uri="{9D8B030D-6E8A-4147-A177-3AD203B41FA5}">
                      <a16:colId xmlns:a16="http://schemas.microsoft.com/office/drawing/2014/main" val="258287930"/>
                    </a:ext>
                  </a:extLst>
                </a:gridCol>
                <a:gridCol w="2020840">
                  <a:extLst>
                    <a:ext uri="{9D8B030D-6E8A-4147-A177-3AD203B41FA5}">
                      <a16:colId xmlns:a16="http://schemas.microsoft.com/office/drawing/2014/main" val="2171192107"/>
                    </a:ext>
                  </a:extLst>
                </a:gridCol>
                <a:gridCol w="2448783">
                  <a:extLst>
                    <a:ext uri="{9D8B030D-6E8A-4147-A177-3AD203B41FA5}">
                      <a16:colId xmlns:a16="http://schemas.microsoft.com/office/drawing/2014/main" val="2401036852"/>
                    </a:ext>
                  </a:extLst>
                </a:gridCol>
              </a:tblGrid>
              <a:tr h="7175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Indicador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87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Línea base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87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Meta del cuatrienio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87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956544"/>
                  </a:ext>
                </a:extLst>
              </a:tr>
              <a:tr h="63147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Porcentaje de estudiantes en establecimientos educativos oficiales con jornada única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12% (900.000)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24% (1,8 millones)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8014873"/>
                  </a:ext>
                </a:extLst>
              </a:tr>
              <a:tr h="63147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Porcentaje de colegios oficiales en las categorías A+ y A de la Prueba Saber 11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87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14,0 %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87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20 %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87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891223"/>
                  </a:ext>
                </a:extLst>
              </a:tr>
              <a:tr h="9472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Brecha entre los porcentajes de establecimientos no oficiales y oficiales en niveles A+, A y B, en pruebas Saber 11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35,4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33,4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0450941"/>
                  </a:ext>
                </a:extLst>
              </a:tr>
              <a:tr h="35879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>
                          <a:effectLst/>
                        </a:rPr>
                        <a:t>Reestructuración de las pruebas Saber 3º, 5º y 9º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87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0 %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87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100 %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87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315032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E1AA6E8A-138B-0542-B074-CBDFE179BBDE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C5D8DE9-D85C-FD4E-8279-380EB9A53AAD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D8DE936-85AE-3046-A4BF-D26EA0C81BB8}"/>
              </a:ext>
            </a:extLst>
          </p:cNvPr>
          <p:cNvSpPr/>
          <p:nvPr/>
        </p:nvSpPr>
        <p:spPr>
          <a:xfrm>
            <a:off x="906612" y="177590"/>
            <a:ext cx="51403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y estrategia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476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ángulo 35">
            <a:extLst>
              <a:ext uri="{FF2B5EF4-FFF2-40B4-BE49-F238E27FC236}">
                <a16:creationId xmlns:a16="http://schemas.microsoft.com/office/drawing/2014/main" id="{829ACF59-EB05-CE45-B294-826AC4477BD9}"/>
              </a:ext>
            </a:extLst>
          </p:cNvPr>
          <p:cNvSpPr/>
          <p:nvPr/>
        </p:nvSpPr>
        <p:spPr>
          <a:xfrm>
            <a:off x="0" y="2301986"/>
            <a:ext cx="12192000" cy="4556013"/>
          </a:xfrm>
          <a:prstGeom prst="rect">
            <a:avLst/>
          </a:prstGeom>
          <a:solidFill>
            <a:srgbClr val="E2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AFBA282-AF70-7B49-93EE-C3519F917AA1}"/>
              </a:ext>
            </a:extLst>
          </p:cNvPr>
          <p:cNvCxnSpPr>
            <a:cxnSpLocks/>
          </p:cNvCxnSpPr>
          <p:nvPr/>
        </p:nvCxnSpPr>
        <p:spPr>
          <a:xfrm flipH="1">
            <a:off x="1" y="2230012"/>
            <a:ext cx="1205984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5E4BFBE-0F22-486E-ACD4-AE61C8BA9121}"/>
              </a:ext>
            </a:extLst>
          </p:cNvPr>
          <p:cNvSpPr/>
          <p:nvPr/>
        </p:nvSpPr>
        <p:spPr>
          <a:xfrm>
            <a:off x="1949170" y="1045965"/>
            <a:ext cx="10242830" cy="646331"/>
          </a:xfrm>
          <a:prstGeom prst="rect">
            <a:avLst/>
          </a:prstGeom>
          <a:solidFill>
            <a:srgbClr val="436CB7"/>
          </a:solidFill>
        </p:spPr>
        <p:txBody>
          <a:bodyPr wrap="square">
            <a:spAutoFit/>
          </a:bodyPr>
          <a:lstStyle/>
          <a:p>
            <a:pPr lvl="0" defTabSz="914400">
              <a:spcBef>
                <a:spcPts val="1000"/>
              </a:spcBef>
              <a:defRPr/>
            </a:pPr>
            <a:r>
              <a:rPr lang="es-ES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Apuesta por una educación media con calidad y pertinencia para los jóvenes colombianos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0C4636B-229D-462F-9375-44C36CACDF59}"/>
              </a:ext>
            </a:extLst>
          </p:cNvPr>
          <p:cNvSpPr txBox="1"/>
          <p:nvPr/>
        </p:nvSpPr>
        <p:spPr>
          <a:xfrm>
            <a:off x="687845" y="2938844"/>
            <a:ext cx="497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Fortalecimiento de trayectorias previas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53C199C-FBC1-40A4-A151-B3ECD5295A1C}"/>
              </a:ext>
            </a:extLst>
          </p:cNvPr>
          <p:cNvSpPr txBox="1"/>
          <p:nvPr/>
        </p:nvSpPr>
        <p:spPr>
          <a:xfrm>
            <a:off x="312336" y="285027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1.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3C8EB60-2D34-4CEA-81E7-0FD82765B2BA}"/>
              </a:ext>
            </a:extLst>
          </p:cNvPr>
          <p:cNvSpPr txBox="1"/>
          <p:nvPr/>
        </p:nvSpPr>
        <p:spPr>
          <a:xfrm>
            <a:off x="649019" y="4665623"/>
            <a:ext cx="497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Consolidación de competencias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56DCF43-0F7E-4390-B2DD-B8200EA1F0EE}"/>
              </a:ext>
            </a:extLst>
          </p:cNvPr>
          <p:cNvSpPr txBox="1"/>
          <p:nvPr/>
        </p:nvSpPr>
        <p:spPr>
          <a:xfrm>
            <a:off x="212198" y="460406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2.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EF113CAE-138A-46C4-8FB0-1A7C2E81FE6A}"/>
              </a:ext>
            </a:extLst>
          </p:cNvPr>
          <p:cNvSpPr/>
          <p:nvPr/>
        </p:nvSpPr>
        <p:spPr>
          <a:xfrm>
            <a:off x="649019" y="5008935"/>
            <a:ext cx="49446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Secuencias didácticas y guías docentes para formación de competencias socioemocionales.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de competencias matemáticas.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 de una política nacional de educación económica y financiera (Comisión Intersectorial).</a:t>
            </a:r>
            <a:endParaRPr lang="es-CO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DBEA456-9618-4DD9-8481-ED5FBE1B5766}"/>
              </a:ext>
            </a:extLst>
          </p:cNvPr>
          <p:cNvSpPr txBox="1"/>
          <p:nvPr/>
        </p:nvSpPr>
        <p:spPr>
          <a:xfrm>
            <a:off x="6815202" y="2712668"/>
            <a:ext cx="497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Creación de un sistema de orientación socio-ocupacional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18D11B2-BE68-43EE-93BA-E11C23680E77}"/>
              </a:ext>
            </a:extLst>
          </p:cNvPr>
          <p:cNvSpPr txBox="1"/>
          <p:nvPr/>
        </p:nvSpPr>
        <p:spPr>
          <a:xfrm>
            <a:off x="6388327" y="282870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3.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0756C4B-33DE-4CBA-975F-C18F9CCE4CE8}"/>
              </a:ext>
            </a:extLst>
          </p:cNvPr>
          <p:cNvSpPr/>
          <p:nvPr/>
        </p:nvSpPr>
        <p:spPr>
          <a:xfrm>
            <a:off x="6880769" y="3297443"/>
            <a:ext cx="53112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integrado al currículo.</a:t>
            </a:r>
          </a:p>
          <a:p>
            <a:endParaRPr lang="es-E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Relacionamiento con la vocación productiva regional.</a:t>
            </a:r>
            <a:endParaRPr lang="es-CO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44F17BCA-135D-4277-A4A4-84DCD663C94B}"/>
              </a:ext>
            </a:extLst>
          </p:cNvPr>
          <p:cNvSpPr txBox="1"/>
          <p:nvPr/>
        </p:nvSpPr>
        <p:spPr>
          <a:xfrm>
            <a:off x="6815202" y="4542513"/>
            <a:ext cx="497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Reenfoque de los programas de articulación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.</a:t>
            </a:r>
            <a:endParaRPr lang="es-CO" sz="1600" b="1" dirty="0">
              <a:solidFill>
                <a:schemeClr val="accent1">
                  <a:lumMod val="7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F36DDE1D-A522-478C-8970-1DBB1AF1EC68}"/>
              </a:ext>
            </a:extLst>
          </p:cNvPr>
          <p:cNvSpPr txBox="1"/>
          <p:nvPr/>
        </p:nvSpPr>
        <p:spPr>
          <a:xfrm>
            <a:off x="6148169" y="460406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4.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0B295863-AF42-4204-B9FC-8F294E2D38AF}"/>
              </a:ext>
            </a:extLst>
          </p:cNvPr>
          <p:cNvSpPr/>
          <p:nvPr/>
        </p:nvSpPr>
        <p:spPr>
          <a:xfrm>
            <a:off x="6880770" y="5127288"/>
            <a:ext cx="47442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de mejora de la estrategia de articulación.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4E0F14D1-218B-46AD-8913-BED2C359D9B4}"/>
              </a:ext>
            </a:extLst>
          </p:cNvPr>
          <p:cNvSpPr/>
          <p:nvPr/>
        </p:nvSpPr>
        <p:spPr>
          <a:xfrm>
            <a:off x="719076" y="3288486"/>
            <a:ext cx="5234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Acompañamiento y tutorías para el mejoramiento de competencias.</a:t>
            </a:r>
          </a:p>
          <a:p>
            <a:endParaRPr lang="es-E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de tutorías y trabajo en alianza con IES y SENA.</a:t>
            </a:r>
            <a:endParaRPr lang="es-CO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BCFE0840-0137-C24F-9545-D1B5A5D89D42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1411862-B9E2-2E4B-89A3-745EFF6219FE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C9D48212-8A78-8346-B27A-F7AA0D67B337}"/>
              </a:ext>
            </a:extLst>
          </p:cNvPr>
          <p:cNvSpPr/>
          <p:nvPr/>
        </p:nvSpPr>
        <p:spPr>
          <a:xfrm>
            <a:off x="880869" y="1045469"/>
            <a:ext cx="628816" cy="62881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00F322A5-3F28-5E41-BE10-C6B75B701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08" y="986832"/>
            <a:ext cx="767739" cy="75967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3E00D3F-2ED4-5E4E-858F-DD0D8C1D9B00}"/>
              </a:ext>
            </a:extLst>
          </p:cNvPr>
          <p:cNvSpPr/>
          <p:nvPr/>
        </p:nvSpPr>
        <p:spPr>
          <a:xfrm>
            <a:off x="7191575" y="5498791"/>
            <a:ext cx="4260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50000"/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Revisión de la especificidad de los programas.</a:t>
            </a:r>
          </a:p>
          <a:p>
            <a:pPr marL="285750" indent="-285750">
              <a:buSzPct val="50000"/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Profundizar en competencias generales.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CABD25DE-C3FA-7641-B396-03D0EF4A7C34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BB026A2-03AF-F142-81F6-6FC7B8AFA195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972D0453-3491-554F-A579-4ED114439888}"/>
              </a:ext>
            </a:extLst>
          </p:cNvPr>
          <p:cNvSpPr/>
          <p:nvPr/>
        </p:nvSpPr>
        <p:spPr>
          <a:xfrm>
            <a:off x="906612" y="177590"/>
            <a:ext cx="51403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y estrategia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10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naturaleza&#10;&#10;Descripción generada automáticamente">
            <a:extLst>
              <a:ext uri="{FF2B5EF4-FFF2-40B4-BE49-F238E27FC236}">
                <a16:creationId xmlns:a16="http://schemas.microsoft.com/office/drawing/2014/main" id="{814A2C09-6D7F-1040-B3B2-22F6615A5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651" y="799586"/>
            <a:ext cx="4435186" cy="605841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746348" y="1293417"/>
            <a:ext cx="4952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Identificación y focalización de meta SENA-MEN (avance 60%) 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45E6A39-56EB-4188-8390-5A027758C48B}"/>
              </a:ext>
            </a:extLst>
          </p:cNvPr>
          <p:cNvSpPr txBox="1"/>
          <p:nvPr/>
        </p:nvSpPr>
        <p:spPr>
          <a:xfrm>
            <a:off x="9472794" y="5566890"/>
            <a:ext cx="286924" cy="278224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41E7497-1CE7-4261-B972-F9BAE0E060EF}"/>
              </a:ext>
            </a:extLst>
          </p:cNvPr>
          <p:cNvSpPr txBox="1"/>
          <p:nvPr/>
        </p:nvSpPr>
        <p:spPr>
          <a:xfrm>
            <a:off x="7987109" y="2428238"/>
            <a:ext cx="455064" cy="276999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1200" dirty="0"/>
              <a:t>377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5D7E2AA-70CB-40D4-AED1-1D10E07597CE}"/>
              </a:ext>
            </a:extLst>
          </p:cNvPr>
          <p:cNvSpPr txBox="1"/>
          <p:nvPr/>
        </p:nvSpPr>
        <p:spPr>
          <a:xfrm>
            <a:off x="9710913" y="2502323"/>
            <a:ext cx="354916" cy="276999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1200" dirty="0"/>
              <a:t>20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EEDA507-47F0-4C56-8768-5B0E37215BB9}"/>
              </a:ext>
            </a:extLst>
          </p:cNvPr>
          <p:cNvSpPr txBox="1"/>
          <p:nvPr/>
        </p:nvSpPr>
        <p:spPr>
          <a:xfrm>
            <a:off x="6509435" y="1254614"/>
            <a:ext cx="346862" cy="276999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11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D5AF3AB-330F-4DFE-88AD-8D4B0FD3F967}"/>
              </a:ext>
            </a:extLst>
          </p:cNvPr>
          <p:cNvSpPr txBox="1"/>
          <p:nvPr/>
        </p:nvSpPr>
        <p:spPr>
          <a:xfrm>
            <a:off x="7979178" y="840922"/>
            <a:ext cx="446544" cy="276999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159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D6303D79-F999-48D7-B91D-12577AE32CB7}"/>
              </a:ext>
            </a:extLst>
          </p:cNvPr>
          <p:cNvSpPr txBox="1"/>
          <p:nvPr/>
        </p:nvSpPr>
        <p:spPr>
          <a:xfrm>
            <a:off x="8332097" y="1908742"/>
            <a:ext cx="441565" cy="276999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148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5E1AB27-656D-45CB-BCA9-691A4898E683}"/>
              </a:ext>
            </a:extLst>
          </p:cNvPr>
          <p:cNvSpPr txBox="1"/>
          <p:nvPr/>
        </p:nvSpPr>
        <p:spPr>
          <a:xfrm>
            <a:off x="8871879" y="2862488"/>
            <a:ext cx="443366" cy="276999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CO" sz="1200" dirty="0"/>
              <a:t>261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F92A518A-31EE-46A1-A6F0-A0B6F3A9BE68}"/>
              </a:ext>
            </a:extLst>
          </p:cNvPr>
          <p:cNvSpPr txBox="1"/>
          <p:nvPr/>
        </p:nvSpPr>
        <p:spPr>
          <a:xfrm>
            <a:off x="7986705" y="2961641"/>
            <a:ext cx="455872" cy="276999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1200" dirty="0"/>
              <a:t>104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27E4254-8178-4571-8A58-C6D55EE9C78F}"/>
              </a:ext>
            </a:extLst>
          </p:cNvPr>
          <p:cNvSpPr txBox="1"/>
          <p:nvPr/>
        </p:nvSpPr>
        <p:spPr>
          <a:xfrm>
            <a:off x="8777010" y="4867000"/>
            <a:ext cx="361830" cy="276999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1200" dirty="0"/>
              <a:t>42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DE4AC7BD-F793-460C-B92D-CE2C49BD8B9A}"/>
              </a:ext>
            </a:extLst>
          </p:cNvPr>
          <p:cNvSpPr txBox="1"/>
          <p:nvPr/>
        </p:nvSpPr>
        <p:spPr>
          <a:xfrm>
            <a:off x="9398386" y="3171744"/>
            <a:ext cx="369286" cy="276999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1200" dirty="0"/>
              <a:t>48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5A9F2BC-AB55-44CD-9D65-7E8416F0A9D0}"/>
              </a:ext>
            </a:extLst>
          </p:cNvPr>
          <p:cNvSpPr txBox="1"/>
          <p:nvPr/>
        </p:nvSpPr>
        <p:spPr>
          <a:xfrm>
            <a:off x="7245057" y="3995412"/>
            <a:ext cx="481222" cy="276999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1200" dirty="0"/>
              <a:t>122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3D5721BC-CDBF-4E2F-B8C6-70537AF4D4AB}"/>
              </a:ext>
            </a:extLst>
          </p:cNvPr>
          <p:cNvSpPr txBox="1"/>
          <p:nvPr/>
        </p:nvSpPr>
        <p:spPr>
          <a:xfrm>
            <a:off x="8905312" y="1443361"/>
            <a:ext cx="450568" cy="276999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101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FEC19688-91A5-498B-98E6-4BB1445C9C19}"/>
              </a:ext>
            </a:extLst>
          </p:cNvPr>
          <p:cNvSpPr txBox="1"/>
          <p:nvPr/>
        </p:nvSpPr>
        <p:spPr>
          <a:xfrm>
            <a:off x="7307059" y="2759756"/>
            <a:ext cx="359233" cy="276999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23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0EC90070-41B2-4FF1-A5D4-5D3CA5CDBF07}"/>
              </a:ext>
            </a:extLst>
          </p:cNvPr>
          <p:cNvSpPr txBox="1"/>
          <p:nvPr/>
        </p:nvSpPr>
        <p:spPr>
          <a:xfrm>
            <a:off x="7555480" y="1879150"/>
            <a:ext cx="403266" cy="276999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40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9284C2C-8A9C-4817-890D-8BA0011084C6}"/>
              </a:ext>
            </a:extLst>
          </p:cNvPr>
          <p:cNvSpPr txBox="1"/>
          <p:nvPr/>
        </p:nvSpPr>
        <p:spPr>
          <a:xfrm>
            <a:off x="8590131" y="3486853"/>
            <a:ext cx="436906" cy="276999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1200" dirty="0"/>
              <a:t>320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4C4B3D18-5CB7-4CF4-BB42-D5E1EB367FBB}"/>
              </a:ext>
            </a:extLst>
          </p:cNvPr>
          <p:cNvSpPr txBox="1"/>
          <p:nvPr/>
        </p:nvSpPr>
        <p:spPr>
          <a:xfrm>
            <a:off x="10387670" y="4052674"/>
            <a:ext cx="269014" cy="276999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1200" dirty="0"/>
              <a:t>4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1DD65160-861B-46F5-9649-3F40D84DED10}"/>
              </a:ext>
            </a:extLst>
          </p:cNvPr>
          <p:cNvSpPr txBox="1"/>
          <p:nvPr/>
        </p:nvSpPr>
        <p:spPr>
          <a:xfrm>
            <a:off x="9480557" y="880565"/>
            <a:ext cx="392686" cy="276999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44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EFEE7926-ED1E-4024-81DB-B889CD9D1927}"/>
              </a:ext>
            </a:extLst>
          </p:cNvPr>
          <p:cNvSpPr txBox="1"/>
          <p:nvPr/>
        </p:nvSpPr>
        <p:spPr>
          <a:xfrm>
            <a:off x="9249034" y="4323462"/>
            <a:ext cx="364219" cy="276999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1200" dirty="0"/>
              <a:t>17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AEC71C8C-C497-4D3E-A7A0-E89FB486DD26}"/>
              </a:ext>
            </a:extLst>
          </p:cNvPr>
          <p:cNvSpPr txBox="1"/>
          <p:nvPr/>
        </p:nvSpPr>
        <p:spPr>
          <a:xfrm>
            <a:off x="7917010" y="4178686"/>
            <a:ext cx="455954" cy="276999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1200" dirty="0"/>
              <a:t>106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A4F634CB-6D72-4FF6-9709-F043CE733D1C}"/>
              </a:ext>
            </a:extLst>
          </p:cNvPr>
          <p:cNvSpPr txBox="1"/>
          <p:nvPr/>
        </p:nvSpPr>
        <p:spPr>
          <a:xfrm>
            <a:off x="8612217" y="795285"/>
            <a:ext cx="446544" cy="276999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103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DE4293F7-30CC-4665-BDE8-CE565BCC2979}"/>
              </a:ext>
            </a:extLst>
          </p:cNvPr>
          <p:cNvSpPr txBox="1"/>
          <p:nvPr/>
        </p:nvSpPr>
        <p:spPr>
          <a:xfrm>
            <a:off x="9339834" y="3775675"/>
            <a:ext cx="361037" cy="276999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1200" dirty="0"/>
              <a:t>77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C29317EC-5A2D-4AE5-BFC0-72BBD34C853D}"/>
              </a:ext>
            </a:extLst>
          </p:cNvPr>
          <p:cNvSpPr txBox="1"/>
          <p:nvPr/>
        </p:nvSpPr>
        <p:spPr>
          <a:xfrm>
            <a:off x="6910065" y="4538864"/>
            <a:ext cx="435027" cy="276999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1200" dirty="0"/>
              <a:t>112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7C5030DD-90EE-4ADF-A2FD-D348E1250B22}"/>
              </a:ext>
            </a:extLst>
          </p:cNvPr>
          <p:cNvSpPr txBox="1"/>
          <p:nvPr/>
        </p:nvSpPr>
        <p:spPr>
          <a:xfrm>
            <a:off x="9228240" y="1842223"/>
            <a:ext cx="441565" cy="276999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109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B025ED5D-B516-40C2-8425-DDB22C0833B6}"/>
              </a:ext>
            </a:extLst>
          </p:cNvPr>
          <p:cNvSpPr txBox="1"/>
          <p:nvPr/>
        </p:nvSpPr>
        <p:spPr>
          <a:xfrm>
            <a:off x="7736682" y="4986327"/>
            <a:ext cx="358460" cy="276999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1200" dirty="0"/>
              <a:t>28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84971CB6-8FEA-40ED-89DC-E183AC611920}"/>
              </a:ext>
            </a:extLst>
          </p:cNvPr>
          <p:cNvSpPr txBox="1"/>
          <p:nvPr/>
        </p:nvSpPr>
        <p:spPr>
          <a:xfrm>
            <a:off x="8710553" y="2345802"/>
            <a:ext cx="441564" cy="276999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235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256CD976-1AED-41CF-A4EF-5FAD2766D55B}"/>
              </a:ext>
            </a:extLst>
          </p:cNvPr>
          <p:cNvSpPr txBox="1"/>
          <p:nvPr/>
        </p:nvSpPr>
        <p:spPr>
          <a:xfrm>
            <a:off x="7744637" y="1357446"/>
            <a:ext cx="378044" cy="276999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29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A589882A-C3D9-4F80-894A-D6990882C645}"/>
              </a:ext>
            </a:extLst>
          </p:cNvPr>
          <p:cNvSpPr txBox="1"/>
          <p:nvPr/>
        </p:nvSpPr>
        <p:spPr>
          <a:xfrm>
            <a:off x="8034292" y="3554219"/>
            <a:ext cx="448814" cy="276999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1200" dirty="0"/>
              <a:t>155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4CC354C7-2D96-4A3C-93DA-278770B1D455}"/>
              </a:ext>
            </a:extLst>
          </p:cNvPr>
          <p:cNvSpPr txBox="1"/>
          <p:nvPr/>
        </p:nvSpPr>
        <p:spPr>
          <a:xfrm>
            <a:off x="7502455" y="3472938"/>
            <a:ext cx="455872" cy="276999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1200" dirty="0"/>
              <a:t>334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0DEEB0AF-ED5B-46AE-B324-82AD41ED253A}"/>
              </a:ext>
            </a:extLst>
          </p:cNvPr>
          <p:cNvSpPr txBox="1"/>
          <p:nvPr/>
        </p:nvSpPr>
        <p:spPr>
          <a:xfrm>
            <a:off x="10203501" y="3350920"/>
            <a:ext cx="275178" cy="276999"/>
          </a:xfrm>
          <a:prstGeom prst="rect">
            <a:avLst/>
          </a:prstGeom>
          <a:solidFill>
            <a:srgbClr val="E438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1200" dirty="0"/>
              <a:t>9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1A42F46-55F7-904E-BB12-CDCF3A56616A}"/>
              </a:ext>
            </a:extLst>
          </p:cNvPr>
          <p:cNvSpPr/>
          <p:nvPr/>
        </p:nvSpPr>
        <p:spPr>
          <a:xfrm>
            <a:off x="10435516" y="199796"/>
            <a:ext cx="1084521" cy="24100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9816C21-4B15-4746-AB7F-6E59CC9549E1}"/>
              </a:ext>
            </a:extLst>
          </p:cNvPr>
          <p:cNvSpPr txBox="1"/>
          <p:nvPr/>
        </p:nvSpPr>
        <p:spPr>
          <a:xfrm>
            <a:off x="10387670" y="209876"/>
            <a:ext cx="1180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E3EC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Mineducación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1E755B2F-71E0-084E-9E14-61864874E586}"/>
              </a:ext>
            </a:extLst>
          </p:cNvPr>
          <p:cNvSpPr/>
          <p:nvPr/>
        </p:nvSpPr>
        <p:spPr>
          <a:xfrm>
            <a:off x="6096000" y="92540"/>
            <a:ext cx="6096000" cy="523220"/>
          </a:xfrm>
          <a:prstGeom prst="rect">
            <a:avLst/>
          </a:prstGeom>
          <a:solidFill>
            <a:srgbClr val="436CB7"/>
          </a:solidFill>
        </p:spPr>
        <p:txBody>
          <a:bodyPr wrap="square">
            <a:spAutoFit/>
          </a:bodyPr>
          <a:lstStyle/>
          <a:p>
            <a:pPr lvl="0" algn="r" defTabSz="914400">
              <a:spcBef>
                <a:spcPts val="1000"/>
              </a:spcBef>
              <a:defRPr/>
            </a:pPr>
            <a:r>
              <a:rPr lang="es-ES" sz="14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Apuesta por una educación media con calidad y pertinencia para los jóvenes colombianos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D90BD77E-1C74-5040-8338-2CBB32D9070F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613D7099-0607-7A49-9CE2-4C56C6CFA542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23C7AE-F971-7349-859C-93687C0A8F24}"/>
              </a:ext>
            </a:extLst>
          </p:cNvPr>
          <p:cNvSpPr txBox="1"/>
          <p:nvPr/>
        </p:nvSpPr>
        <p:spPr>
          <a:xfrm>
            <a:off x="9065558" y="5797915"/>
            <a:ext cx="78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Amazonas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43B83C8C-F6EC-714F-BED5-392F6CA0EEED}"/>
              </a:ext>
            </a:extLst>
          </p:cNvPr>
          <p:cNvSpPr txBox="1"/>
          <p:nvPr/>
        </p:nvSpPr>
        <p:spPr>
          <a:xfrm>
            <a:off x="10196755" y="4304747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Guainía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19F8C6B9-BE26-1444-BF13-B71C9B592179}"/>
              </a:ext>
            </a:extLst>
          </p:cNvPr>
          <p:cNvSpPr txBox="1"/>
          <p:nvPr/>
        </p:nvSpPr>
        <p:spPr>
          <a:xfrm>
            <a:off x="10003941" y="3602171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Vichada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CEB9A08B-05B6-644B-B9B9-7704DAF2ABF6}"/>
              </a:ext>
            </a:extLst>
          </p:cNvPr>
          <p:cNvSpPr txBox="1"/>
          <p:nvPr/>
        </p:nvSpPr>
        <p:spPr>
          <a:xfrm>
            <a:off x="9085459" y="3378836"/>
            <a:ext cx="71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Casanare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2EF0AF94-5CA3-F644-BBB3-EBBF13A42851}"/>
              </a:ext>
            </a:extLst>
          </p:cNvPr>
          <p:cNvSpPr txBox="1"/>
          <p:nvPr/>
        </p:nvSpPr>
        <p:spPr>
          <a:xfrm>
            <a:off x="9601501" y="2744368"/>
            <a:ext cx="63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Arauca</a:t>
            </a:r>
            <a:endParaRPr lang="es-CO" sz="1600" dirty="0">
              <a:solidFill>
                <a:srgbClr val="375A9A"/>
              </a:solidFill>
              <a:latin typeface="Myriad Pro Semibold Condensed" panose="020B0606030403020204" pitchFamily="34" charset="0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AA554F19-7F77-0E4B-8794-ADB9E6BB6B31}"/>
              </a:ext>
            </a:extLst>
          </p:cNvPr>
          <p:cNvSpPr txBox="1"/>
          <p:nvPr/>
        </p:nvSpPr>
        <p:spPr>
          <a:xfrm>
            <a:off x="7652132" y="5209487"/>
            <a:ext cx="793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Putumayo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DA66737F-F623-3447-9160-DA23D9295B96}"/>
              </a:ext>
            </a:extLst>
          </p:cNvPr>
          <p:cNvSpPr txBox="1"/>
          <p:nvPr/>
        </p:nvSpPr>
        <p:spPr>
          <a:xfrm>
            <a:off x="8626320" y="5133477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Caquetá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0F23F070-131F-4F45-B0E8-A70A4F995485}"/>
              </a:ext>
            </a:extLst>
          </p:cNvPr>
          <p:cNvSpPr txBox="1"/>
          <p:nvPr/>
        </p:nvSpPr>
        <p:spPr>
          <a:xfrm>
            <a:off x="8990678" y="4556796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Guaviare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FB65D560-E0BE-A748-A610-C710FB8E41FB}"/>
              </a:ext>
            </a:extLst>
          </p:cNvPr>
          <p:cNvSpPr txBox="1"/>
          <p:nvPr/>
        </p:nvSpPr>
        <p:spPr>
          <a:xfrm>
            <a:off x="9251164" y="4029942"/>
            <a:ext cx="487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Meta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A37E9DBA-2E55-3748-800D-9516A1B13773}"/>
              </a:ext>
            </a:extLst>
          </p:cNvPr>
          <p:cNvSpPr txBox="1"/>
          <p:nvPr/>
        </p:nvSpPr>
        <p:spPr>
          <a:xfrm>
            <a:off x="6862074" y="482981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Nariño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9F2B38EF-FB19-4448-AD60-29EFBFBB9853}"/>
              </a:ext>
            </a:extLst>
          </p:cNvPr>
          <p:cNvSpPr txBox="1"/>
          <p:nvPr/>
        </p:nvSpPr>
        <p:spPr>
          <a:xfrm>
            <a:off x="7245057" y="4256574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Cauca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FC51AA7E-E639-BA4A-9F69-B1E3288F65E9}"/>
              </a:ext>
            </a:extLst>
          </p:cNvPr>
          <p:cNvSpPr txBox="1"/>
          <p:nvPr/>
        </p:nvSpPr>
        <p:spPr>
          <a:xfrm>
            <a:off x="7525527" y="3710614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Valle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6D05A698-E950-F546-9F7E-25F85E6EF06F}"/>
              </a:ext>
            </a:extLst>
          </p:cNvPr>
          <p:cNvSpPr txBox="1"/>
          <p:nvPr/>
        </p:nvSpPr>
        <p:spPr>
          <a:xfrm>
            <a:off x="7831112" y="4468498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Huila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99110591-9E54-1D4E-81DA-C49FEC3C07C8}"/>
              </a:ext>
            </a:extLst>
          </p:cNvPr>
          <p:cNvSpPr txBox="1"/>
          <p:nvPr/>
        </p:nvSpPr>
        <p:spPr>
          <a:xfrm>
            <a:off x="7949403" y="3792233"/>
            <a:ext cx="625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Tolima</a:t>
            </a: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0076E4AB-7C43-E64B-970C-22C07E064527}"/>
              </a:ext>
            </a:extLst>
          </p:cNvPr>
          <p:cNvSpPr txBox="1"/>
          <p:nvPr/>
        </p:nvSpPr>
        <p:spPr>
          <a:xfrm>
            <a:off x="8519916" y="3755329"/>
            <a:ext cx="672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C/marca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98FC9B00-8E86-924A-985B-649F69E48290}"/>
              </a:ext>
            </a:extLst>
          </p:cNvPr>
          <p:cNvSpPr txBox="1"/>
          <p:nvPr/>
        </p:nvSpPr>
        <p:spPr>
          <a:xfrm>
            <a:off x="8794379" y="3109435"/>
            <a:ext cx="664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Boyacá</a:t>
            </a: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D1C0AC6C-5CAD-D646-8D1F-656095DC0DBF}"/>
              </a:ext>
            </a:extLst>
          </p:cNvPr>
          <p:cNvSpPr txBox="1"/>
          <p:nvPr/>
        </p:nvSpPr>
        <p:spPr>
          <a:xfrm>
            <a:off x="7943930" y="3180062"/>
            <a:ext cx="603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Caldas</a:t>
            </a: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4F9B2FAD-372D-954C-99AA-5CF928BA439C}"/>
              </a:ext>
            </a:extLst>
          </p:cNvPr>
          <p:cNvSpPr txBox="1"/>
          <p:nvPr/>
        </p:nvSpPr>
        <p:spPr>
          <a:xfrm>
            <a:off x="7228221" y="2985357"/>
            <a:ext cx="561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Chocó</a:t>
            </a: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25F23BF0-871B-6E4A-AE98-789B342F502C}"/>
              </a:ext>
            </a:extLst>
          </p:cNvPr>
          <p:cNvSpPr txBox="1"/>
          <p:nvPr/>
        </p:nvSpPr>
        <p:spPr>
          <a:xfrm>
            <a:off x="7839859" y="2662703"/>
            <a:ext cx="854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Antioquia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26C2320D-2450-B34C-961B-FB9EA9E7B5A9}"/>
              </a:ext>
            </a:extLst>
          </p:cNvPr>
          <p:cNvSpPr txBox="1"/>
          <p:nvPr/>
        </p:nvSpPr>
        <p:spPr>
          <a:xfrm>
            <a:off x="8534330" y="2582998"/>
            <a:ext cx="794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Santander</a:t>
            </a: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1A8660C0-8031-2542-A31A-AB248A94D6D7}"/>
              </a:ext>
            </a:extLst>
          </p:cNvPr>
          <p:cNvSpPr txBox="1"/>
          <p:nvPr/>
        </p:nvSpPr>
        <p:spPr>
          <a:xfrm>
            <a:off x="9130633" y="2081572"/>
            <a:ext cx="1118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Nte. Santander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AC33CCF4-3309-DF41-B7EE-57845C805F8F}"/>
              </a:ext>
            </a:extLst>
          </p:cNvPr>
          <p:cNvSpPr txBox="1"/>
          <p:nvPr/>
        </p:nvSpPr>
        <p:spPr>
          <a:xfrm>
            <a:off x="8261718" y="2129096"/>
            <a:ext cx="621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Bolívar</a:t>
            </a:r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id="{C747E8BE-876F-6942-ADC4-5435E201C8F5}"/>
              </a:ext>
            </a:extLst>
          </p:cNvPr>
          <p:cNvSpPr txBox="1"/>
          <p:nvPr/>
        </p:nvSpPr>
        <p:spPr>
          <a:xfrm>
            <a:off x="8818744" y="1668181"/>
            <a:ext cx="527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Cesar</a:t>
            </a: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E06BEC87-6438-FB4D-9853-4023CDC0CA52}"/>
              </a:ext>
            </a:extLst>
          </p:cNvPr>
          <p:cNvSpPr txBox="1"/>
          <p:nvPr/>
        </p:nvSpPr>
        <p:spPr>
          <a:xfrm>
            <a:off x="9392350" y="1129732"/>
            <a:ext cx="829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La Guajira</a:t>
            </a: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8CE30F31-D3C4-EC4E-AD49-E055DE669EB6}"/>
              </a:ext>
            </a:extLst>
          </p:cNvPr>
          <p:cNvSpPr txBox="1"/>
          <p:nvPr/>
        </p:nvSpPr>
        <p:spPr>
          <a:xfrm>
            <a:off x="7415152" y="2114054"/>
            <a:ext cx="692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Córdoba</a:t>
            </a: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F88E0FD6-8F5C-4340-8613-2442E76C268C}"/>
              </a:ext>
            </a:extLst>
          </p:cNvPr>
          <p:cNvSpPr txBox="1"/>
          <p:nvPr/>
        </p:nvSpPr>
        <p:spPr>
          <a:xfrm>
            <a:off x="7688044" y="1609168"/>
            <a:ext cx="511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Sucre</a:t>
            </a: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CBD6D04B-6E8C-3640-A2E9-22A066C60354}"/>
              </a:ext>
            </a:extLst>
          </p:cNvPr>
          <p:cNvSpPr txBox="1"/>
          <p:nvPr/>
        </p:nvSpPr>
        <p:spPr>
          <a:xfrm>
            <a:off x="7835643" y="1089217"/>
            <a:ext cx="722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Atlántico</a:t>
            </a: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ACB9B3DC-2191-BF4E-A0C1-A45ADC418994}"/>
              </a:ext>
            </a:extLst>
          </p:cNvPr>
          <p:cNvSpPr txBox="1"/>
          <p:nvPr/>
        </p:nvSpPr>
        <p:spPr>
          <a:xfrm>
            <a:off x="8511846" y="1025360"/>
            <a:ext cx="844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Magdalena</a:t>
            </a: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4986D04F-A69E-9747-B667-460B9595DCDE}"/>
              </a:ext>
            </a:extLst>
          </p:cNvPr>
          <p:cNvSpPr txBox="1"/>
          <p:nvPr/>
        </p:nvSpPr>
        <p:spPr>
          <a:xfrm>
            <a:off x="6429872" y="1534258"/>
            <a:ext cx="945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Myriad Pro Semibold Condensed" panose="020B0606030403020204" pitchFamily="34" charset="0"/>
              </a:rPr>
              <a:t>San Andrés y Providencia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17E99D-8D16-9249-BBD4-42559461ECD1}"/>
              </a:ext>
            </a:extLst>
          </p:cNvPr>
          <p:cNvSpPr txBox="1"/>
          <p:nvPr/>
        </p:nvSpPr>
        <p:spPr>
          <a:xfrm>
            <a:off x="1546603" y="3222847"/>
            <a:ext cx="4367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375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Identificados </a:t>
            </a:r>
            <a:r>
              <a:rPr lang="es-CO" b="1" dirty="0">
                <a:solidFill>
                  <a:srgbClr val="375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3.623 establecimientos educativos</a:t>
            </a:r>
            <a:r>
              <a:rPr lang="es-CO" dirty="0">
                <a:solidFill>
                  <a:srgbClr val="375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donde vamos a trabajar. </a:t>
            </a:r>
          </a:p>
          <a:p>
            <a:endParaRPr lang="es-CO" dirty="0">
              <a:solidFill>
                <a:srgbClr val="375A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dirty="0">
                <a:solidFill>
                  <a:srgbClr val="375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junio se tendrá identificados el </a:t>
            </a:r>
          </a:p>
          <a:p>
            <a:r>
              <a:rPr lang="es-CO" b="1" dirty="0">
                <a:solidFill>
                  <a:srgbClr val="375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es-CO" dirty="0">
                <a:solidFill>
                  <a:srgbClr val="375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establecimientos educativos.</a:t>
            </a:r>
          </a:p>
          <a:p>
            <a:endParaRPr lang="es-CO" dirty="0"/>
          </a:p>
        </p:txBody>
      </p:sp>
      <p:cxnSp>
        <p:nvCxnSpPr>
          <p:cNvPr id="106" name="Conector recto 105">
            <a:extLst>
              <a:ext uri="{FF2B5EF4-FFF2-40B4-BE49-F238E27FC236}">
                <a16:creationId xmlns:a16="http://schemas.microsoft.com/office/drawing/2014/main" id="{92F3906F-6EDA-C445-8163-0551518FB02A}"/>
              </a:ext>
            </a:extLst>
          </p:cNvPr>
          <p:cNvCxnSpPr>
            <a:cxnSpLocks/>
          </p:cNvCxnSpPr>
          <p:nvPr/>
        </p:nvCxnSpPr>
        <p:spPr>
          <a:xfrm flipH="1">
            <a:off x="1594899" y="3978640"/>
            <a:ext cx="4265044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Imagen 106">
            <a:extLst>
              <a:ext uri="{FF2B5EF4-FFF2-40B4-BE49-F238E27FC236}">
                <a16:creationId xmlns:a16="http://schemas.microsoft.com/office/drawing/2014/main" id="{966ACF8E-6D25-2848-AC90-3E42140B7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95" y="3487133"/>
            <a:ext cx="777609" cy="769441"/>
          </a:xfrm>
          <a:prstGeom prst="rect">
            <a:avLst/>
          </a:prstGeom>
        </p:spPr>
      </p:pic>
      <p:sp>
        <p:nvSpPr>
          <p:cNvPr id="77" name="Rectángulo 76">
            <a:extLst>
              <a:ext uri="{FF2B5EF4-FFF2-40B4-BE49-F238E27FC236}">
                <a16:creationId xmlns:a16="http://schemas.microsoft.com/office/drawing/2014/main" id="{05B9FA48-E57A-984F-BF20-F1DAFB707B78}"/>
              </a:ext>
            </a:extLst>
          </p:cNvPr>
          <p:cNvSpPr/>
          <p:nvPr/>
        </p:nvSpPr>
        <p:spPr>
          <a:xfrm>
            <a:off x="906612" y="177590"/>
            <a:ext cx="51403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y estrategia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3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0D0B25C-0859-4449-B9C7-D78F86429FA5}"/>
              </a:ext>
            </a:extLst>
          </p:cNvPr>
          <p:cNvSpPr/>
          <p:nvPr/>
        </p:nvSpPr>
        <p:spPr>
          <a:xfrm>
            <a:off x="0" y="-81516"/>
            <a:ext cx="12284149" cy="693951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8FD72E6-DD9B-5E48-9BFE-283B7E98C7B4}"/>
              </a:ext>
            </a:extLst>
          </p:cNvPr>
          <p:cNvSpPr txBox="1"/>
          <p:nvPr/>
        </p:nvSpPr>
        <p:spPr>
          <a:xfrm>
            <a:off x="6374526" y="1597126"/>
            <a:ext cx="2543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CO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0CA5B2E-9B93-D749-8537-30C99D8E2240}"/>
              </a:ext>
            </a:extLst>
          </p:cNvPr>
          <p:cNvCxnSpPr>
            <a:cxnSpLocks/>
          </p:cNvCxnSpPr>
          <p:nvPr/>
        </p:nvCxnSpPr>
        <p:spPr>
          <a:xfrm>
            <a:off x="6096000" y="1597126"/>
            <a:ext cx="0" cy="39851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C11B63A-0E19-7F41-986F-281114F3CEB4}"/>
              </a:ext>
            </a:extLst>
          </p:cNvPr>
          <p:cNvSpPr txBox="1"/>
          <p:nvPr/>
        </p:nvSpPr>
        <p:spPr>
          <a:xfrm>
            <a:off x="6476228" y="2699155"/>
            <a:ext cx="44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Contexto</a:t>
            </a:r>
          </a:p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Diagnóstico del sector educación</a:t>
            </a:r>
          </a:p>
          <a:p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Objetivos y estrategias</a:t>
            </a:r>
          </a:p>
          <a:p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Metas del cuatrienio</a:t>
            </a:r>
          </a:p>
          <a:p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 descr="Imagen que contiene persona, exterior, pose, hombre&#10;&#10;Descripción generada automáticamente">
            <a:extLst>
              <a:ext uri="{FF2B5EF4-FFF2-40B4-BE49-F238E27FC236}">
                <a16:creationId xmlns:a16="http://schemas.microsoft.com/office/drawing/2014/main" id="{104B8F0C-BA7A-AF4F-8D4C-5164E18DE2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9" r="4326"/>
          <a:stretch/>
        </p:blipFill>
        <p:spPr>
          <a:xfrm>
            <a:off x="0" y="1485900"/>
            <a:ext cx="5873341" cy="41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95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ángulo 54">
            <a:extLst>
              <a:ext uri="{FF2B5EF4-FFF2-40B4-BE49-F238E27FC236}">
                <a16:creationId xmlns:a16="http://schemas.microsoft.com/office/drawing/2014/main" id="{CBB9B4E1-C72A-AC4F-BBF3-080C81E6D662}"/>
              </a:ext>
            </a:extLst>
          </p:cNvPr>
          <p:cNvSpPr/>
          <p:nvPr/>
        </p:nvSpPr>
        <p:spPr>
          <a:xfrm>
            <a:off x="0" y="2088654"/>
            <a:ext cx="12192000" cy="4769346"/>
          </a:xfrm>
          <a:prstGeom prst="rect">
            <a:avLst/>
          </a:prstGeom>
          <a:solidFill>
            <a:srgbClr val="E2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0105813C-065E-7040-A705-AE858DE3309C}"/>
              </a:ext>
            </a:extLst>
          </p:cNvPr>
          <p:cNvCxnSpPr>
            <a:cxnSpLocks/>
          </p:cNvCxnSpPr>
          <p:nvPr/>
        </p:nvCxnSpPr>
        <p:spPr>
          <a:xfrm flipH="1">
            <a:off x="1" y="2050969"/>
            <a:ext cx="1205984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5E4BFBE-0F22-486E-ACD4-AE61C8BA9121}"/>
              </a:ext>
            </a:extLst>
          </p:cNvPr>
          <p:cNvSpPr/>
          <p:nvPr/>
        </p:nvSpPr>
        <p:spPr>
          <a:xfrm>
            <a:off x="1866542" y="1114682"/>
            <a:ext cx="10325458" cy="400110"/>
          </a:xfrm>
          <a:prstGeom prst="rect">
            <a:avLst/>
          </a:prstGeom>
          <a:solidFill>
            <a:srgbClr val="436CB7"/>
          </a:solidFill>
        </p:spPr>
        <p:txBody>
          <a:bodyPr wrap="square">
            <a:spAutoFit/>
          </a:bodyPr>
          <a:lstStyle/>
          <a:p>
            <a:pPr lvl="0" defTabSz="914400">
              <a:spcBef>
                <a:spcPts val="1000"/>
              </a:spcBef>
              <a:defRPr/>
            </a:pPr>
            <a:r>
              <a:rPr lang="es-ES" sz="20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Más y mejor educación rural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0C4636B-229D-462F-9375-44C36CACDF59}"/>
              </a:ext>
            </a:extLst>
          </p:cNvPr>
          <p:cNvSpPr txBox="1"/>
          <p:nvPr/>
        </p:nvSpPr>
        <p:spPr>
          <a:xfrm>
            <a:off x="737571" y="2415377"/>
            <a:ext cx="497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Definición e implementación de una política de educación rural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53C199C-FBC1-40A4-A151-B3ECD5295A1C}"/>
              </a:ext>
            </a:extLst>
          </p:cNvPr>
          <p:cNvSpPr txBox="1"/>
          <p:nvPr/>
        </p:nvSpPr>
        <p:spPr>
          <a:xfrm>
            <a:off x="271184" y="247693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1.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3C8EB60-2D34-4CEA-81E7-0FD82765B2BA}"/>
              </a:ext>
            </a:extLst>
          </p:cNvPr>
          <p:cNvSpPr txBox="1"/>
          <p:nvPr/>
        </p:nvSpPr>
        <p:spPr>
          <a:xfrm>
            <a:off x="761159" y="4292293"/>
            <a:ext cx="497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Implementación de un enfoque diferencial para el sector rural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56DCF43-0F7E-4390-B2DD-B8200EA1F0EE}"/>
              </a:ext>
            </a:extLst>
          </p:cNvPr>
          <p:cNvSpPr txBox="1"/>
          <p:nvPr/>
        </p:nvSpPr>
        <p:spPr>
          <a:xfrm>
            <a:off x="271183" y="430518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2.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EF113CAE-138A-46C4-8FB0-1A7C2E81FE6A}"/>
              </a:ext>
            </a:extLst>
          </p:cNvPr>
          <p:cNvSpPr/>
          <p:nvPr/>
        </p:nvSpPr>
        <p:spPr>
          <a:xfrm>
            <a:off x="822890" y="4855449"/>
            <a:ext cx="48041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Grado transición con enfoque de atención integral, en modalidades acordes al entorno.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flexibles que respondan a las necesidades de las comunidades.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 educativa rural.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única.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superior.</a:t>
            </a:r>
            <a:endParaRPr lang="es-CO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DBEA456-9618-4DD9-8481-ED5FBE1B5766}"/>
              </a:ext>
            </a:extLst>
          </p:cNvPr>
          <p:cNvSpPr txBox="1"/>
          <p:nvPr/>
        </p:nvSpPr>
        <p:spPr>
          <a:xfrm>
            <a:off x="6781125" y="2434989"/>
            <a:ext cx="497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Dignificación de la profesión docente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18D11B2-BE68-43EE-93BA-E11C23680E77}"/>
              </a:ext>
            </a:extLst>
          </p:cNvPr>
          <p:cNvSpPr txBox="1"/>
          <p:nvPr/>
        </p:nvSpPr>
        <p:spPr>
          <a:xfrm>
            <a:off x="6372725" y="23680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3.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0756C4B-33DE-4CBA-975F-C18F9CCE4CE8}"/>
              </a:ext>
            </a:extLst>
          </p:cNvPr>
          <p:cNvSpPr/>
          <p:nvPr/>
        </p:nvSpPr>
        <p:spPr>
          <a:xfrm>
            <a:off x="6796152" y="2774957"/>
            <a:ext cx="5395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de formación pertinentes.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preferencial a becas de formación posgradual.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Concurso especial rural para docentes y directivos docentes.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44F17BCA-135D-4277-A4A4-84DCD663C94B}"/>
              </a:ext>
            </a:extLst>
          </p:cNvPr>
          <p:cNvSpPr txBox="1"/>
          <p:nvPr/>
        </p:nvSpPr>
        <p:spPr>
          <a:xfrm>
            <a:off x="6781125" y="3844861"/>
            <a:ext cx="497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Reducción del analfabetismo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F36DDE1D-A522-478C-8970-1DBB1AF1EC68}"/>
              </a:ext>
            </a:extLst>
          </p:cNvPr>
          <p:cNvSpPr txBox="1"/>
          <p:nvPr/>
        </p:nvSpPr>
        <p:spPr>
          <a:xfrm>
            <a:off x="6346032" y="379452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4.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0B295863-AF42-4204-B9FC-8F294E2D38AF}"/>
              </a:ext>
            </a:extLst>
          </p:cNvPr>
          <p:cNvSpPr/>
          <p:nvPr/>
        </p:nvSpPr>
        <p:spPr>
          <a:xfrm>
            <a:off x="6838460" y="4228841"/>
            <a:ext cx="53112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Descentralización de la estrategia – mayor oportunidad.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de fuentes de financiación.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Alianzas con el sector privado. 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4E0F14D1-218B-46AD-8913-BED2C359D9B4}"/>
              </a:ext>
            </a:extLst>
          </p:cNvPr>
          <p:cNvSpPr/>
          <p:nvPr/>
        </p:nvSpPr>
        <p:spPr>
          <a:xfrm>
            <a:off x="735776" y="2986461"/>
            <a:ext cx="51723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Fomentar desarrollo regional.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 el acceso, permanencia y calidad (reducir brechas)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Apalancamiento de procesos de convivencia y paz, priorizando municipios PDET.</a:t>
            </a:r>
            <a:endParaRPr lang="es-CO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E5E9834-CF63-448E-A956-AD7901E24717}"/>
              </a:ext>
            </a:extLst>
          </p:cNvPr>
          <p:cNvSpPr txBox="1"/>
          <p:nvPr/>
        </p:nvSpPr>
        <p:spPr>
          <a:xfrm>
            <a:off x="6807818" y="5317114"/>
            <a:ext cx="497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Residencias escolares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E1DE13E-BE8A-4AAE-83E0-8ECDE0CE8A31}"/>
              </a:ext>
            </a:extLst>
          </p:cNvPr>
          <p:cNvSpPr txBox="1"/>
          <p:nvPr/>
        </p:nvSpPr>
        <p:spPr>
          <a:xfrm>
            <a:off x="6372725" y="526677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rgbClr val="4874C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.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D557C4E6-67D2-4CA8-A7F4-FE1A91E3A413}"/>
              </a:ext>
            </a:extLst>
          </p:cNvPr>
          <p:cNvSpPr/>
          <p:nvPr/>
        </p:nvSpPr>
        <p:spPr>
          <a:xfrm>
            <a:off x="6838459" y="5566523"/>
            <a:ext cx="24731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Mejoramiento integral: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AB068DE-14A0-4C4D-8B5B-B101705D0371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3767F5E-0CC0-5E40-93A0-599BFFD8714D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9DE8858B-534F-BF4F-B638-BC8CF26477A1}"/>
              </a:ext>
            </a:extLst>
          </p:cNvPr>
          <p:cNvSpPr/>
          <p:nvPr/>
        </p:nvSpPr>
        <p:spPr>
          <a:xfrm>
            <a:off x="906612" y="989024"/>
            <a:ext cx="654980" cy="65498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8BBF5F85-DCD8-4043-BEA1-F71CF52E7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04" y="1016371"/>
            <a:ext cx="623594" cy="61704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C40AF6D-A50B-5446-9C5D-3FAAEB47FA87}"/>
              </a:ext>
            </a:extLst>
          </p:cNvPr>
          <p:cNvSpPr/>
          <p:nvPr/>
        </p:nvSpPr>
        <p:spPr>
          <a:xfrm>
            <a:off x="6691824" y="5841629"/>
            <a:ext cx="42119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SzPct val="50000"/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Lineamientos de operación.</a:t>
            </a:r>
          </a:p>
          <a:p>
            <a:pPr marL="742950" lvl="1" indent="-285750">
              <a:buSzPct val="50000"/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Inversiones en infraestructura y dotación.</a:t>
            </a:r>
          </a:p>
          <a:p>
            <a:pPr marL="742950" lvl="1" indent="-285750">
              <a:buSzPct val="50000"/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Reglamentación de funcionamiento.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A8F387A5-F797-0D41-9BF9-D1E0B5E3D516}"/>
              </a:ext>
            </a:extLst>
          </p:cNvPr>
          <p:cNvSpPr/>
          <p:nvPr/>
        </p:nvSpPr>
        <p:spPr>
          <a:xfrm>
            <a:off x="906612" y="177590"/>
            <a:ext cx="51403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y estrategia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67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EBB45D6-6DA6-4D4D-92BE-A92C7D748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9F52DFC4-968D-6043-8470-06A31C6CAECB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D77F451-6038-9E4C-AE4B-F9C35A317881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385C4F3-1ADD-BC49-8C0E-26C734AE72E3}"/>
              </a:ext>
            </a:extLst>
          </p:cNvPr>
          <p:cNvSpPr/>
          <p:nvPr/>
        </p:nvSpPr>
        <p:spPr>
          <a:xfrm>
            <a:off x="9177618" y="269923"/>
            <a:ext cx="3014382" cy="307777"/>
          </a:xfrm>
          <a:prstGeom prst="rect">
            <a:avLst/>
          </a:prstGeom>
          <a:solidFill>
            <a:srgbClr val="436CB7"/>
          </a:solidFill>
        </p:spPr>
        <p:txBody>
          <a:bodyPr wrap="square">
            <a:spAutoFit/>
          </a:bodyPr>
          <a:lstStyle/>
          <a:p>
            <a:pPr lvl="0" algn="r" defTabSz="914400">
              <a:spcBef>
                <a:spcPts val="1000"/>
              </a:spcBef>
              <a:defRPr/>
            </a:pPr>
            <a:r>
              <a:rPr lang="es-ES" sz="14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Más y mejor educación rural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09B0D5D-C409-5341-97E3-0D22701AD8C8}"/>
              </a:ext>
            </a:extLst>
          </p:cNvPr>
          <p:cNvSpPr/>
          <p:nvPr/>
        </p:nvSpPr>
        <p:spPr>
          <a:xfrm>
            <a:off x="906612" y="177590"/>
            <a:ext cx="51403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y estrategia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78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714F77B-026F-114F-A096-FB80ED4C7A4B}"/>
              </a:ext>
            </a:extLst>
          </p:cNvPr>
          <p:cNvSpPr/>
          <p:nvPr/>
        </p:nvSpPr>
        <p:spPr>
          <a:xfrm>
            <a:off x="0" y="2096374"/>
            <a:ext cx="12192000" cy="4761626"/>
          </a:xfrm>
          <a:prstGeom prst="rect">
            <a:avLst/>
          </a:prstGeom>
          <a:solidFill>
            <a:srgbClr val="E2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A35E23A9-76E1-584C-A9DB-3450B2ECEEC9}"/>
              </a:ext>
            </a:extLst>
          </p:cNvPr>
          <p:cNvCxnSpPr>
            <a:cxnSpLocks/>
          </p:cNvCxnSpPr>
          <p:nvPr/>
        </p:nvCxnSpPr>
        <p:spPr>
          <a:xfrm flipH="1">
            <a:off x="31964" y="1987025"/>
            <a:ext cx="1205984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5E4BFBE-0F22-486E-ACD4-AE61C8BA9121}"/>
              </a:ext>
            </a:extLst>
          </p:cNvPr>
          <p:cNvSpPr/>
          <p:nvPr/>
        </p:nvSpPr>
        <p:spPr>
          <a:xfrm>
            <a:off x="1751653" y="1089197"/>
            <a:ext cx="10440347" cy="400110"/>
          </a:xfrm>
          <a:prstGeom prst="rect">
            <a:avLst/>
          </a:prstGeom>
          <a:solidFill>
            <a:srgbClr val="436CB7"/>
          </a:solidFill>
        </p:spPr>
        <p:txBody>
          <a:bodyPr wrap="square">
            <a:spAutoFit/>
          </a:bodyPr>
          <a:lstStyle/>
          <a:p>
            <a:pPr lvl="0" defTabSz="914400">
              <a:spcBef>
                <a:spcPts val="1000"/>
              </a:spcBef>
              <a:defRPr/>
            </a:pPr>
            <a:r>
              <a:rPr lang="es-ES" sz="20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Apuesta para impulsar una educación superior incluyente y de calidad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0C4636B-229D-462F-9375-44C36CACDF59}"/>
              </a:ext>
            </a:extLst>
          </p:cNvPr>
          <p:cNvSpPr txBox="1"/>
          <p:nvPr/>
        </p:nvSpPr>
        <p:spPr>
          <a:xfrm>
            <a:off x="830517" y="2559543"/>
            <a:ext cx="3799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Fortalecimiento de la educación superior pública</a:t>
            </a:r>
            <a:endParaRPr lang="es-CO" sz="1600" b="1" dirty="0">
              <a:solidFill>
                <a:schemeClr val="accent1">
                  <a:lumMod val="7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53C199C-FBC1-40A4-A151-B3ECD5295A1C}"/>
              </a:ext>
            </a:extLst>
          </p:cNvPr>
          <p:cNvSpPr txBox="1"/>
          <p:nvPr/>
        </p:nvSpPr>
        <p:spPr>
          <a:xfrm>
            <a:off x="414866" y="268265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1.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3C8EB60-2D34-4CEA-81E7-0FD82765B2BA}"/>
              </a:ext>
            </a:extLst>
          </p:cNvPr>
          <p:cNvSpPr txBox="1"/>
          <p:nvPr/>
        </p:nvSpPr>
        <p:spPr>
          <a:xfrm>
            <a:off x="729229" y="4283870"/>
            <a:ext cx="4507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Financiación de la educación superior</a:t>
            </a:r>
            <a:endParaRPr lang="es-CO" sz="1600" b="1" dirty="0">
              <a:solidFill>
                <a:schemeClr val="accent1">
                  <a:lumMod val="7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56DCF43-0F7E-4390-B2DD-B8200EA1F0EE}"/>
              </a:ext>
            </a:extLst>
          </p:cNvPr>
          <p:cNvSpPr txBox="1"/>
          <p:nvPr/>
        </p:nvSpPr>
        <p:spPr>
          <a:xfrm>
            <a:off x="332879" y="42223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2.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EF113CAE-138A-46C4-8FB0-1A7C2E81FE6A}"/>
              </a:ext>
            </a:extLst>
          </p:cNvPr>
          <p:cNvSpPr/>
          <p:nvPr/>
        </p:nvSpPr>
        <p:spPr>
          <a:xfrm>
            <a:off x="729229" y="4694229"/>
            <a:ext cx="46039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Revisión integral de fuentes y usos de los recursos de las IES públicas.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 integral al Icetex.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nuevos instrumentos de amortización acordes con la evolución de los ingresos de los beneficiarios en el tiempo.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de los mecanismos de financiamiento de la infraestructura física.</a:t>
            </a:r>
            <a:endParaRPr lang="es-CO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DBEA456-9618-4DD9-8481-ED5FBE1B5766}"/>
              </a:ext>
            </a:extLst>
          </p:cNvPr>
          <p:cNvSpPr txBox="1"/>
          <p:nvPr/>
        </p:nvSpPr>
        <p:spPr>
          <a:xfrm>
            <a:off x="6829290" y="2232132"/>
            <a:ext cx="4972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Gradualidad en la gratuidad para el acceso a educación superior de la población vulnerable</a:t>
            </a:r>
            <a:endParaRPr lang="es-CO" sz="1600" b="1" dirty="0">
              <a:solidFill>
                <a:schemeClr val="accent1">
                  <a:lumMod val="7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18D11B2-BE68-43EE-93BA-E11C23680E77}"/>
              </a:ext>
            </a:extLst>
          </p:cNvPr>
          <p:cNvSpPr txBox="1"/>
          <p:nvPr/>
        </p:nvSpPr>
        <p:spPr>
          <a:xfrm>
            <a:off x="6336847" y="222060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3.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0756C4B-33DE-4CBA-975F-C18F9CCE4CE8}"/>
              </a:ext>
            </a:extLst>
          </p:cNvPr>
          <p:cNvSpPr/>
          <p:nvPr/>
        </p:nvSpPr>
        <p:spPr>
          <a:xfrm>
            <a:off x="6829290" y="3121220"/>
            <a:ext cx="4766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Acompañamiento a los beneficiarios de Generación E (equidad) y a sus familias, para facilitar su tránsito por la educación superior.</a:t>
            </a:r>
            <a:endParaRPr lang="es-CO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4E0F14D1-218B-46AD-8913-BED2C359D9B4}"/>
              </a:ext>
            </a:extLst>
          </p:cNvPr>
          <p:cNvSpPr/>
          <p:nvPr/>
        </p:nvSpPr>
        <p:spPr>
          <a:xfrm>
            <a:off x="825322" y="3255266"/>
            <a:ext cx="42709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IES públicas con nuevos recursos para funcionamiento e inversión.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destinados a factores de alta calidad.</a:t>
            </a:r>
            <a:endParaRPr lang="es-CO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FADABA22-58A3-48E0-81E7-620623F295A2}"/>
              </a:ext>
            </a:extLst>
          </p:cNvPr>
          <p:cNvSpPr txBox="1"/>
          <p:nvPr/>
        </p:nvSpPr>
        <p:spPr>
          <a:xfrm>
            <a:off x="6811248" y="4047809"/>
            <a:ext cx="5402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Reconocimiento de la excelencia académica</a:t>
            </a:r>
            <a:endParaRPr lang="es-CO" sz="1600" b="1" dirty="0">
              <a:solidFill>
                <a:schemeClr val="accent1">
                  <a:lumMod val="7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E90DA7A-845D-42FC-AD2F-78F5B552DBE3}"/>
              </a:ext>
            </a:extLst>
          </p:cNvPr>
          <p:cNvSpPr txBox="1"/>
          <p:nvPr/>
        </p:nvSpPr>
        <p:spPr>
          <a:xfrm>
            <a:off x="6336847" y="398365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4.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89B1821E-7C76-4081-A496-073988BDCC34}"/>
              </a:ext>
            </a:extLst>
          </p:cNvPr>
          <p:cNvSpPr/>
          <p:nvPr/>
        </p:nvSpPr>
        <p:spPr>
          <a:xfrm>
            <a:off x="6829290" y="4453147"/>
            <a:ext cx="48891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Reconocimiento del mérito académico de estudiantes en condiciones de vulnerabilidad.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que fomenta el acceso a la universidad pública.</a:t>
            </a:r>
            <a:endParaRPr lang="es-CO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5EB8D2F-0807-4E42-89A9-AFCC02744191}"/>
              </a:ext>
            </a:extLst>
          </p:cNvPr>
          <p:cNvSpPr txBox="1"/>
          <p:nvPr/>
        </p:nvSpPr>
        <p:spPr>
          <a:xfrm>
            <a:off x="6811248" y="5372561"/>
            <a:ext cx="5365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Cierre de brechas regionales y urbano-rurales</a:t>
            </a:r>
            <a:endParaRPr lang="es-CO" sz="1600" b="1" dirty="0">
              <a:solidFill>
                <a:schemeClr val="accent1">
                  <a:lumMod val="7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905AA933-F8C9-4C56-AB19-27FE8FB53BF4}"/>
              </a:ext>
            </a:extLst>
          </p:cNvPr>
          <p:cNvSpPr txBox="1"/>
          <p:nvPr/>
        </p:nvSpPr>
        <p:spPr>
          <a:xfrm>
            <a:off x="6336847" y="529560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rgbClr val="4874C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.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C5365F15-4CAE-4A9F-A924-D89235819A13}"/>
              </a:ext>
            </a:extLst>
          </p:cNvPr>
          <p:cNvSpPr/>
          <p:nvPr/>
        </p:nvSpPr>
        <p:spPr>
          <a:xfrm>
            <a:off x="6829290" y="5768803"/>
            <a:ext cx="46039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Revisión y reenfoque de las Alianzas Rurales de Educación y Desarrollo</a:t>
            </a:r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Regionalización.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 de programas virtuales y a distancia.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3AA16B5A-27EB-6B43-A2B4-320314CB9A06}"/>
              </a:ext>
            </a:extLst>
          </p:cNvPr>
          <p:cNvSpPr/>
          <p:nvPr/>
        </p:nvSpPr>
        <p:spPr>
          <a:xfrm>
            <a:off x="906612" y="956720"/>
            <a:ext cx="641936" cy="64193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5B0FE5FF-8216-7C4A-AEE2-63A4600A7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58" y="963797"/>
            <a:ext cx="739644" cy="731874"/>
          </a:xfrm>
          <a:prstGeom prst="rect">
            <a:avLst/>
          </a:prstGeom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29AA44A5-460D-7A41-8208-851F566E4A3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469E25E1-A6CF-5743-9F80-99ED07DB2E79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FBEE5D0-E51F-F44D-8C0B-1630243AA2BA}"/>
              </a:ext>
            </a:extLst>
          </p:cNvPr>
          <p:cNvSpPr/>
          <p:nvPr/>
        </p:nvSpPr>
        <p:spPr>
          <a:xfrm>
            <a:off x="906612" y="177590"/>
            <a:ext cx="51403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y estrategia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76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captura de pantalla, edificio&#10;&#10;Descripción generada automáticamente">
            <a:extLst>
              <a:ext uri="{FF2B5EF4-FFF2-40B4-BE49-F238E27FC236}">
                <a16:creationId xmlns:a16="http://schemas.microsoft.com/office/drawing/2014/main" id="{93498872-ACB8-D944-BBEB-CC799BC7A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7"/>
          <a:stretch/>
        </p:blipFill>
        <p:spPr>
          <a:xfrm>
            <a:off x="2467" y="283715"/>
            <a:ext cx="12187066" cy="667303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1D73377-4CCB-524A-8D7F-47FFFA61CF08}"/>
              </a:ext>
            </a:extLst>
          </p:cNvPr>
          <p:cNvSpPr/>
          <p:nvPr/>
        </p:nvSpPr>
        <p:spPr>
          <a:xfrm>
            <a:off x="5051685" y="129826"/>
            <a:ext cx="7140315" cy="307777"/>
          </a:xfrm>
          <a:prstGeom prst="rect">
            <a:avLst/>
          </a:prstGeom>
          <a:solidFill>
            <a:srgbClr val="436CB7"/>
          </a:solidFill>
        </p:spPr>
        <p:txBody>
          <a:bodyPr wrap="square">
            <a:spAutoFit/>
          </a:bodyPr>
          <a:lstStyle/>
          <a:p>
            <a:pPr lvl="0" algn="r" defTabSz="914400">
              <a:spcBef>
                <a:spcPts val="1000"/>
              </a:spcBef>
              <a:defRPr/>
            </a:pPr>
            <a:r>
              <a:rPr lang="es-ES" sz="14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Apuesta para impulsar una educación superior incluyente y de calidad</a:t>
            </a:r>
          </a:p>
        </p:txBody>
      </p:sp>
    </p:spTree>
    <p:extLst>
      <p:ext uri="{BB962C8B-B14F-4D97-AF65-F5344CB8AC3E}">
        <p14:creationId xmlns:p14="http://schemas.microsoft.com/office/powerpoint/2010/main" val="1082188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36">
            <a:extLst>
              <a:ext uri="{FF2B5EF4-FFF2-40B4-BE49-F238E27FC236}">
                <a16:creationId xmlns:a16="http://schemas.microsoft.com/office/drawing/2014/main" id="{99193490-8530-4A4A-88AC-C695180FDBBE}"/>
              </a:ext>
            </a:extLst>
          </p:cNvPr>
          <p:cNvSpPr/>
          <p:nvPr/>
        </p:nvSpPr>
        <p:spPr>
          <a:xfrm>
            <a:off x="0" y="2088654"/>
            <a:ext cx="12192000" cy="4769346"/>
          </a:xfrm>
          <a:prstGeom prst="rect">
            <a:avLst/>
          </a:prstGeom>
          <a:solidFill>
            <a:srgbClr val="E2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176F0F35-CB5F-6446-BF28-B22ABE890133}"/>
              </a:ext>
            </a:extLst>
          </p:cNvPr>
          <p:cNvCxnSpPr>
            <a:cxnSpLocks/>
          </p:cNvCxnSpPr>
          <p:nvPr/>
        </p:nvCxnSpPr>
        <p:spPr>
          <a:xfrm flipH="1">
            <a:off x="1" y="2050969"/>
            <a:ext cx="1205984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0C4636B-229D-462F-9375-44C36CACDF59}"/>
              </a:ext>
            </a:extLst>
          </p:cNvPr>
          <p:cNvSpPr txBox="1"/>
          <p:nvPr/>
        </p:nvSpPr>
        <p:spPr>
          <a:xfrm>
            <a:off x="906612" y="2766108"/>
            <a:ext cx="497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Educación virtual</a:t>
            </a:r>
            <a:endParaRPr lang="es-CO" sz="1600" b="1" dirty="0">
              <a:solidFill>
                <a:schemeClr val="accent1">
                  <a:lumMod val="7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53C199C-FBC1-40A4-A151-B3ECD5295A1C}"/>
              </a:ext>
            </a:extLst>
          </p:cNvPr>
          <p:cNvSpPr txBox="1"/>
          <p:nvPr/>
        </p:nvSpPr>
        <p:spPr>
          <a:xfrm>
            <a:off x="486999" y="270816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6.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3C8EB60-2D34-4CEA-81E7-0FD82765B2BA}"/>
              </a:ext>
            </a:extLst>
          </p:cNvPr>
          <p:cNvSpPr txBox="1"/>
          <p:nvPr/>
        </p:nvSpPr>
        <p:spPr>
          <a:xfrm>
            <a:off x="842038" y="4090423"/>
            <a:ext cx="4553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Fortalecimiento del sistema de aseguramiento de la calidad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56DCF43-0F7E-4390-B2DD-B8200EA1F0EE}"/>
              </a:ext>
            </a:extLst>
          </p:cNvPr>
          <p:cNvSpPr txBox="1"/>
          <p:nvPr/>
        </p:nvSpPr>
        <p:spPr>
          <a:xfrm>
            <a:off x="419792" y="423583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7.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EF113CAE-138A-46C4-8FB0-1A7C2E81FE6A}"/>
              </a:ext>
            </a:extLst>
          </p:cNvPr>
          <p:cNvSpPr/>
          <p:nvPr/>
        </p:nvSpPr>
        <p:spPr>
          <a:xfrm>
            <a:off x="935556" y="4775756"/>
            <a:ext cx="47218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Basado en resultados de aprendizaje.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Reconocimiento de la diversidad de IES y programas.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 plataforma tecnológica.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 modelo de convalidaciones, con una duración que no excederá los seis meses a partir de la fecha de inicio del trámite. </a:t>
            </a:r>
            <a:endParaRPr lang="es-CO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DBEA456-9618-4DD9-8481-ED5FBE1B5766}"/>
              </a:ext>
            </a:extLst>
          </p:cNvPr>
          <p:cNvSpPr txBox="1"/>
          <p:nvPr/>
        </p:nvSpPr>
        <p:spPr>
          <a:xfrm>
            <a:off x="6761295" y="2700966"/>
            <a:ext cx="497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Formación de capital humano de alto nivel</a:t>
            </a:r>
            <a:endParaRPr lang="es-CO" sz="1600" b="1" dirty="0">
              <a:solidFill>
                <a:schemeClr val="accent1">
                  <a:lumMod val="7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18D11B2-BE68-43EE-93BA-E11C23680E77}"/>
              </a:ext>
            </a:extLst>
          </p:cNvPr>
          <p:cNvSpPr txBox="1"/>
          <p:nvPr/>
        </p:nvSpPr>
        <p:spPr>
          <a:xfrm>
            <a:off x="6106452" y="262817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8.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0756C4B-33DE-4CBA-975F-C18F9CCE4CE8}"/>
              </a:ext>
            </a:extLst>
          </p:cNvPr>
          <p:cNvSpPr/>
          <p:nvPr/>
        </p:nvSpPr>
        <p:spPr>
          <a:xfrm>
            <a:off x="6825753" y="3052269"/>
            <a:ext cx="48167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estudios de maestría y doctorado en Colombia y en el exterior.</a:t>
            </a:r>
          </a:p>
          <a:p>
            <a:endParaRPr lang="es-E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Becas acordes con las demandas del país y el desarrollo de los programas nacionales estratégicos.</a:t>
            </a:r>
          </a:p>
          <a:p>
            <a:endParaRPr lang="es-E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 a las IES para mejorar el acceso a información que fortalezca sus capacidades de investigación.</a:t>
            </a:r>
            <a:endParaRPr lang="es-CO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4E0F14D1-218B-46AD-8913-BED2C359D9B4}"/>
              </a:ext>
            </a:extLst>
          </p:cNvPr>
          <p:cNvSpPr/>
          <p:nvPr/>
        </p:nvSpPr>
        <p:spPr>
          <a:xfrm>
            <a:off x="906612" y="3152458"/>
            <a:ext cx="4023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Lineamientos para la oferta de programas.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Fomento de la oferta virtual (MinTIC).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A4EC58A-43AA-8445-9B7C-4125C30992AE}"/>
              </a:ext>
            </a:extLst>
          </p:cNvPr>
          <p:cNvSpPr/>
          <p:nvPr/>
        </p:nvSpPr>
        <p:spPr>
          <a:xfrm>
            <a:off x="1751653" y="1089197"/>
            <a:ext cx="10440347" cy="400110"/>
          </a:xfrm>
          <a:prstGeom prst="rect">
            <a:avLst/>
          </a:prstGeom>
          <a:solidFill>
            <a:srgbClr val="436CB7"/>
          </a:solidFill>
        </p:spPr>
        <p:txBody>
          <a:bodyPr wrap="square">
            <a:spAutoFit/>
          </a:bodyPr>
          <a:lstStyle/>
          <a:p>
            <a:pPr lvl="0" defTabSz="914400">
              <a:spcBef>
                <a:spcPts val="1000"/>
              </a:spcBef>
              <a:defRPr/>
            </a:pPr>
            <a:r>
              <a:rPr lang="es-ES" sz="20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Apuesta para impulsar una educación superior incluyente y de calidad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D22D51A8-39E9-3646-A58B-55E92B43C75D}"/>
              </a:ext>
            </a:extLst>
          </p:cNvPr>
          <p:cNvSpPr/>
          <p:nvPr/>
        </p:nvSpPr>
        <p:spPr>
          <a:xfrm>
            <a:off x="906612" y="956720"/>
            <a:ext cx="641936" cy="64193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923215F1-5699-2D45-BFD2-14CA7F0DB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58" y="963797"/>
            <a:ext cx="739644" cy="731874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FF591FF-BD1A-5D49-883B-ACEC318CEBC1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16004F8-D0D0-4D47-9011-08161EB7513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295AFDB-69F4-0B4D-8AB6-26C099589AE9}"/>
              </a:ext>
            </a:extLst>
          </p:cNvPr>
          <p:cNvSpPr/>
          <p:nvPr/>
        </p:nvSpPr>
        <p:spPr>
          <a:xfrm>
            <a:off x="906612" y="177590"/>
            <a:ext cx="51403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y estrategia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67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C2F97F02-15CE-6541-A53B-57E428943FB0}"/>
              </a:ext>
            </a:extLst>
          </p:cNvPr>
          <p:cNvSpPr/>
          <p:nvPr/>
        </p:nvSpPr>
        <p:spPr>
          <a:xfrm>
            <a:off x="0" y="2088654"/>
            <a:ext cx="12192000" cy="4769346"/>
          </a:xfrm>
          <a:prstGeom prst="rect">
            <a:avLst/>
          </a:prstGeom>
          <a:solidFill>
            <a:srgbClr val="E2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AC404488-BE02-D040-B0F5-CA6F8309575B}"/>
              </a:ext>
            </a:extLst>
          </p:cNvPr>
          <p:cNvCxnSpPr>
            <a:cxnSpLocks/>
          </p:cNvCxnSpPr>
          <p:nvPr/>
        </p:nvCxnSpPr>
        <p:spPr>
          <a:xfrm flipH="1">
            <a:off x="1" y="2050969"/>
            <a:ext cx="1205984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5E4BFBE-0F22-486E-ACD4-AE61C8BA9121}"/>
              </a:ext>
            </a:extLst>
          </p:cNvPr>
          <p:cNvSpPr/>
          <p:nvPr/>
        </p:nvSpPr>
        <p:spPr>
          <a:xfrm>
            <a:off x="2186887" y="925818"/>
            <a:ext cx="10005113" cy="707886"/>
          </a:xfrm>
          <a:prstGeom prst="rect">
            <a:avLst/>
          </a:prstGeom>
          <a:solidFill>
            <a:srgbClr val="436CB7"/>
          </a:solidFill>
        </p:spPr>
        <p:txBody>
          <a:bodyPr wrap="square">
            <a:spAutoFit/>
          </a:bodyPr>
          <a:lstStyle/>
          <a:p>
            <a:pPr lvl="0" defTabSz="914400">
              <a:spcBef>
                <a:spcPts val="1000"/>
              </a:spcBef>
              <a:defRPr/>
            </a:pPr>
            <a:r>
              <a:rPr lang="es-ES" sz="20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Eficiencia y desarrollo de capacidades para una gestión moderna del sector educativo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0C4636B-229D-462F-9375-44C36CACDF59}"/>
              </a:ext>
            </a:extLst>
          </p:cNvPr>
          <p:cNvSpPr txBox="1"/>
          <p:nvPr/>
        </p:nvSpPr>
        <p:spPr>
          <a:xfrm>
            <a:off x="906612" y="2849982"/>
            <a:ext cx="497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Programa de asistencia técnica</a:t>
            </a:r>
            <a:endParaRPr lang="es-CO" sz="1600" b="1" dirty="0">
              <a:solidFill>
                <a:schemeClr val="accent1">
                  <a:lumMod val="7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53C199C-FBC1-40A4-A151-B3ECD5295A1C}"/>
              </a:ext>
            </a:extLst>
          </p:cNvPr>
          <p:cNvSpPr txBox="1"/>
          <p:nvPr/>
        </p:nvSpPr>
        <p:spPr>
          <a:xfrm>
            <a:off x="469547" y="279674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1.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3C8EB60-2D34-4CEA-81E7-0FD82765B2BA}"/>
              </a:ext>
            </a:extLst>
          </p:cNvPr>
          <p:cNvSpPr txBox="1"/>
          <p:nvPr/>
        </p:nvSpPr>
        <p:spPr>
          <a:xfrm>
            <a:off x="883099" y="4412558"/>
            <a:ext cx="4112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Fortalecimiento de la gestión de las Secretarías de Educación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56DCF43-0F7E-4390-B2DD-B8200EA1F0EE}"/>
              </a:ext>
            </a:extLst>
          </p:cNvPr>
          <p:cNvSpPr txBox="1"/>
          <p:nvPr/>
        </p:nvSpPr>
        <p:spPr>
          <a:xfrm>
            <a:off x="405668" y="455451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rgbClr val="4874C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EF113CAE-138A-46C4-8FB0-1A7C2E81FE6A}"/>
              </a:ext>
            </a:extLst>
          </p:cNvPr>
          <p:cNvSpPr/>
          <p:nvPr/>
        </p:nvSpPr>
        <p:spPr>
          <a:xfrm>
            <a:off x="906612" y="5035017"/>
            <a:ext cx="43909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Intercambio de experiencias.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Generación de capacidades para la definición de estrategias acordes al contexto.</a:t>
            </a:r>
            <a:endParaRPr lang="es-CO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4E0F14D1-218B-46AD-8913-BED2C359D9B4}"/>
              </a:ext>
            </a:extLst>
          </p:cNvPr>
          <p:cNvSpPr/>
          <p:nvPr/>
        </p:nvSpPr>
        <p:spPr>
          <a:xfrm>
            <a:off x="906612" y="3194640"/>
            <a:ext cx="47457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Apropiación de un modelo integrado de planeación y gestión en el MEN y las Secretarías de Educación.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Énfasis en la gestión de conocimiento y la innovación.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4F5E5F83-2C0F-4F1A-A9DC-787CFF1C304A}"/>
              </a:ext>
            </a:extLst>
          </p:cNvPr>
          <p:cNvSpPr/>
          <p:nvPr/>
        </p:nvSpPr>
        <p:spPr>
          <a:xfrm>
            <a:off x="1052043" y="934922"/>
            <a:ext cx="656139" cy="65613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56382631-81EB-4959-8D4A-230572313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95" y="913104"/>
            <a:ext cx="697518" cy="690191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72EF7322-0AB3-49AA-9CF1-4D5258FA33E9}"/>
              </a:ext>
            </a:extLst>
          </p:cNvPr>
          <p:cNvSpPr txBox="1"/>
          <p:nvPr/>
        </p:nvSpPr>
        <p:spPr>
          <a:xfrm>
            <a:off x="6786206" y="2283425"/>
            <a:ext cx="4284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Sistemas de información robustos e interoperables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17F0A09D-9FBC-4336-87CF-74E2991E6B94}"/>
              </a:ext>
            </a:extLst>
          </p:cNvPr>
          <p:cNvSpPr txBox="1"/>
          <p:nvPr/>
        </p:nvSpPr>
        <p:spPr>
          <a:xfrm>
            <a:off x="6331902" y="243500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rgbClr val="4874C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.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828782C3-897B-4826-A28A-746301447C78}"/>
              </a:ext>
            </a:extLst>
          </p:cNvPr>
          <p:cNvSpPr/>
          <p:nvPr/>
        </p:nvSpPr>
        <p:spPr>
          <a:xfrm>
            <a:off x="6792593" y="2863054"/>
            <a:ext cx="51916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Seguimiento al Desarrollo Integral de la Primera Infancia.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para la identificación del riesgo de deserción estudiantil.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seguimiento a egresados de la media.</a:t>
            </a:r>
            <a:endParaRPr lang="es-CO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54A650A2-C957-4096-B9D1-ED8A2E0A4DC8}"/>
              </a:ext>
            </a:extLst>
          </p:cNvPr>
          <p:cNvSpPr txBox="1"/>
          <p:nvPr/>
        </p:nvSpPr>
        <p:spPr>
          <a:xfrm>
            <a:off x="6777829" y="4165098"/>
            <a:ext cx="497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Financiamiento sostenible</a:t>
            </a:r>
            <a:endParaRPr lang="es-CO" sz="1600" b="1" dirty="0">
              <a:solidFill>
                <a:schemeClr val="accent1">
                  <a:lumMod val="7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96E02B8D-95EA-4DB6-BCC4-A7CAC981F47D}"/>
              </a:ext>
            </a:extLst>
          </p:cNvPr>
          <p:cNvSpPr txBox="1"/>
          <p:nvPr/>
        </p:nvSpPr>
        <p:spPr>
          <a:xfrm>
            <a:off x="6376755" y="415286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4.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511D75BF-C48D-4E14-94D4-0CDCBCDC908D}"/>
              </a:ext>
            </a:extLst>
          </p:cNvPr>
          <p:cNvSpPr/>
          <p:nvPr/>
        </p:nvSpPr>
        <p:spPr>
          <a:xfrm>
            <a:off x="6824345" y="4519350"/>
            <a:ext cx="465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Comisión de alto nivel para la revisión del SGP.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 de una propuesta de acto legislativo.</a:t>
            </a:r>
            <a:endParaRPr lang="es-CO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E8C2F508-768A-4F06-9988-3BF16F75462A}"/>
              </a:ext>
            </a:extLst>
          </p:cNvPr>
          <p:cNvSpPr txBox="1"/>
          <p:nvPr/>
        </p:nvSpPr>
        <p:spPr>
          <a:xfrm>
            <a:off x="6778547" y="5180527"/>
            <a:ext cx="497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Gran pacto por la educación</a:t>
            </a:r>
            <a:endParaRPr lang="es-CO" sz="1600" b="1" dirty="0">
              <a:solidFill>
                <a:schemeClr val="accent1">
                  <a:lumMod val="7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9EC125AD-09B2-454A-9CB0-A897800560C8}"/>
              </a:ext>
            </a:extLst>
          </p:cNvPr>
          <p:cNvSpPr txBox="1"/>
          <p:nvPr/>
        </p:nvSpPr>
        <p:spPr>
          <a:xfrm>
            <a:off x="6376755" y="513018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rgbClr val="4874C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.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CAE0475B-0542-461D-A5CC-86536397B985}"/>
              </a:ext>
            </a:extLst>
          </p:cNvPr>
          <p:cNvSpPr/>
          <p:nvPr/>
        </p:nvSpPr>
        <p:spPr>
          <a:xfrm>
            <a:off x="6824345" y="5520991"/>
            <a:ext cx="49999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Actores del sector y la sociedad que aportan su conocimiento y experiencia.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referentes que permitan el mejoramiento continuo.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Lectura contemporánea de las dinámicas y tendencias educativas.</a:t>
            </a:r>
            <a:endParaRPr lang="es-CO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B3596B25-FD71-7F4D-9B74-A471A954A678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AFDC1B0-F920-9649-8FF3-811EEBF9BD37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DC7B14A-71C1-1F4D-8A63-D154B4403703}"/>
              </a:ext>
            </a:extLst>
          </p:cNvPr>
          <p:cNvSpPr/>
          <p:nvPr/>
        </p:nvSpPr>
        <p:spPr>
          <a:xfrm>
            <a:off x="906612" y="177590"/>
            <a:ext cx="51403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y estrategia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142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20775-1D66-B84B-BC93-C6D8B1B7EA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dirty="0">
              <a:latin typeface="+mn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BF0F6A-D9A8-DB4E-87A2-D8BBC61C9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72" y="1219757"/>
            <a:ext cx="9485194" cy="2600236"/>
          </a:xfrm>
          <a:prstGeom prst="rect">
            <a:avLst/>
          </a:prstGeom>
        </p:spPr>
      </p:pic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1B55ED70-80A6-DA4F-901A-6F9F66D8BCE2}"/>
              </a:ext>
            </a:extLst>
          </p:cNvPr>
          <p:cNvSpPr/>
          <p:nvPr/>
        </p:nvSpPr>
        <p:spPr>
          <a:xfrm>
            <a:off x="7437159" y="4278574"/>
            <a:ext cx="2987314" cy="753180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57A3226-6926-024E-908B-106136B89797}"/>
              </a:ext>
            </a:extLst>
          </p:cNvPr>
          <p:cNvSpPr txBox="1"/>
          <p:nvPr/>
        </p:nvSpPr>
        <p:spPr>
          <a:xfrm>
            <a:off x="2188219" y="1738471"/>
            <a:ext cx="14141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Acreditación: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22A394A-C557-5545-8F84-42C962D67E70}"/>
              </a:ext>
            </a:extLst>
          </p:cNvPr>
          <p:cNvSpPr txBox="1"/>
          <p:nvPr/>
        </p:nvSpPr>
        <p:spPr>
          <a:xfrm>
            <a:off x="1619716" y="2027213"/>
            <a:ext cx="259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u="none" strike="noStrike" kern="1200" cap="none" spc="0" normalizeH="0" baseline="0" noProof="0" dirty="0">
                <a:ln>
                  <a:noFill/>
                </a:ln>
                <a:solidFill>
                  <a:srgbClr val="436CB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Cuando la institución o el programa cursado del título a convalidar cuenten con acreditación o reconocimiento de calidad.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8A0831-8732-8442-9420-F651A86AD8E1}"/>
              </a:ext>
            </a:extLst>
          </p:cNvPr>
          <p:cNvSpPr txBox="1"/>
          <p:nvPr/>
        </p:nvSpPr>
        <p:spPr>
          <a:xfrm>
            <a:off x="4677395" y="1716624"/>
            <a:ext cx="23271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Evaluación Académica: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29B059-75EF-7444-B8DE-57F665096C48}"/>
              </a:ext>
            </a:extLst>
          </p:cNvPr>
          <p:cNvSpPr txBox="1"/>
          <p:nvPr/>
        </p:nvSpPr>
        <p:spPr>
          <a:xfrm>
            <a:off x="4508883" y="2034940"/>
            <a:ext cx="259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u="none" strike="noStrike" kern="1200" cap="none" spc="0" normalizeH="0" baseline="0" noProof="0" dirty="0">
                <a:ln>
                  <a:noFill/>
                </a:ln>
                <a:solidFill>
                  <a:srgbClr val="436CB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Cuando CONACES estudia, valora y emite un concepto sobre la formación académica adquirida en el exterior por el solicitante.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FDE1649-B83E-8C4C-96EB-0A36C1820C26}"/>
              </a:ext>
            </a:extLst>
          </p:cNvPr>
          <p:cNvSpPr txBox="1"/>
          <p:nvPr/>
        </p:nvSpPr>
        <p:spPr>
          <a:xfrm>
            <a:off x="7551395" y="1716624"/>
            <a:ext cx="26798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Precedente Administrativo: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C9DBC3B-337A-554A-B00A-1E6B990B6ACB}"/>
              </a:ext>
            </a:extLst>
          </p:cNvPr>
          <p:cNvSpPr txBox="1"/>
          <p:nvPr/>
        </p:nvSpPr>
        <p:spPr>
          <a:xfrm>
            <a:off x="7578291" y="2016605"/>
            <a:ext cx="2595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u="none" strike="noStrike" kern="1200" cap="none" spc="0" normalizeH="0" baseline="0" noProof="0" dirty="0">
                <a:ln>
                  <a:noFill/>
                </a:ln>
                <a:solidFill>
                  <a:srgbClr val="436CB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Cuando el título sometido a convalidación coincide con títulos que han sido previamente evaluados académicamente por la CONACES.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4AF933E-4DA9-C04B-84AE-7CBA23F86C85}"/>
              </a:ext>
            </a:extLst>
          </p:cNvPr>
          <p:cNvSpPr txBox="1"/>
          <p:nvPr/>
        </p:nvSpPr>
        <p:spPr>
          <a:xfrm>
            <a:off x="2300545" y="4022278"/>
            <a:ext cx="11945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Tiempo actual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B6C17B31-4A37-4645-BF69-66F56376E82E}"/>
              </a:ext>
            </a:extLst>
          </p:cNvPr>
          <p:cNvSpPr/>
          <p:nvPr/>
        </p:nvSpPr>
        <p:spPr>
          <a:xfrm>
            <a:off x="2122246" y="4336972"/>
            <a:ext cx="1502951" cy="391666"/>
          </a:xfrm>
          <a:prstGeom prst="roundRect">
            <a:avLst>
              <a:gd name="adj" fmla="val 2209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CE95BF0-D030-1A40-8A7E-1FDA5049D11D}"/>
              </a:ext>
            </a:extLst>
          </p:cNvPr>
          <p:cNvSpPr txBox="1"/>
          <p:nvPr/>
        </p:nvSpPr>
        <p:spPr>
          <a:xfrm>
            <a:off x="2252666" y="4368973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6-8 meses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7CCF1C7-86CA-A441-881A-5B43CA508458}"/>
              </a:ext>
            </a:extLst>
          </p:cNvPr>
          <p:cNvSpPr txBox="1"/>
          <p:nvPr/>
        </p:nvSpPr>
        <p:spPr>
          <a:xfrm>
            <a:off x="1564344" y="5202813"/>
            <a:ext cx="28161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Tiempo propuesto nueva resolución </a:t>
            </a:r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23E8A873-254A-7646-8567-0A4EE15C343A}"/>
              </a:ext>
            </a:extLst>
          </p:cNvPr>
          <p:cNvSpPr/>
          <p:nvPr/>
        </p:nvSpPr>
        <p:spPr>
          <a:xfrm>
            <a:off x="2122246" y="5508771"/>
            <a:ext cx="1502951" cy="391666"/>
          </a:xfrm>
          <a:prstGeom prst="roundRect">
            <a:avLst>
              <a:gd name="adj" fmla="val 22096"/>
            </a:avLst>
          </a:prstGeom>
          <a:solidFill>
            <a:srgbClr val="ED1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2859B11-FB9E-D04C-B842-24E2716FE237}"/>
              </a:ext>
            </a:extLst>
          </p:cNvPr>
          <p:cNvSpPr txBox="1"/>
          <p:nvPr/>
        </p:nvSpPr>
        <p:spPr>
          <a:xfrm>
            <a:off x="2485903" y="5520204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mes</a:t>
            </a: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6C19AEA1-8025-A440-8EC9-AEA333332897}"/>
              </a:ext>
            </a:extLst>
          </p:cNvPr>
          <p:cNvSpPr/>
          <p:nvPr/>
        </p:nvSpPr>
        <p:spPr>
          <a:xfrm>
            <a:off x="5003505" y="4335419"/>
            <a:ext cx="1502951" cy="391666"/>
          </a:xfrm>
          <a:prstGeom prst="roundRect">
            <a:avLst>
              <a:gd name="adj" fmla="val 2209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89059DE-1480-4A44-B567-3681CE28F52C}"/>
              </a:ext>
            </a:extLst>
          </p:cNvPr>
          <p:cNvSpPr txBox="1"/>
          <p:nvPr/>
        </p:nvSpPr>
        <p:spPr>
          <a:xfrm>
            <a:off x="5065797" y="4367420"/>
            <a:ext cx="1257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6-12 meses</a:t>
            </a: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41EC7008-E097-5244-9F41-EADD9ADD2377}"/>
              </a:ext>
            </a:extLst>
          </p:cNvPr>
          <p:cNvSpPr/>
          <p:nvPr/>
        </p:nvSpPr>
        <p:spPr>
          <a:xfrm>
            <a:off x="5003505" y="5508771"/>
            <a:ext cx="1502951" cy="391666"/>
          </a:xfrm>
          <a:prstGeom prst="roundRect">
            <a:avLst>
              <a:gd name="adj" fmla="val 22096"/>
            </a:avLst>
          </a:prstGeom>
          <a:solidFill>
            <a:srgbClr val="ED1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08773C2-4575-AE42-9DD4-F9139551CAE6}"/>
              </a:ext>
            </a:extLst>
          </p:cNvPr>
          <p:cNvSpPr txBox="1"/>
          <p:nvPr/>
        </p:nvSpPr>
        <p:spPr>
          <a:xfrm>
            <a:off x="5266448" y="5540772"/>
            <a:ext cx="960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meses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35212AB-2229-074D-A982-D74B8E9484B4}"/>
              </a:ext>
            </a:extLst>
          </p:cNvPr>
          <p:cNvSpPr txBox="1"/>
          <p:nvPr/>
        </p:nvSpPr>
        <p:spPr>
          <a:xfrm>
            <a:off x="7491791" y="4323868"/>
            <a:ext cx="2958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Debido a que la resolución es de 2017, aún no se ha dado aplicación a este criterio que depende de la configuración de 3 casos previamente evaluados del mismo título e institución.</a:t>
            </a: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CE1A27DA-1FF5-BB4D-A61C-3B8487BEE45F}"/>
              </a:ext>
            </a:extLst>
          </p:cNvPr>
          <p:cNvSpPr/>
          <p:nvPr/>
        </p:nvSpPr>
        <p:spPr>
          <a:xfrm>
            <a:off x="8179341" y="5508771"/>
            <a:ext cx="1502951" cy="391666"/>
          </a:xfrm>
          <a:prstGeom prst="roundRect">
            <a:avLst>
              <a:gd name="adj" fmla="val 22096"/>
            </a:avLst>
          </a:prstGeom>
          <a:solidFill>
            <a:srgbClr val="ED1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9B18121-5D6C-CD49-A824-1A36A620029F}"/>
              </a:ext>
            </a:extLst>
          </p:cNvPr>
          <p:cNvSpPr txBox="1"/>
          <p:nvPr/>
        </p:nvSpPr>
        <p:spPr>
          <a:xfrm>
            <a:off x="8412353" y="5542483"/>
            <a:ext cx="960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meses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EA6E02B8-F3BE-EE4F-9C17-0577D7E4C517}"/>
              </a:ext>
            </a:extLst>
          </p:cNvPr>
          <p:cNvCxnSpPr/>
          <p:nvPr/>
        </p:nvCxnSpPr>
        <p:spPr>
          <a:xfrm flipV="1">
            <a:off x="2857500" y="4798118"/>
            <a:ext cx="0" cy="371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FBEE9922-FD8D-B34B-9DC4-8C2CF05537A9}"/>
              </a:ext>
            </a:extLst>
          </p:cNvPr>
          <p:cNvCxnSpPr/>
          <p:nvPr/>
        </p:nvCxnSpPr>
        <p:spPr>
          <a:xfrm flipV="1">
            <a:off x="5754980" y="4817883"/>
            <a:ext cx="0" cy="371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9EB0AD9D-396D-6444-9FAA-BABA381B0015}"/>
              </a:ext>
            </a:extLst>
          </p:cNvPr>
          <p:cNvCxnSpPr/>
          <p:nvPr/>
        </p:nvCxnSpPr>
        <p:spPr>
          <a:xfrm flipV="1">
            <a:off x="8930816" y="5076090"/>
            <a:ext cx="0" cy="163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2CF96918-E9C1-0944-8916-B8B449AA9C05}"/>
              </a:ext>
            </a:extLst>
          </p:cNvPr>
          <p:cNvSpPr txBox="1"/>
          <p:nvPr/>
        </p:nvSpPr>
        <p:spPr>
          <a:xfrm>
            <a:off x="4473276" y="5170061"/>
            <a:ext cx="28161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Tiempo propuesto nueva resolución 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A9E68B0-86DA-B144-9C46-D010A738B596}"/>
              </a:ext>
            </a:extLst>
          </p:cNvPr>
          <p:cNvSpPr txBox="1"/>
          <p:nvPr/>
        </p:nvSpPr>
        <p:spPr>
          <a:xfrm>
            <a:off x="7645417" y="5225218"/>
            <a:ext cx="28161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Tiempo propuesto nueva resolución 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AAF451A-EFC8-044C-8CB2-A6F61E36D58B}"/>
              </a:ext>
            </a:extLst>
          </p:cNvPr>
          <p:cNvSpPr txBox="1"/>
          <p:nvPr/>
        </p:nvSpPr>
        <p:spPr>
          <a:xfrm>
            <a:off x="5177320" y="4029111"/>
            <a:ext cx="11945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Tiempo actual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B83F34B-2A8C-4D45-8A5B-3E8AAFCAC1F0}"/>
              </a:ext>
            </a:extLst>
          </p:cNvPr>
          <p:cNvSpPr txBox="1"/>
          <p:nvPr/>
        </p:nvSpPr>
        <p:spPr>
          <a:xfrm>
            <a:off x="8373861" y="4012953"/>
            <a:ext cx="11945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Tiempo actual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E4D4A9F-5D9C-8E42-8811-4ABF20E26CA8}"/>
              </a:ext>
            </a:extLst>
          </p:cNvPr>
          <p:cNvSpPr txBox="1"/>
          <p:nvPr/>
        </p:nvSpPr>
        <p:spPr>
          <a:xfrm>
            <a:off x="3838049" y="931697"/>
            <a:ext cx="4373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Tipos de convalidaciones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A5852261-1F73-BA43-9BDC-C006A2208D28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9E8C781-CDEC-8248-8D1A-0BDAAB69754F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DA02AB6D-5B67-5B43-999A-2DA228D802D2}"/>
              </a:ext>
            </a:extLst>
          </p:cNvPr>
          <p:cNvSpPr/>
          <p:nvPr/>
        </p:nvSpPr>
        <p:spPr>
          <a:xfrm>
            <a:off x="6736976" y="124220"/>
            <a:ext cx="5445979" cy="523220"/>
          </a:xfrm>
          <a:prstGeom prst="rect">
            <a:avLst/>
          </a:prstGeom>
          <a:solidFill>
            <a:srgbClr val="436CB7"/>
          </a:solidFill>
        </p:spPr>
        <p:txBody>
          <a:bodyPr wrap="square">
            <a:spAutoFit/>
          </a:bodyPr>
          <a:lstStyle/>
          <a:p>
            <a:pPr lvl="0" algn="r" defTabSz="914400">
              <a:spcBef>
                <a:spcPts val="1000"/>
              </a:spcBef>
              <a:defRPr/>
            </a:pPr>
            <a:r>
              <a:rPr lang="es-ES" sz="14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Alianza por la calidad y pertinencia de la educación y formación del talento humano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2AEA4B97-A4AF-F14C-8B84-E4CF41C86C9D}"/>
              </a:ext>
            </a:extLst>
          </p:cNvPr>
          <p:cNvSpPr/>
          <p:nvPr/>
        </p:nvSpPr>
        <p:spPr>
          <a:xfrm>
            <a:off x="906612" y="177590"/>
            <a:ext cx="51403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y estrategia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554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ángulo 43">
            <a:extLst>
              <a:ext uri="{FF2B5EF4-FFF2-40B4-BE49-F238E27FC236}">
                <a16:creationId xmlns:a16="http://schemas.microsoft.com/office/drawing/2014/main" id="{848E8914-A36B-2D41-9B68-23BBA384EB92}"/>
              </a:ext>
            </a:extLst>
          </p:cNvPr>
          <p:cNvSpPr/>
          <p:nvPr/>
        </p:nvSpPr>
        <p:spPr>
          <a:xfrm>
            <a:off x="0" y="2301986"/>
            <a:ext cx="12192000" cy="4556013"/>
          </a:xfrm>
          <a:prstGeom prst="rect">
            <a:avLst/>
          </a:prstGeom>
          <a:solidFill>
            <a:srgbClr val="E2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F6A4620C-32A9-8F4A-B488-35C027D82E7F}"/>
              </a:ext>
            </a:extLst>
          </p:cNvPr>
          <p:cNvCxnSpPr>
            <a:cxnSpLocks/>
          </p:cNvCxnSpPr>
          <p:nvPr/>
        </p:nvCxnSpPr>
        <p:spPr>
          <a:xfrm flipH="1">
            <a:off x="1" y="2230012"/>
            <a:ext cx="1205984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5E4BFBE-0F22-486E-ACD4-AE61C8BA9121}"/>
              </a:ext>
            </a:extLst>
          </p:cNvPr>
          <p:cNvSpPr/>
          <p:nvPr/>
        </p:nvSpPr>
        <p:spPr>
          <a:xfrm>
            <a:off x="1796199" y="957872"/>
            <a:ext cx="10395801" cy="707886"/>
          </a:xfrm>
          <a:prstGeom prst="rect">
            <a:avLst/>
          </a:prstGeom>
          <a:solidFill>
            <a:srgbClr val="436CB7"/>
          </a:solidFill>
        </p:spPr>
        <p:txBody>
          <a:bodyPr wrap="square">
            <a:spAutoFit/>
          </a:bodyPr>
          <a:lstStyle/>
          <a:p>
            <a:pPr lvl="0" defTabSz="914400">
              <a:spcBef>
                <a:spcPts val="1000"/>
              </a:spcBef>
              <a:defRPr/>
            </a:pPr>
            <a:r>
              <a:rPr lang="es-ES" sz="20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Alianza por la calidad y pertinencia de la educación y formación del talento humano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0C4636B-229D-462F-9375-44C36CACDF59}"/>
              </a:ext>
            </a:extLst>
          </p:cNvPr>
          <p:cNvSpPr txBox="1"/>
          <p:nvPr/>
        </p:nvSpPr>
        <p:spPr>
          <a:xfrm>
            <a:off x="778622" y="3225636"/>
            <a:ext cx="497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Institucionalidad y gobernanza del SNC</a:t>
            </a:r>
            <a:endParaRPr lang="es-CO" sz="1600" b="1" dirty="0">
              <a:solidFill>
                <a:schemeClr val="accent1">
                  <a:lumMod val="7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53C199C-FBC1-40A4-A151-B3ECD5295A1C}"/>
              </a:ext>
            </a:extLst>
          </p:cNvPr>
          <p:cNvSpPr txBox="1"/>
          <p:nvPr/>
        </p:nvSpPr>
        <p:spPr>
          <a:xfrm>
            <a:off x="403922" y="313669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1.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3C8EB60-2D34-4CEA-81E7-0FD82765B2BA}"/>
              </a:ext>
            </a:extLst>
          </p:cNvPr>
          <p:cNvSpPr txBox="1"/>
          <p:nvPr/>
        </p:nvSpPr>
        <p:spPr>
          <a:xfrm>
            <a:off x="778622" y="4392023"/>
            <a:ext cx="497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Marco Nacional de Cualificaciones (MNC)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56DCF43-0F7E-4390-B2DD-B8200EA1F0EE}"/>
              </a:ext>
            </a:extLst>
          </p:cNvPr>
          <p:cNvSpPr txBox="1"/>
          <p:nvPr/>
        </p:nvSpPr>
        <p:spPr>
          <a:xfrm>
            <a:off x="382122" y="430489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rgbClr val="4874C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EF113CAE-138A-46C4-8FB0-1A7C2E81FE6A}"/>
              </a:ext>
            </a:extLst>
          </p:cNvPr>
          <p:cNvSpPr/>
          <p:nvPr/>
        </p:nvSpPr>
        <p:spPr>
          <a:xfrm>
            <a:off x="838200" y="4802550"/>
            <a:ext cx="45956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Reglamentación del MNC.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Nuevos catálogos de cualificaciones en sectores estratégicos.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Dinamizar espacios de interacción con el sector productivo.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2EF7322-0AB3-49AA-9CF1-4D5258FA33E9}"/>
              </a:ext>
            </a:extLst>
          </p:cNvPr>
          <p:cNvSpPr txBox="1"/>
          <p:nvPr/>
        </p:nvSpPr>
        <p:spPr>
          <a:xfrm>
            <a:off x="6832042" y="3182909"/>
            <a:ext cx="497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Movilidad educativa y formativa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17F0A09D-9FBC-4336-87CF-74E2991E6B94}"/>
              </a:ext>
            </a:extLst>
          </p:cNvPr>
          <p:cNvSpPr txBox="1"/>
          <p:nvPr/>
        </p:nvSpPr>
        <p:spPr>
          <a:xfrm>
            <a:off x="6320820" y="317682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rgbClr val="4874C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.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828782C3-897B-4826-A28A-746301447C78}"/>
              </a:ext>
            </a:extLst>
          </p:cNvPr>
          <p:cNvSpPr/>
          <p:nvPr/>
        </p:nvSpPr>
        <p:spPr>
          <a:xfrm>
            <a:off x="6759626" y="3549951"/>
            <a:ext cx="4978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 de movilidad para facilitar la progresión, el reconocimiento de aprendizajes y competencias.</a:t>
            </a:r>
            <a:endParaRPr lang="es-CO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54A650A2-C957-4096-B9D1-ED8A2E0A4DC8}"/>
              </a:ext>
            </a:extLst>
          </p:cNvPr>
          <p:cNvSpPr txBox="1"/>
          <p:nvPr/>
        </p:nvSpPr>
        <p:spPr>
          <a:xfrm>
            <a:off x="6736218" y="4392023"/>
            <a:ext cx="3456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Aseguramiento de la calidad</a:t>
            </a:r>
            <a:endParaRPr lang="es-CO" sz="1600" b="1" dirty="0">
              <a:solidFill>
                <a:schemeClr val="accent1">
                  <a:lumMod val="7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96E02B8D-95EA-4DB6-BCC4-A7CAC981F47D}"/>
              </a:ext>
            </a:extLst>
          </p:cNvPr>
          <p:cNvSpPr txBox="1"/>
          <p:nvPr/>
        </p:nvSpPr>
        <p:spPr>
          <a:xfrm>
            <a:off x="6356719" y="43304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4.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511D75BF-C48D-4E14-94D4-0CDCBCDC908D}"/>
              </a:ext>
            </a:extLst>
          </p:cNvPr>
          <p:cNvSpPr/>
          <p:nvPr/>
        </p:nvSpPr>
        <p:spPr>
          <a:xfrm>
            <a:off x="6759626" y="4933594"/>
            <a:ext cx="51467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colegiado entre Mineducación y Mintrabajo.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Reglamentación de condiciones para habilitar instituciones y programas de formación para el trabajo y definir los mecanismos de aseguramiento de calidad de esta oferta.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Reestructuración de los sistemas de información.</a:t>
            </a:r>
            <a:endParaRPr lang="es-CO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C2AD6931-E64D-4B3F-8466-92BCB23D88AD}"/>
              </a:ext>
            </a:extLst>
          </p:cNvPr>
          <p:cNvSpPr/>
          <p:nvPr/>
        </p:nvSpPr>
        <p:spPr>
          <a:xfrm>
            <a:off x="1828991" y="1672012"/>
            <a:ext cx="94390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Consolidación e implementación del </a:t>
            </a: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Sistema Nacional de Cualificaciones (SNC)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CFDCAFE-5EA6-CA44-B432-D559800635D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6A83D0F-C656-0E44-92CF-CF9EF4EF9B16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9E4BF195-C709-A54A-AA7C-0720C8E0CAA5}"/>
              </a:ext>
            </a:extLst>
          </p:cNvPr>
          <p:cNvSpPr/>
          <p:nvPr/>
        </p:nvSpPr>
        <p:spPr>
          <a:xfrm>
            <a:off x="864710" y="1007085"/>
            <a:ext cx="654980" cy="65498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34FF98CE-AB42-A74A-B649-8C6DAAE35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33" y="1002960"/>
            <a:ext cx="696558" cy="689241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474B66DF-A7D8-2243-A33E-B5B9C38F3E19}"/>
              </a:ext>
            </a:extLst>
          </p:cNvPr>
          <p:cNvSpPr/>
          <p:nvPr/>
        </p:nvSpPr>
        <p:spPr>
          <a:xfrm>
            <a:off x="906612" y="177590"/>
            <a:ext cx="51403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y estrategia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816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DEC1E92D-130E-9E43-B1A8-C2F1729419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333" b="12460"/>
          <a:stretch/>
        </p:blipFill>
        <p:spPr>
          <a:xfrm>
            <a:off x="0" y="1943100"/>
            <a:ext cx="12192000" cy="4060461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720803F3-A1BA-4A09-AF58-18DBCDA891CD}"/>
              </a:ext>
            </a:extLst>
          </p:cNvPr>
          <p:cNvSpPr/>
          <p:nvPr/>
        </p:nvSpPr>
        <p:spPr>
          <a:xfrm>
            <a:off x="969575" y="145693"/>
            <a:ext cx="89676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Metas del cuatrienio</a:t>
            </a:r>
            <a:endParaRPr kumimoji="0" lang="es-ES_tradnl" sz="2600" b="1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F9E6AB7-BDAA-0A4E-A4C9-0199A18F4A99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10730DAD-C806-7A43-9652-26164274B2E6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AFFA75D-1910-C64A-9C99-2EF5110FC22C}"/>
              </a:ext>
            </a:extLst>
          </p:cNvPr>
          <p:cNvSpPr/>
          <p:nvPr/>
        </p:nvSpPr>
        <p:spPr>
          <a:xfrm>
            <a:off x="2645764" y="2533592"/>
            <a:ext cx="44895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de cobertura neta en educación para el grado transición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A0F4E9A-D8C4-9045-9BD9-D70849DC2FB3}"/>
              </a:ext>
            </a:extLst>
          </p:cNvPr>
          <p:cNvSpPr/>
          <p:nvPr/>
        </p:nvSpPr>
        <p:spPr>
          <a:xfrm>
            <a:off x="8273386" y="2523650"/>
            <a:ext cx="83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55,3%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AE9FC15-EDD1-964B-B54E-4100BBDA4C77}"/>
              </a:ext>
            </a:extLst>
          </p:cNvPr>
          <p:cNvSpPr/>
          <p:nvPr/>
        </p:nvSpPr>
        <p:spPr>
          <a:xfrm>
            <a:off x="9652190" y="252492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68%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89390F2-0EE8-6340-85D6-EF33CACB60DC}"/>
              </a:ext>
            </a:extLst>
          </p:cNvPr>
          <p:cNvSpPr/>
          <p:nvPr/>
        </p:nvSpPr>
        <p:spPr>
          <a:xfrm>
            <a:off x="3131598" y="2995744"/>
            <a:ext cx="35178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de cobertura bruta para la educación media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D63CE87-86E1-674F-8260-F5BA236BE936}"/>
              </a:ext>
            </a:extLst>
          </p:cNvPr>
          <p:cNvSpPr/>
          <p:nvPr/>
        </p:nvSpPr>
        <p:spPr>
          <a:xfrm>
            <a:off x="8273386" y="3011575"/>
            <a:ext cx="83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80,1%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23038C1-890A-2940-A75A-B11C7CCB1C47}"/>
              </a:ext>
            </a:extLst>
          </p:cNvPr>
          <p:cNvSpPr/>
          <p:nvPr/>
        </p:nvSpPr>
        <p:spPr>
          <a:xfrm>
            <a:off x="9652190" y="301157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83%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CF064B6-5037-0140-933D-5E60F7ED38FC}"/>
              </a:ext>
            </a:extLst>
          </p:cNvPr>
          <p:cNvSpPr/>
          <p:nvPr/>
        </p:nvSpPr>
        <p:spPr>
          <a:xfrm>
            <a:off x="2956870" y="3481468"/>
            <a:ext cx="38673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de cobertura bruta para la educación media rural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19D4ACA-2A0A-8243-A2CB-35D8D5C2FA5C}"/>
              </a:ext>
            </a:extLst>
          </p:cNvPr>
          <p:cNvSpPr/>
          <p:nvPr/>
        </p:nvSpPr>
        <p:spPr>
          <a:xfrm>
            <a:off x="8297033" y="3497987"/>
            <a:ext cx="83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66,8%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CD7F1EE-0EAD-D447-A955-87A9A568E804}"/>
              </a:ext>
            </a:extLst>
          </p:cNvPr>
          <p:cNvSpPr/>
          <p:nvPr/>
        </p:nvSpPr>
        <p:spPr>
          <a:xfrm>
            <a:off x="9633140" y="349423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73%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347D3D1-967E-324D-97C0-D8E5C598E715}"/>
              </a:ext>
            </a:extLst>
          </p:cNvPr>
          <p:cNvSpPr/>
          <p:nvPr/>
        </p:nvSpPr>
        <p:spPr>
          <a:xfrm>
            <a:off x="2956870" y="3966979"/>
            <a:ext cx="3961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488" marR="0" lvl="0" indent="0" algn="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Porcentaje de estudiantes oficiales con jornada única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3366919-E0FA-B64B-B692-AF3E7FF08B1A}"/>
              </a:ext>
            </a:extLst>
          </p:cNvPr>
          <p:cNvSpPr/>
          <p:nvPr/>
        </p:nvSpPr>
        <p:spPr>
          <a:xfrm>
            <a:off x="8292436" y="3928814"/>
            <a:ext cx="83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12,0%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BA33350-BDCD-A140-B9A2-45C8EA17E9D6}"/>
              </a:ext>
            </a:extLst>
          </p:cNvPr>
          <p:cNvSpPr/>
          <p:nvPr/>
        </p:nvSpPr>
        <p:spPr>
          <a:xfrm>
            <a:off x="9652190" y="394786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24%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2A5946C-FA69-2444-B624-8211257A5255}"/>
              </a:ext>
            </a:extLst>
          </p:cNvPr>
          <p:cNvSpPr/>
          <p:nvPr/>
        </p:nvSpPr>
        <p:spPr>
          <a:xfrm>
            <a:off x="2512223" y="4374020"/>
            <a:ext cx="4756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Brecha de la cobertura neta entre zona urbana y rural en la educación preescolar, básica y media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996AC04-51AF-3A4F-943D-7BC0A80F20C6}"/>
              </a:ext>
            </a:extLst>
          </p:cNvPr>
          <p:cNvSpPr/>
          <p:nvPr/>
        </p:nvSpPr>
        <p:spPr>
          <a:xfrm>
            <a:off x="8401254" y="4455545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pp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16132D7-CDC9-2D49-B9AF-E03310620F70}"/>
              </a:ext>
            </a:extLst>
          </p:cNvPr>
          <p:cNvSpPr/>
          <p:nvPr/>
        </p:nvSpPr>
        <p:spPr>
          <a:xfrm>
            <a:off x="9530547" y="4474595"/>
            <a:ext cx="851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7,5 pp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EB984FB-DFBB-FF42-B697-586A1DB77998}"/>
              </a:ext>
            </a:extLst>
          </p:cNvPr>
          <p:cNvSpPr/>
          <p:nvPr/>
        </p:nvSpPr>
        <p:spPr>
          <a:xfrm>
            <a:off x="2122049" y="4956744"/>
            <a:ext cx="55004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de deserción en la educación preescolar, básica y media del sector oficial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9FD3AA2-1351-2547-B8AE-F1C598C9EDAA}"/>
              </a:ext>
            </a:extLst>
          </p:cNvPr>
          <p:cNvSpPr/>
          <p:nvPr/>
        </p:nvSpPr>
        <p:spPr>
          <a:xfrm>
            <a:off x="8375606" y="4933780"/>
            <a:ext cx="71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3,1%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20AEBF5A-8310-AF4A-B372-95E70029822C}"/>
              </a:ext>
            </a:extLst>
          </p:cNvPr>
          <p:cNvSpPr/>
          <p:nvPr/>
        </p:nvSpPr>
        <p:spPr>
          <a:xfrm>
            <a:off x="9620130" y="4933780"/>
            <a:ext cx="71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2,7%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2A130FF-0437-854E-BA11-5A6C709ED4CD}"/>
              </a:ext>
            </a:extLst>
          </p:cNvPr>
          <p:cNvSpPr/>
          <p:nvPr/>
        </p:nvSpPr>
        <p:spPr>
          <a:xfrm>
            <a:off x="3013262" y="5413238"/>
            <a:ext cx="3754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Estudiantes de educación media con doble titulación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EA84745-A5B8-F746-B187-852E2F9C228C}"/>
              </a:ext>
            </a:extLst>
          </p:cNvPr>
          <p:cNvSpPr/>
          <p:nvPr/>
        </p:nvSpPr>
        <p:spPr>
          <a:xfrm>
            <a:off x="8203679" y="5422313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530.000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FEFBD3C-9FA8-F34C-A57B-759F68167439}"/>
              </a:ext>
            </a:extLst>
          </p:cNvPr>
          <p:cNvSpPr/>
          <p:nvPr/>
        </p:nvSpPr>
        <p:spPr>
          <a:xfrm>
            <a:off x="9466240" y="5429071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650.000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A087A34D-4E07-418F-A579-D4DE7109B246}"/>
              </a:ext>
            </a:extLst>
          </p:cNvPr>
          <p:cNvSpPr/>
          <p:nvPr/>
        </p:nvSpPr>
        <p:spPr>
          <a:xfrm>
            <a:off x="2241709" y="1207158"/>
            <a:ext cx="7708581" cy="400110"/>
          </a:xfrm>
          <a:prstGeom prst="rect">
            <a:avLst/>
          </a:prstGeom>
          <a:solidFill>
            <a:srgbClr val="436CB7"/>
          </a:solidFill>
        </p:spPr>
        <p:txBody>
          <a:bodyPr wrap="square">
            <a:spAutoFit/>
          </a:bodyPr>
          <a:lstStyle/>
          <a:p>
            <a:pPr lvl="0" algn="ctr" defTabSz="914400">
              <a:spcBef>
                <a:spcPts val="1000"/>
              </a:spcBef>
              <a:defRPr/>
            </a:pPr>
            <a:r>
              <a:rPr lang="es-ES" sz="20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Indicadores y metas</a:t>
            </a:r>
          </a:p>
        </p:txBody>
      </p:sp>
    </p:spTree>
    <p:extLst>
      <p:ext uri="{BB962C8B-B14F-4D97-AF65-F5344CB8AC3E}">
        <p14:creationId xmlns:p14="http://schemas.microsoft.com/office/powerpoint/2010/main" val="3635031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EF97BAF-8ED5-994E-8C5A-4F4C6626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781" b="6777"/>
          <a:stretch/>
        </p:blipFill>
        <p:spPr>
          <a:xfrm>
            <a:off x="0" y="1809750"/>
            <a:ext cx="12192000" cy="4830894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6F9E6AB7-BDAA-0A4E-A4C9-0199A18F4A99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10730DAD-C806-7A43-9652-26164274B2E6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BC16B03-8DFC-4C31-96A7-B85995EA0CCB}"/>
              </a:ext>
            </a:extLst>
          </p:cNvPr>
          <p:cNvSpPr/>
          <p:nvPr/>
        </p:nvSpPr>
        <p:spPr>
          <a:xfrm>
            <a:off x="969575" y="145693"/>
            <a:ext cx="89676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Metas del cuatrienio</a:t>
            </a:r>
            <a:endParaRPr kumimoji="0" lang="es-ES_tradnl" sz="2600" b="1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98F1F9D-368B-2D4B-B2A7-F1B141C2CB5B}"/>
              </a:ext>
            </a:extLst>
          </p:cNvPr>
          <p:cNvSpPr/>
          <p:nvPr/>
        </p:nvSpPr>
        <p:spPr>
          <a:xfrm>
            <a:off x="1697660" y="230684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488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Porcentaje de colegios oficiales en categorías A+ y A de la prueba Saber 11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1F2453F-60FA-9B4B-A010-4499A6316E9C}"/>
              </a:ext>
            </a:extLst>
          </p:cNvPr>
          <p:cNvSpPr/>
          <p:nvPr/>
        </p:nvSpPr>
        <p:spPr>
          <a:xfrm>
            <a:off x="1697660" y="279235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488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Porcentaje de colegios oficiales rurales en categorías A+ y A de la prueba Saber 11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EF6966D-ED08-7047-969A-63121EF2109F}"/>
              </a:ext>
            </a:extLst>
          </p:cNvPr>
          <p:cNvSpPr/>
          <p:nvPr/>
        </p:nvSpPr>
        <p:spPr>
          <a:xfrm>
            <a:off x="8269952" y="2260678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14,0%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731F5C5-DA54-2147-8A29-45B3FA2C7D6C}"/>
              </a:ext>
            </a:extLst>
          </p:cNvPr>
          <p:cNvSpPr/>
          <p:nvPr/>
        </p:nvSpPr>
        <p:spPr>
          <a:xfrm>
            <a:off x="9541998" y="2272673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20,0%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2BCC119-EDFD-5547-9195-51C3B6BE63EF}"/>
              </a:ext>
            </a:extLst>
          </p:cNvPr>
          <p:cNvSpPr/>
          <p:nvPr/>
        </p:nvSpPr>
        <p:spPr>
          <a:xfrm>
            <a:off x="8334071" y="2746189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4,1%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748A00A-38AF-8044-978F-513DDFB5F2EE}"/>
              </a:ext>
            </a:extLst>
          </p:cNvPr>
          <p:cNvSpPr/>
          <p:nvPr/>
        </p:nvSpPr>
        <p:spPr>
          <a:xfrm>
            <a:off x="9517911" y="2746189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10,0%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0F98D-F7A8-6547-9091-2F035FBF0355}"/>
              </a:ext>
            </a:extLst>
          </p:cNvPr>
          <p:cNvSpPr/>
          <p:nvPr/>
        </p:nvSpPr>
        <p:spPr>
          <a:xfrm>
            <a:off x="2316005" y="3214672"/>
            <a:ext cx="4859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Brecha entre los porcentajes de establecimientos no oficiales y oficiales en niveles B, A y A+, en pruebas Saber 11°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7AEE632-7B1F-2742-979B-67FEDDFB0180}"/>
              </a:ext>
            </a:extLst>
          </p:cNvPr>
          <p:cNvSpPr/>
          <p:nvPr/>
        </p:nvSpPr>
        <p:spPr>
          <a:xfrm>
            <a:off x="8199418" y="3214672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35,4 pp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94B7EBB-173D-9446-A9EF-15BA9B3664A5}"/>
              </a:ext>
            </a:extLst>
          </p:cNvPr>
          <p:cNvSpPr/>
          <p:nvPr/>
        </p:nvSpPr>
        <p:spPr>
          <a:xfrm>
            <a:off x="9471465" y="3214672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33,4 pp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57D1D5F-4D0E-5E43-AAB0-9FA946A0CF64}"/>
              </a:ext>
            </a:extLst>
          </p:cNvPr>
          <p:cNvSpPr/>
          <p:nvPr/>
        </p:nvSpPr>
        <p:spPr>
          <a:xfrm>
            <a:off x="2676376" y="3767452"/>
            <a:ext cx="41385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488" marR="0" lvl="0" indent="0" algn="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de analfabetismo de la población de 15 años y más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C26E6AB-D6F7-8E41-A93D-721B353308FC}"/>
              </a:ext>
            </a:extLst>
          </p:cNvPr>
          <p:cNvSpPr/>
          <p:nvPr/>
        </p:nvSpPr>
        <p:spPr>
          <a:xfrm>
            <a:off x="8334069" y="3709997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5,2%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9F1019E-79CC-5D4F-B033-0BF398B97B67}"/>
              </a:ext>
            </a:extLst>
          </p:cNvPr>
          <p:cNvSpPr/>
          <p:nvPr/>
        </p:nvSpPr>
        <p:spPr>
          <a:xfrm>
            <a:off x="9582030" y="372128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4,2%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3797D60-FEC1-9948-9157-2C87778ABDF2}"/>
              </a:ext>
            </a:extLst>
          </p:cNvPr>
          <p:cNvSpPr/>
          <p:nvPr/>
        </p:nvSpPr>
        <p:spPr>
          <a:xfrm>
            <a:off x="3218191" y="4261888"/>
            <a:ext cx="30549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488" marR="0" lvl="0" indent="0" algn="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de cobertura en educación superior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4C13E9A-A733-FD4F-8520-B8790327DAC6}"/>
              </a:ext>
            </a:extLst>
          </p:cNvPr>
          <p:cNvSpPr/>
          <p:nvPr/>
        </p:nvSpPr>
        <p:spPr>
          <a:xfrm>
            <a:off x="8269952" y="4209640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52,8%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CB751C7-C384-0546-93E4-AE99133C7171}"/>
              </a:ext>
            </a:extLst>
          </p:cNvPr>
          <p:cNvSpPr/>
          <p:nvPr/>
        </p:nvSpPr>
        <p:spPr>
          <a:xfrm>
            <a:off x="9546410" y="4227898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60,0%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65C9F0E-3A40-704F-AE7B-B68A523C3CD7}"/>
              </a:ext>
            </a:extLst>
          </p:cNvPr>
          <p:cNvSpPr/>
          <p:nvPr/>
        </p:nvSpPr>
        <p:spPr>
          <a:xfrm>
            <a:off x="2316005" y="4764531"/>
            <a:ext cx="48593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marR="0" lvl="0" indent="0" algn="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de tránsito inmediato a la educación superior en zonas rurales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4D40C98-6CD6-854A-95A9-B43CDBE69359}"/>
              </a:ext>
            </a:extLst>
          </p:cNvPr>
          <p:cNvSpPr/>
          <p:nvPr/>
        </p:nvSpPr>
        <p:spPr>
          <a:xfrm>
            <a:off x="8269952" y="4729348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22,0%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AE78585-74C6-AA47-A82D-ADA11DDEA7CB}"/>
              </a:ext>
            </a:extLst>
          </p:cNvPr>
          <p:cNvSpPr/>
          <p:nvPr/>
        </p:nvSpPr>
        <p:spPr>
          <a:xfrm>
            <a:off x="9580548" y="4731006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26,0%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081BA02-BC2A-354A-9972-37CA7796D181}"/>
              </a:ext>
            </a:extLst>
          </p:cNvPr>
          <p:cNvSpPr/>
          <p:nvPr/>
        </p:nvSpPr>
        <p:spPr>
          <a:xfrm>
            <a:off x="2796601" y="5245752"/>
            <a:ext cx="38981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488" marR="0" lvl="0" indent="0" algn="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de deserción anual en programas Universitarios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FD11540-D025-AD4F-8796-61F2D275C882}"/>
              </a:ext>
            </a:extLst>
          </p:cNvPr>
          <p:cNvSpPr/>
          <p:nvPr/>
        </p:nvSpPr>
        <p:spPr>
          <a:xfrm>
            <a:off x="1697660" y="575195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488" marR="0" lvl="0" indent="0" algn="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Reglamentación e implementación del Marco Nacional de Cualificaciones (MNC)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C66C8ED-2D19-5F4F-9255-EEB2394079EA}"/>
              </a:ext>
            </a:extLst>
          </p:cNvPr>
          <p:cNvSpPr/>
          <p:nvPr/>
        </p:nvSpPr>
        <p:spPr>
          <a:xfrm>
            <a:off x="1853785" y="6120071"/>
            <a:ext cx="5783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Reglamentación del sistema de aseguramiento de la calidad de la educación superior e implementación de una nueva plataforma tecnológica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CD1EAFD-F4B8-F440-BB59-393ACE7F9F44}"/>
              </a:ext>
            </a:extLst>
          </p:cNvPr>
          <p:cNvSpPr/>
          <p:nvPr/>
        </p:nvSpPr>
        <p:spPr>
          <a:xfrm>
            <a:off x="8373370" y="5196047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9,0%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0981FF7-AC63-7F4F-80B3-A7E19B42C2D4}"/>
              </a:ext>
            </a:extLst>
          </p:cNvPr>
          <p:cNvSpPr/>
          <p:nvPr/>
        </p:nvSpPr>
        <p:spPr>
          <a:xfrm>
            <a:off x="9644216" y="5192609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7,8%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6617B8C6-9CFE-454F-9929-663E76CEE3B9}"/>
              </a:ext>
            </a:extLst>
          </p:cNvPr>
          <p:cNvSpPr/>
          <p:nvPr/>
        </p:nvSpPr>
        <p:spPr>
          <a:xfrm>
            <a:off x="8284689" y="5664310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40,0%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7C3E8442-0397-0148-9EA8-9B60C8EF7EED}"/>
              </a:ext>
            </a:extLst>
          </p:cNvPr>
          <p:cNvSpPr/>
          <p:nvPr/>
        </p:nvSpPr>
        <p:spPr>
          <a:xfrm>
            <a:off x="9580548" y="5687082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60,0%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A4184230-BF97-7247-B78E-CE849A3C887C}"/>
              </a:ext>
            </a:extLst>
          </p:cNvPr>
          <p:cNvSpPr/>
          <p:nvPr/>
        </p:nvSpPr>
        <p:spPr>
          <a:xfrm>
            <a:off x="8488599" y="6159635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648D8021-71D2-314C-A6CD-DCEA598FABDE}"/>
              </a:ext>
            </a:extLst>
          </p:cNvPr>
          <p:cNvSpPr/>
          <p:nvPr/>
        </p:nvSpPr>
        <p:spPr>
          <a:xfrm>
            <a:off x="9527482" y="6155098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3EAFEF1F-2CEF-4110-91A5-068E013B7B3E}"/>
              </a:ext>
            </a:extLst>
          </p:cNvPr>
          <p:cNvSpPr/>
          <p:nvPr/>
        </p:nvSpPr>
        <p:spPr>
          <a:xfrm>
            <a:off x="2241709" y="1207158"/>
            <a:ext cx="7708581" cy="400110"/>
          </a:xfrm>
          <a:prstGeom prst="rect">
            <a:avLst/>
          </a:prstGeom>
          <a:solidFill>
            <a:srgbClr val="436CB7"/>
          </a:solidFill>
        </p:spPr>
        <p:txBody>
          <a:bodyPr wrap="square">
            <a:spAutoFit/>
          </a:bodyPr>
          <a:lstStyle/>
          <a:p>
            <a:pPr lvl="0" algn="ctr" defTabSz="914400">
              <a:spcBef>
                <a:spcPts val="1000"/>
              </a:spcBef>
              <a:defRPr/>
            </a:pPr>
            <a:r>
              <a:rPr lang="es-ES" sz="20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Indicadores y metas</a:t>
            </a:r>
          </a:p>
        </p:txBody>
      </p:sp>
    </p:spTree>
    <p:extLst>
      <p:ext uri="{BB962C8B-B14F-4D97-AF65-F5344CB8AC3E}">
        <p14:creationId xmlns:p14="http://schemas.microsoft.com/office/powerpoint/2010/main" val="158459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2BDC08F-C3F5-48AA-81C6-D0DA976005EB}"/>
              </a:ext>
            </a:extLst>
          </p:cNvPr>
          <p:cNvSpPr/>
          <p:nvPr/>
        </p:nvSpPr>
        <p:spPr>
          <a:xfrm>
            <a:off x="969574" y="122497"/>
            <a:ext cx="10782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28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 - Pacto por Colombia, Pacto por la Equidad</a:t>
            </a:r>
            <a:endParaRPr lang="en-US" sz="2800" b="1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3F2ABA8-DC24-471C-AA39-B32534E0A2AA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26FCFD-89E1-404E-8A17-C6C42701FC95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6CEBBD-71A7-4EE2-9959-DB21ACF2F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596" y="990938"/>
            <a:ext cx="4978819" cy="355958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Pactos estructurales</a:t>
            </a:r>
            <a:endParaRPr lang="es-ES_tradnl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6BADA6C-C92C-974B-AC6C-6A76BED3F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6" t="57924" r="9506"/>
          <a:stretch/>
        </p:blipFill>
        <p:spPr>
          <a:xfrm>
            <a:off x="414866" y="3726378"/>
            <a:ext cx="11359170" cy="288560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122C916-69F0-4C92-97E8-B89D77D94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6" t="22529" r="9506" b="67869"/>
          <a:stretch/>
        </p:blipFill>
        <p:spPr>
          <a:xfrm>
            <a:off x="436613" y="1408846"/>
            <a:ext cx="11337422" cy="63924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3085F65-B722-4642-8D92-3447FEE4D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6" t="32568" r="9506" b="59503"/>
          <a:stretch/>
        </p:blipFill>
        <p:spPr>
          <a:xfrm>
            <a:off x="436612" y="1985969"/>
            <a:ext cx="11337424" cy="543733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C289CD6A-9D35-4690-8322-472E82F4D14A}"/>
              </a:ext>
            </a:extLst>
          </p:cNvPr>
          <p:cNvGrpSpPr/>
          <p:nvPr/>
        </p:nvGrpSpPr>
        <p:grpSpPr>
          <a:xfrm>
            <a:off x="376653" y="2508024"/>
            <a:ext cx="11337423" cy="639242"/>
            <a:chOff x="414866" y="2747121"/>
            <a:chExt cx="11747154" cy="639242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08667B2B-84FC-406C-A1C1-277901BF5C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346" t="40057" r="9506" b="50622"/>
            <a:stretch/>
          </p:blipFill>
          <p:spPr>
            <a:xfrm>
              <a:off x="414866" y="2747121"/>
              <a:ext cx="9893509" cy="639242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B9082A77-838A-4C88-A53E-56822495089A}"/>
                </a:ext>
              </a:extLst>
            </p:cNvPr>
            <p:cNvSpPr/>
            <p:nvPr/>
          </p:nvSpPr>
          <p:spPr>
            <a:xfrm>
              <a:off x="10263405" y="2833140"/>
              <a:ext cx="814327" cy="5232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900" dirty="0">
                  <a:solidFill>
                    <a:srgbClr val="7B7777"/>
                  </a:solidFill>
                </a:rPr>
                <a:t>Gestión pública</a:t>
              </a:r>
              <a:endParaRPr lang="es-CO" sz="800" dirty="0">
                <a:solidFill>
                  <a:srgbClr val="7B7777"/>
                </a:solidFill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16CD88B-8D18-49AB-90BB-ED2B6061113D}"/>
                </a:ext>
              </a:extLst>
            </p:cNvPr>
            <p:cNvSpPr/>
            <p:nvPr/>
          </p:nvSpPr>
          <p:spPr>
            <a:xfrm>
              <a:off x="11125202" y="2833139"/>
              <a:ext cx="1036818" cy="5232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900" dirty="0">
                  <a:solidFill>
                    <a:srgbClr val="7B7777"/>
                  </a:solidFill>
                </a:rPr>
                <a:t>Descentralización</a:t>
              </a:r>
            </a:p>
          </p:txBody>
        </p: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3C06D3FA-BFF6-4284-A10D-F3BDD4175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6" t="50000" r="9506" b="42371"/>
          <a:stretch/>
        </p:blipFill>
        <p:spPr>
          <a:xfrm>
            <a:off x="414866" y="3185586"/>
            <a:ext cx="11359170" cy="52322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3A66C4E-A519-4F39-ABEC-4302203A0DCD}"/>
              </a:ext>
            </a:extLst>
          </p:cNvPr>
          <p:cNvSpPr txBox="1">
            <a:spLocks/>
          </p:cNvSpPr>
          <p:nvPr/>
        </p:nvSpPr>
        <p:spPr>
          <a:xfrm>
            <a:off x="1883624" y="3269217"/>
            <a:ext cx="9102405" cy="3559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100" b="1" dirty="0">
                <a:solidFill>
                  <a:srgbClr val="888888"/>
                </a:solidFill>
                <a:latin typeface="+mn-lt"/>
                <a:cs typeface="Arial" panose="020B0604020202020204" pitchFamily="34" charset="0"/>
              </a:rPr>
              <a:t>Pactos por la productividad y la equidad de las regiones</a:t>
            </a:r>
            <a:endParaRPr lang="es-ES_tradnl" sz="2100" b="1" dirty="0">
              <a:solidFill>
                <a:srgbClr val="888888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276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A29417-D464-DB4A-8DF6-CF49A00D9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45"/>
          <a:stretch/>
        </p:blipFill>
        <p:spPr>
          <a:xfrm>
            <a:off x="0" y="1409699"/>
            <a:ext cx="12192000" cy="5476459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6F9E6AB7-BDAA-0A4E-A4C9-0199A18F4A99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10730DAD-C806-7A43-9652-26164274B2E6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E1D2402-5192-44C0-B4F0-AD4D1AD127FA}"/>
              </a:ext>
            </a:extLst>
          </p:cNvPr>
          <p:cNvSpPr/>
          <p:nvPr/>
        </p:nvSpPr>
        <p:spPr>
          <a:xfrm>
            <a:off x="969575" y="145693"/>
            <a:ext cx="89676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Metas del cuatrienio</a:t>
            </a:r>
            <a:endParaRPr kumimoji="0" lang="es-ES_tradnl" sz="2600" b="1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BC504FA-764A-EF44-9957-C55486D118CB}"/>
              </a:ext>
            </a:extLst>
          </p:cNvPr>
          <p:cNvSpPr/>
          <p:nvPr/>
        </p:nvSpPr>
        <p:spPr>
          <a:xfrm>
            <a:off x="2360950" y="1817209"/>
            <a:ext cx="50217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Estudiantes beneficiarios del nuevo Programa de Alimentación Escolar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F662D9D-9D83-7F44-A989-487B96E65AF0}"/>
              </a:ext>
            </a:extLst>
          </p:cNvPr>
          <p:cNvSpPr/>
          <p:nvPr/>
        </p:nvSpPr>
        <p:spPr>
          <a:xfrm>
            <a:off x="1738858" y="2341309"/>
            <a:ext cx="61159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Estudiantes beneficiarios del nuevo Programa de Alimentación Escolar en zonas rurales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B9EBDE6-EF39-DC4E-A263-B9A133871A52}"/>
              </a:ext>
            </a:extLst>
          </p:cNvPr>
          <p:cNvSpPr/>
          <p:nvPr/>
        </p:nvSpPr>
        <p:spPr>
          <a:xfrm>
            <a:off x="3058645" y="2783804"/>
            <a:ext cx="36263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Aulas funcionales construidas en colegios oficiales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1CFC469-4821-C44B-8AFA-24BEBECE2CB2}"/>
              </a:ext>
            </a:extLst>
          </p:cNvPr>
          <p:cNvSpPr/>
          <p:nvPr/>
        </p:nvSpPr>
        <p:spPr>
          <a:xfrm>
            <a:off x="2360950" y="3296836"/>
            <a:ext cx="50841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Aulas terminadas y entregadas en educación preescolar, básica y media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E0AE6BA-A7AA-8F43-A577-1F79F9EC11CB}"/>
              </a:ext>
            </a:extLst>
          </p:cNvPr>
          <p:cNvSpPr/>
          <p:nvPr/>
        </p:nvSpPr>
        <p:spPr>
          <a:xfrm>
            <a:off x="1823802" y="379548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Porcentaje de residencias escolares fortalecidas y cualificadas en el servicio educativo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66E6536-39BA-074C-BB73-362E7DBF7B89}"/>
              </a:ext>
            </a:extLst>
          </p:cNvPr>
          <p:cNvSpPr/>
          <p:nvPr/>
        </p:nvSpPr>
        <p:spPr>
          <a:xfrm>
            <a:off x="8125922" y="1817209"/>
            <a:ext cx="1096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5.300.000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16A9DF9-A7A5-624F-80F8-5929946201AD}"/>
              </a:ext>
            </a:extLst>
          </p:cNvPr>
          <p:cNvSpPr/>
          <p:nvPr/>
        </p:nvSpPr>
        <p:spPr>
          <a:xfrm>
            <a:off x="9388870" y="1828229"/>
            <a:ext cx="1096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7.000.000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3301334-CFA7-FC4D-8931-97433BB89E0F}"/>
              </a:ext>
            </a:extLst>
          </p:cNvPr>
          <p:cNvSpPr/>
          <p:nvPr/>
        </p:nvSpPr>
        <p:spPr>
          <a:xfrm>
            <a:off x="8065960" y="2295142"/>
            <a:ext cx="1096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1.780.000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A838430-47AC-644C-9F5F-675D8C0E1857}"/>
              </a:ext>
            </a:extLst>
          </p:cNvPr>
          <p:cNvSpPr/>
          <p:nvPr/>
        </p:nvSpPr>
        <p:spPr>
          <a:xfrm>
            <a:off x="9393660" y="2317146"/>
            <a:ext cx="1096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1.900.000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4786F99-6720-3447-85F9-90697F853076}"/>
              </a:ext>
            </a:extLst>
          </p:cNvPr>
          <p:cNvSpPr/>
          <p:nvPr/>
        </p:nvSpPr>
        <p:spPr>
          <a:xfrm>
            <a:off x="8245127" y="2830225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1.497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7BD889D-C484-6E47-B7F3-CE0DBCD19D9D}"/>
              </a:ext>
            </a:extLst>
          </p:cNvPr>
          <p:cNvSpPr/>
          <p:nvPr/>
        </p:nvSpPr>
        <p:spPr>
          <a:xfrm>
            <a:off x="9542123" y="2808883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7.065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FC81B61-56D9-3041-A7A4-8CF6DF8FD218}"/>
              </a:ext>
            </a:extLst>
          </p:cNvPr>
          <p:cNvSpPr/>
          <p:nvPr/>
        </p:nvSpPr>
        <p:spPr>
          <a:xfrm>
            <a:off x="8245127" y="3261653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3.142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661CE46-CE5B-2641-BA11-FA8236FDFDFA}"/>
              </a:ext>
            </a:extLst>
          </p:cNvPr>
          <p:cNvSpPr/>
          <p:nvPr/>
        </p:nvSpPr>
        <p:spPr>
          <a:xfrm>
            <a:off x="9556383" y="3283449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5.606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4E246A7-B986-EF42-BA92-413FD95C4418}"/>
              </a:ext>
            </a:extLst>
          </p:cNvPr>
          <p:cNvSpPr/>
          <p:nvPr/>
        </p:nvSpPr>
        <p:spPr>
          <a:xfrm>
            <a:off x="8453363" y="3751879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98F84A6-FC90-8342-BE5F-F5B9B620288C}"/>
              </a:ext>
            </a:extLst>
          </p:cNvPr>
          <p:cNvSpPr/>
          <p:nvPr/>
        </p:nvSpPr>
        <p:spPr>
          <a:xfrm>
            <a:off x="9529507" y="3749314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50,0%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321AD5E-5CBC-D442-B54A-4D2EBC2DF441}"/>
              </a:ext>
            </a:extLst>
          </p:cNvPr>
          <p:cNvSpPr/>
          <p:nvPr/>
        </p:nvSpPr>
        <p:spPr>
          <a:xfrm>
            <a:off x="3058645" y="4267117"/>
            <a:ext cx="35605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Reestructuración de las pruebas Saber 3º, 5º y 9º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4868410-0E6A-D045-ABF7-E8A745F80E7F}"/>
              </a:ext>
            </a:extLst>
          </p:cNvPr>
          <p:cNvSpPr/>
          <p:nvPr/>
        </p:nvSpPr>
        <p:spPr>
          <a:xfrm>
            <a:off x="8472412" y="4266468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BE8486D-1793-164E-BED1-D46C7EB6259B}"/>
              </a:ext>
            </a:extLst>
          </p:cNvPr>
          <p:cNvSpPr/>
          <p:nvPr/>
        </p:nvSpPr>
        <p:spPr>
          <a:xfrm>
            <a:off x="9537333" y="427810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0926AC66-FB5B-3041-AC73-2CC0E4CC91AE}"/>
              </a:ext>
            </a:extLst>
          </p:cNvPr>
          <p:cNvSpPr/>
          <p:nvPr/>
        </p:nvSpPr>
        <p:spPr>
          <a:xfrm>
            <a:off x="2273238" y="4768022"/>
            <a:ext cx="51971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Estudiantes beneficiados por el componente de equidad de Generación E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2CE1FBD-EC85-9849-B84E-97125CBD1240}"/>
              </a:ext>
            </a:extLst>
          </p:cNvPr>
          <p:cNvSpPr/>
          <p:nvPr/>
        </p:nvSpPr>
        <p:spPr>
          <a:xfrm>
            <a:off x="2360950" y="5144711"/>
            <a:ext cx="5144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Estudiantes de alto rendimiento académico y bajos ingresos beneficiados con el componente de excelencia de Generación E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E7EBFE9A-3CD8-D144-98C0-E910782DA28A}"/>
              </a:ext>
            </a:extLst>
          </p:cNvPr>
          <p:cNvSpPr/>
          <p:nvPr/>
        </p:nvSpPr>
        <p:spPr>
          <a:xfrm>
            <a:off x="2259142" y="5646980"/>
            <a:ext cx="5075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Instituciones de Educación Superior públicas con proyectos destinados al mejoramiento de los factores de alta calidad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9286CE9-9AC1-4A41-A640-309DEBE9200D}"/>
              </a:ext>
            </a:extLst>
          </p:cNvPr>
          <p:cNvSpPr/>
          <p:nvPr/>
        </p:nvSpPr>
        <p:spPr>
          <a:xfrm>
            <a:off x="8517854" y="47013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96033ED3-74CF-C642-AF2C-5BB96E90D11B}"/>
              </a:ext>
            </a:extLst>
          </p:cNvPr>
          <p:cNvSpPr/>
          <p:nvPr/>
        </p:nvSpPr>
        <p:spPr>
          <a:xfrm>
            <a:off x="8517854" y="522601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7878833E-A022-1542-9F76-EF0FB8C82AAE}"/>
              </a:ext>
            </a:extLst>
          </p:cNvPr>
          <p:cNvSpPr/>
          <p:nvPr/>
        </p:nvSpPr>
        <p:spPr>
          <a:xfrm>
            <a:off x="8517854" y="571319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47C17FFE-4675-B942-BBEC-EB24CB6EE62E}"/>
              </a:ext>
            </a:extLst>
          </p:cNvPr>
          <p:cNvSpPr/>
          <p:nvPr/>
        </p:nvSpPr>
        <p:spPr>
          <a:xfrm>
            <a:off x="9467417" y="4727845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320.000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EA3BA3A-04F3-D74D-BEEC-791FEE5A87E8}"/>
              </a:ext>
            </a:extLst>
          </p:cNvPr>
          <p:cNvSpPr/>
          <p:nvPr/>
        </p:nvSpPr>
        <p:spPr>
          <a:xfrm>
            <a:off x="9504460" y="5227659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16.000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AC2DCD08-2665-6248-BCF0-89796F45260B}"/>
              </a:ext>
            </a:extLst>
          </p:cNvPr>
          <p:cNvSpPr/>
          <p:nvPr/>
        </p:nvSpPr>
        <p:spPr>
          <a:xfrm>
            <a:off x="9755957" y="570471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BB8B361-36C3-8945-8193-7C43252D5FCE}"/>
              </a:ext>
            </a:extLst>
          </p:cNvPr>
          <p:cNvSpPr/>
          <p:nvPr/>
        </p:nvSpPr>
        <p:spPr>
          <a:xfrm>
            <a:off x="2538646" y="6239504"/>
            <a:ext cx="46663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Estudiantes matriculados en programas de maestría y doctorado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A1A4801A-8051-EF41-BEEA-AD3C7E700A6F}"/>
              </a:ext>
            </a:extLst>
          </p:cNvPr>
          <p:cNvSpPr/>
          <p:nvPr/>
        </p:nvSpPr>
        <p:spPr>
          <a:xfrm>
            <a:off x="8245127" y="6203839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74.900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053C9E3D-9667-924C-AAA3-9A91E4A594C1}"/>
              </a:ext>
            </a:extLst>
          </p:cNvPr>
          <p:cNvSpPr/>
          <p:nvPr/>
        </p:nvSpPr>
        <p:spPr>
          <a:xfrm>
            <a:off x="9529507" y="6235214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85.000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E97938C-4330-49E6-86AA-6CB96C9205FA}"/>
              </a:ext>
            </a:extLst>
          </p:cNvPr>
          <p:cNvSpPr/>
          <p:nvPr/>
        </p:nvSpPr>
        <p:spPr>
          <a:xfrm>
            <a:off x="2306370" y="842492"/>
            <a:ext cx="7708581" cy="400110"/>
          </a:xfrm>
          <a:prstGeom prst="rect">
            <a:avLst/>
          </a:prstGeom>
          <a:solidFill>
            <a:srgbClr val="436CB7"/>
          </a:solidFill>
        </p:spPr>
        <p:txBody>
          <a:bodyPr wrap="square">
            <a:spAutoFit/>
          </a:bodyPr>
          <a:lstStyle/>
          <a:p>
            <a:pPr lvl="0" algn="ctr" defTabSz="914400">
              <a:spcBef>
                <a:spcPts val="1000"/>
              </a:spcBef>
              <a:defRPr/>
            </a:pPr>
            <a:r>
              <a:rPr lang="es-ES" sz="20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Indicadores y metas</a:t>
            </a:r>
          </a:p>
        </p:txBody>
      </p:sp>
    </p:spTree>
    <p:extLst>
      <p:ext uri="{BB962C8B-B14F-4D97-AF65-F5344CB8AC3E}">
        <p14:creationId xmlns:p14="http://schemas.microsoft.com/office/powerpoint/2010/main" val="3330052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-7088" y="-7088"/>
            <a:ext cx="12284149" cy="693951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2378DE-4BCF-804A-84D6-8BDC94475975}"/>
              </a:ext>
            </a:extLst>
          </p:cNvPr>
          <p:cNvSpPr txBox="1"/>
          <p:nvPr/>
        </p:nvSpPr>
        <p:spPr>
          <a:xfrm>
            <a:off x="3050719" y="3105834"/>
            <a:ext cx="564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EsDeTodos</a:t>
            </a:r>
            <a:endParaRPr lang="es-CO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83E4CE-C240-214C-B75F-411C5AD6F77D}"/>
              </a:ext>
            </a:extLst>
          </p:cNvPr>
          <p:cNvSpPr txBox="1"/>
          <p:nvPr/>
        </p:nvSpPr>
        <p:spPr>
          <a:xfrm>
            <a:off x="2807530" y="5133108"/>
            <a:ext cx="163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7593BC-1CD9-E14C-95B1-3BC5BDD65AC9}"/>
              </a:ext>
            </a:extLst>
          </p:cNvPr>
          <p:cNvSpPr txBox="1"/>
          <p:nvPr/>
        </p:nvSpPr>
        <p:spPr>
          <a:xfrm>
            <a:off x="5203397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60EC01-DBCD-EA43-A971-889D5C4E215C}"/>
              </a:ext>
            </a:extLst>
          </p:cNvPr>
          <p:cNvSpPr txBox="1"/>
          <p:nvPr/>
        </p:nvSpPr>
        <p:spPr>
          <a:xfrm>
            <a:off x="7783568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FC1ADE-26D0-3F45-8E27-92EB9D756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403" y="5209824"/>
            <a:ext cx="304800" cy="215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4F8FDD-5177-254D-91A5-090B38923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280" y="5203474"/>
            <a:ext cx="266700" cy="2286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4582D57-FC4C-E748-B2B6-6C8AAB959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144" y="5197124"/>
            <a:ext cx="228600" cy="2413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539ACF9-627C-EB48-80D5-8211035E6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88" y="803257"/>
            <a:ext cx="3200937" cy="6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9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902B824-D82B-EA4A-A83B-90D5097E24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18" b="29093"/>
          <a:stretch/>
        </p:blipFill>
        <p:spPr>
          <a:xfrm>
            <a:off x="6758356" y="132847"/>
            <a:ext cx="5083226" cy="3028766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6F9E6AB7-BDAA-0A4E-A4C9-0199A18F4A99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10730DAD-C806-7A43-9652-26164274B2E6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9B8A4E8-CF94-442E-84BC-EDBEB84FA5C9}"/>
              </a:ext>
            </a:extLst>
          </p:cNvPr>
          <p:cNvCxnSpPr>
            <a:cxnSpLocks/>
          </p:cNvCxnSpPr>
          <p:nvPr/>
        </p:nvCxnSpPr>
        <p:spPr>
          <a:xfrm>
            <a:off x="5765175" y="283746"/>
            <a:ext cx="0" cy="6165803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F4E1D130-21B8-9E43-A73D-DB124E9B564F}"/>
              </a:ext>
            </a:extLst>
          </p:cNvPr>
          <p:cNvGrpSpPr/>
          <p:nvPr/>
        </p:nvGrpSpPr>
        <p:grpSpPr>
          <a:xfrm>
            <a:off x="1302663" y="2176538"/>
            <a:ext cx="3944518" cy="1386161"/>
            <a:chOff x="978042" y="944834"/>
            <a:chExt cx="3944518" cy="1462894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EB0803F4-ADEC-B54B-9E6B-516739140B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665" t="2890" r="2388" b="6038"/>
            <a:stretch/>
          </p:blipFill>
          <p:spPr>
            <a:xfrm>
              <a:off x="978042" y="944834"/>
              <a:ext cx="3944518" cy="1462894"/>
            </a:xfrm>
            <a:prstGeom prst="rect">
              <a:avLst/>
            </a:prstGeom>
          </p:spPr>
        </p:pic>
        <p:sp>
          <p:nvSpPr>
            <p:cNvPr id="25" name="Text Placeholder 8">
              <a:extLst>
                <a:ext uri="{FF2B5EF4-FFF2-40B4-BE49-F238E27FC236}">
                  <a16:creationId xmlns:a16="http://schemas.microsoft.com/office/drawing/2014/main" id="{DD3D5D03-4898-684B-B86F-F58B51213CA6}"/>
                </a:ext>
              </a:extLst>
            </p:cNvPr>
            <p:cNvSpPr txBox="1">
              <a:spLocks/>
            </p:cNvSpPr>
            <p:nvPr/>
          </p:nvSpPr>
          <p:spPr>
            <a:xfrm>
              <a:off x="1450112" y="1308185"/>
              <a:ext cx="3381686" cy="75172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Work Sans" panose="00000500000000000000" pitchFamily="2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El acceso en algunos niveles educativos permanece rezagado, en particular en la educación preescolar y media</a:t>
              </a:r>
              <a:r>
                <a:rPr kumimoji="0" lang="es-CO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Work Sans" panose="00000500000000000000" pitchFamily="2" charset="0"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B9EB446-EFBF-A048-9227-9AA15BF07D05}"/>
              </a:ext>
            </a:extLst>
          </p:cNvPr>
          <p:cNvSpPr/>
          <p:nvPr/>
        </p:nvSpPr>
        <p:spPr>
          <a:xfrm>
            <a:off x="7234294" y="630416"/>
            <a:ext cx="371004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Persisten las brechas urbano-rurales y entre regiones, lo que genera inequidad.</a:t>
            </a: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8A92A01A-E5AD-4749-9454-351B41F2E481}"/>
              </a:ext>
            </a:extLst>
          </p:cNvPr>
          <p:cNvGrpSpPr/>
          <p:nvPr/>
        </p:nvGrpSpPr>
        <p:grpSpPr>
          <a:xfrm>
            <a:off x="1302666" y="1068897"/>
            <a:ext cx="3944515" cy="1042272"/>
            <a:chOff x="978042" y="589249"/>
            <a:chExt cx="3944518" cy="2025419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75C443CB-33E1-7147-A10E-3B24B9A89D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665" t="2890" r="2388" b="6038"/>
            <a:stretch/>
          </p:blipFill>
          <p:spPr>
            <a:xfrm>
              <a:off x="978042" y="589249"/>
              <a:ext cx="3944518" cy="2025419"/>
            </a:xfrm>
            <a:prstGeom prst="rect">
              <a:avLst/>
            </a:prstGeom>
          </p:spPr>
        </p:pic>
        <p:sp>
          <p:nvSpPr>
            <p:cNvPr id="31" name="Text Placeholder 8">
              <a:extLst>
                <a:ext uri="{FF2B5EF4-FFF2-40B4-BE49-F238E27FC236}">
                  <a16:creationId xmlns:a16="http://schemas.microsoft.com/office/drawing/2014/main" id="{F097E80D-7F1A-8844-A173-720371C9975F}"/>
                </a:ext>
              </a:extLst>
            </p:cNvPr>
            <p:cNvSpPr txBox="1">
              <a:spLocks/>
            </p:cNvSpPr>
            <p:nvPr/>
          </p:nvSpPr>
          <p:spPr>
            <a:xfrm>
              <a:off x="1455287" y="1140289"/>
              <a:ext cx="3381689" cy="9801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Work Sans" panose="00000500000000000000" pitchFamily="2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Actualmente son atendidos </a:t>
              </a:r>
              <a:r>
                <a:rPr kumimoji="0" lang="es-CO" sz="14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 Black" panose="020B0604020202020204" pitchFamily="34" charset="0"/>
                  <a:cs typeface="Arial Black" panose="020B0604020202020204" pitchFamily="34" charset="0"/>
                </a:rPr>
                <a:t>1.300.000 niños</a:t>
              </a:r>
              <a:r>
                <a:rPr kumimoji="0" lang="es-CO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s-CO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en educación inicial.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endParaRPr>
            </a:p>
          </p:txBody>
        </p:sp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B40E93AB-06E1-1E4A-8535-AC494374D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817" y="1235105"/>
            <a:ext cx="829733" cy="538899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A1A8C2E-C490-4B4C-84C7-68DE434A0B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21" y="2450300"/>
            <a:ext cx="667339" cy="667339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1A0FB3A6-C305-7D46-95D6-4BBDF1DA32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3170" y="727592"/>
            <a:ext cx="549993" cy="549993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9B3F9779-84BD-9A4A-928D-36F1755C4C64}"/>
              </a:ext>
            </a:extLst>
          </p:cNvPr>
          <p:cNvSpPr/>
          <p:nvPr/>
        </p:nvSpPr>
        <p:spPr>
          <a:xfrm>
            <a:off x="978042" y="88873"/>
            <a:ext cx="4455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Diagnóstico del sector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Educación prescolar, básica y media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747BF7C-63D1-47CF-B5A4-A70D9F7A83E4}"/>
              </a:ext>
            </a:extLst>
          </p:cNvPr>
          <p:cNvSpPr txBox="1"/>
          <p:nvPr/>
        </p:nvSpPr>
        <p:spPr>
          <a:xfrm>
            <a:off x="7414963" y="1253753"/>
            <a:ext cx="377001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región conformada por los departamentos de </a:t>
            </a:r>
            <a:r>
              <a:rPr lang="es-ES" sz="1200" b="1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Vaupés, Guainía, Amazonas y Guaviare </a:t>
            </a:r>
            <a:r>
              <a:rPr lang="es-E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alcanzó una cobertura neta en educación media de apenas </a:t>
            </a:r>
            <a:r>
              <a:rPr lang="es-ES" sz="1200" b="1" dirty="0">
                <a:solidFill>
                  <a:srgbClr val="436C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 20,7% </a:t>
            </a:r>
            <a:r>
              <a:rPr lang="es-ES" sz="12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2017.</a:t>
            </a:r>
          </a:p>
          <a:p>
            <a:endParaRPr lang="es-ES" sz="1000" dirty="0">
              <a:solidFill>
                <a:srgbClr val="436C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O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 de analfabetismo de la población de 15 años y más</a:t>
            </a:r>
            <a:r>
              <a:rPr lang="es-ES_tradnl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ubicó en 5,2%. Para zonas urbanas es del 3,4%, </a:t>
            </a:r>
            <a:r>
              <a:rPr lang="es-ES" sz="1200" b="1" dirty="0">
                <a:solidFill>
                  <a:srgbClr val="436CB7"/>
                </a:solidFill>
                <a:latin typeface="Arial Black" panose="020B0604020202020204" pitchFamily="34" charset="0"/>
              </a:rPr>
              <a:t>para las rurales es 12,1%</a:t>
            </a:r>
            <a:r>
              <a:rPr lang="es-E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200" dirty="0">
              <a:solidFill>
                <a:srgbClr val="436C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0" name="Gráfico 79">
            <a:extLst>
              <a:ext uri="{FF2B5EF4-FFF2-40B4-BE49-F238E27FC236}">
                <a16:creationId xmlns:a16="http://schemas.microsoft.com/office/drawing/2014/main" id="{7E8B4F8D-D317-FF42-96F5-0A9EAA4EC0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884438"/>
              </p:ext>
            </p:extLst>
          </p:nvPr>
        </p:nvGraphicFramePr>
        <p:xfrm>
          <a:off x="227253" y="3681475"/>
          <a:ext cx="5270145" cy="3122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38" name="Imagen 37">
            <a:extLst>
              <a:ext uri="{FF2B5EF4-FFF2-40B4-BE49-F238E27FC236}">
                <a16:creationId xmlns:a16="http://schemas.microsoft.com/office/drawing/2014/main" id="{0A3CBBFE-9061-45C8-AA85-7476361C78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65" t="2890" r="2388" b="6038"/>
          <a:stretch/>
        </p:blipFill>
        <p:spPr>
          <a:xfrm>
            <a:off x="6833162" y="3241359"/>
            <a:ext cx="4651185" cy="1597771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D16F42CA-2D3B-4ADE-A4E5-3A4B86E15A2D}"/>
              </a:ext>
            </a:extLst>
          </p:cNvPr>
          <p:cNvSpPr txBox="1"/>
          <p:nvPr/>
        </p:nvSpPr>
        <p:spPr>
          <a:xfrm>
            <a:off x="7324135" y="3695546"/>
            <a:ext cx="35652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tasa de deserción oficial fue de 3,08%, </a:t>
            </a:r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presentando una brecha de 1 p. p. con respecto a los colegios no oficiales.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F323152E-49C2-4EE0-BBE4-171D17C57E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9567" y="3625416"/>
            <a:ext cx="509112" cy="503003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A865CFCE-FE26-43E9-AF35-E2A57D57A5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65" t="2890" r="2388" b="6038"/>
          <a:stretch/>
        </p:blipFill>
        <p:spPr>
          <a:xfrm>
            <a:off x="6849313" y="4949484"/>
            <a:ext cx="4635034" cy="1532271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FF4DF11F-0513-4F66-8583-8762FDD3281F}"/>
              </a:ext>
            </a:extLst>
          </p:cNvPr>
          <p:cNvSpPr txBox="1"/>
          <p:nvPr/>
        </p:nvSpPr>
        <p:spPr>
          <a:xfrm>
            <a:off x="7365146" y="5454009"/>
            <a:ext cx="375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cada 100 niños que ingresan a primero solo 44 logran graduarse como bachilleres.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791BCB95-24EB-4A89-BC9E-A66167FC5E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6149" y="5492271"/>
            <a:ext cx="593164" cy="50300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20F752F-479E-B945-832B-6D672FF808EF}"/>
              </a:ext>
            </a:extLst>
          </p:cNvPr>
          <p:cNvSpPr/>
          <p:nvPr/>
        </p:nvSpPr>
        <p:spPr>
          <a:xfrm>
            <a:off x="7324135" y="1343321"/>
            <a:ext cx="82025" cy="8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1EDA750A-8B34-D04C-A53A-7DA4B03A3595}"/>
              </a:ext>
            </a:extLst>
          </p:cNvPr>
          <p:cNvSpPr/>
          <p:nvPr/>
        </p:nvSpPr>
        <p:spPr>
          <a:xfrm>
            <a:off x="7324134" y="2257159"/>
            <a:ext cx="82025" cy="8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6099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EC387021-E7B3-EF47-97C1-63D2C13018F7}"/>
              </a:ext>
            </a:extLst>
          </p:cNvPr>
          <p:cNvSpPr/>
          <p:nvPr/>
        </p:nvSpPr>
        <p:spPr>
          <a:xfrm>
            <a:off x="8154891" y="1337899"/>
            <a:ext cx="4218278" cy="1126340"/>
          </a:xfrm>
          <a:prstGeom prst="roundRect">
            <a:avLst>
              <a:gd name="adj" fmla="val 6245"/>
            </a:avLst>
          </a:prstGeom>
          <a:solidFill>
            <a:srgbClr val="E2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3891C8E7-B73D-4B45-A7B0-DF42D4D0BC74}"/>
              </a:ext>
            </a:extLst>
          </p:cNvPr>
          <p:cNvSpPr/>
          <p:nvPr/>
        </p:nvSpPr>
        <p:spPr>
          <a:xfrm>
            <a:off x="-89522" y="1337899"/>
            <a:ext cx="5468834" cy="1126340"/>
          </a:xfrm>
          <a:prstGeom prst="roundRect">
            <a:avLst>
              <a:gd name="adj" fmla="val 6245"/>
            </a:avLst>
          </a:prstGeom>
          <a:solidFill>
            <a:srgbClr val="E2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F9E6AB7-BDAA-0A4E-A4C9-0199A18F4A99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10730DAD-C806-7A43-9652-26164274B2E6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A953810-8BB5-6F4C-BA9C-F4A0E99EC4A8}"/>
              </a:ext>
            </a:extLst>
          </p:cNvPr>
          <p:cNvSpPr/>
          <p:nvPr/>
        </p:nvSpPr>
        <p:spPr>
          <a:xfrm>
            <a:off x="978042" y="88873"/>
            <a:ext cx="4455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Diagnóstico del sector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Educación prescolar, básica y media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51CD3A7-3DF9-440D-9A92-B5D42F42DE3D}"/>
              </a:ext>
            </a:extLst>
          </p:cNvPr>
          <p:cNvSpPr txBox="1"/>
          <p:nvPr/>
        </p:nvSpPr>
        <p:spPr>
          <a:xfrm>
            <a:off x="368940" y="1551816"/>
            <a:ext cx="49000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 se ubicó en el </a:t>
            </a:r>
            <a:r>
              <a:rPr lang="es-CO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cuarto lugar</a:t>
            </a:r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los países que más mejoraron su desempeño en las pruebas PISA 2015, con resultados superiores en las tres áreas evaluadas.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AA03926-D663-4235-82B5-84BA4582F8D6}"/>
              </a:ext>
            </a:extLst>
          </p:cNvPr>
          <p:cNvSpPr txBox="1"/>
          <p:nvPr/>
        </p:nvSpPr>
        <p:spPr>
          <a:xfrm>
            <a:off x="581490" y="2852289"/>
            <a:ext cx="5778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observa una reducción (2017 vs 2016) en los puntajes promedio de las pruebas </a:t>
            </a: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Saber 3°, 5° y 9°.</a:t>
            </a:r>
            <a:endParaRPr lang="es-CO" sz="1600" dirty="0">
              <a:solidFill>
                <a:srgbClr val="436CB7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AB9DECE0-F325-4829-83C7-BD20536F8F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44" t="36282" b="4330"/>
          <a:stretch/>
        </p:blipFill>
        <p:spPr>
          <a:xfrm>
            <a:off x="1361734" y="3760297"/>
            <a:ext cx="4218256" cy="2932308"/>
          </a:xfrm>
          <a:prstGeom prst="rect">
            <a:avLst/>
          </a:prstGeom>
        </p:spPr>
      </p:pic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F10525AE-CAF0-4CCD-9CE2-B41D52B66F2F}"/>
              </a:ext>
            </a:extLst>
          </p:cNvPr>
          <p:cNvCxnSpPr>
            <a:cxnSpLocks/>
          </p:cNvCxnSpPr>
          <p:nvPr/>
        </p:nvCxnSpPr>
        <p:spPr>
          <a:xfrm>
            <a:off x="6919421" y="414865"/>
            <a:ext cx="0" cy="6165803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E92C5E1E-A6C1-4536-ABFD-382291892F4F}"/>
              </a:ext>
            </a:extLst>
          </p:cNvPr>
          <p:cNvSpPr/>
          <p:nvPr/>
        </p:nvSpPr>
        <p:spPr>
          <a:xfrm>
            <a:off x="1455312" y="3560420"/>
            <a:ext cx="3924000" cy="76521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CB3DC6DB-CE6D-4509-B205-0F2EC8201E46}"/>
              </a:ext>
            </a:extLst>
          </p:cNvPr>
          <p:cNvSpPr txBox="1"/>
          <p:nvPr/>
        </p:nvSpPr>
        <p:spPr>
          <a:xfrm>
            <a:off x="8258853" y="1608681"/>
            <a:ext cx="3640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calidad se manifiestan también las </a:t>
            </a: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brechas urbano – rurales</a:t>
            </a: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CO" sz="1600" dirty="0">
              <a:solidFill>
                <a:srgbClr val="436C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69C00CFD-C75B-404E-A50E-BEB9E6441723}"/>
              </a:ext>
            </a:extLst>
          </p:cNvPr>
          <p:cNvSpPr txBox="1"/>
          <p:nvPr/>
        </p:nvSpPr>
        <p:spPr>
          <a:xfrm>
            <a:off x="7478609" y="2826287"/>
            <a:ext cx="4316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colegios oficiales en categorías A+ y A en </a:t>
            </a: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Saber 11°</a:t>
            </a: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</a:t>
            </a:r>
            <a:endParaRPr lang="es-CO" sz="1600" dirty="0">
              <a:solidFill>
                <a:srgbClr val="436C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CAE81D7-C4A5-4A99-AB3A-F48F54080638}"/>
              </a:ext>
            </a:extLst>
          </p:cNvPr>
          <p:cNvSpPr/>
          <p:nvPr/>
        </p:nvSpPr>
        <p:spPr>
          <a:xfrm>
            <a:off x="7625181" y="3537269"/>
            <a:ext cx="3924000" cy="76521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AFA3A63-8585-4A88-9C96-681F180F7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225" y="3739997"/>
            <a:ext cx="4723809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6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>
            <a:extLst>
              <a:ext uri="{FF2B5EF4-FFF2-40B4-BE49-F238E27FC236}">
                <a16:creationId xmlns:a16="http://schemas.microsoft.com/office/drawing/2014/main" id="{26113DB5-10F7-AA49-93D8-14B3A4393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18" b="29093"/>
          <a:stretch/>
        </p:blipFill>
        <p:spPr>
          <a:xfrm>
            <a:off x="6758356" y="212664"/>
            <a:ext cx="5083226" cy="2568605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6F9E6AB7-BDAA-0A4E-A4C9-0199A18F4A99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10730DAD-C806-7A43-9652-26164274B2E6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A953810-8BB5-6F4C-BA9C-F4A0E99EC4A8}"/>
              </a:ext>
            </a:extLst>
          </p:cNvPr>
          <p:cNvSpPr/>
          <p:nvPr/>
        </p:nvSpPr>
        <p:spPr>
          <a:xfrm>
            <a:off x="978042" y="88873"/>
            <a:ext cx="4455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Diagnóstico del sector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Educación Superior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6229E2A9-964B-46F9-B2CA-AB02B5D25F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65" t="2890" r="2388" b="6038"/>
          <a:stretch/>
        </p:blipFill>
        <p:spPr>
          <a:xfrm>
            <a:off x="1081704" y="1054780"/>
            <a:ext cx="4408883" cy="148483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751CD3A7-3DF9-440D-9A92-B5D42F42DE3D}"/>
              </a:ext>
            </a:extLst>
          </p:cNvPr>
          <p:cNvSpPr txBox="1"/>
          <p:nvPr/>
        </p:nvSpPr>
        <p:spPr>
          <a:xfrm>
            <a:off x="1614249" y="1448454"/>
            <a:ext cx="32493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de cada 100 estudiantes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transitan de forma directa de la media a la educación superior</a:t>
            </a:r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(2016).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F10525AE-CAF0-4CCD-9CE2-B41D52B66F2F}"/>
              </a:ext>
            </a:extLst>
          </p:cNvPr>
          <p:cNvCxnSpPr>
            <a:cxnSpLocks/>
          </p:cNvCxnSpPr>
          <p:nvPr/>
        </p:nvCxnSpPr>
        <p:spPr>
          <a:xfrm>
            <a:off x="5885099" y="413098"/>
            <a:ext cx="0" cy="6165803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4B5A791F-E6A8-4038-A932-114A1922D4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65" t="2890" r="2388" b="6038"/>
          <a:stretch/>
        </p:blipFill>
        <p:spPr>
          <a:xfrm>
            <a:off x="1081704" y="2539610"/>
            <a:ext cx="4408883" cy="160396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A53EDB5A-208F-4EDE-A976-F3ECD92BB1EF}"/>
              </a:ext>
            </a:extLst>
          </p:cNvPr>
          <p:cNvSpPr txBox="1"/>
          <p:nvPr/>
        </p:nvSpPr>
        <p:spPr>
          <a:xfrm>
            <a:off x="1684642" y="2996190"/>
            <a:ext cx="36035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acceso a la educación superior es inequitativo: casi 4 veces más alto en jóvenes de mayores ingresos (2017).</a:t>
            </a:r>
            <a:endParaRPr lang="es-CO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54999419-53F7-462D-8B37-0A36E738F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637" y="644873"/>
            <a:ext cx="549993" cy="549993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2C0F519-4BC3-4532-BF7C-F0448A72ABB0}"/>
              </a:ext>
            </a:extLst>
          </p:cNvPr>
          <p:cNvSpPr txBox="1"/>
          <p:nvPr/>
        </p:nvSpPr>
        <p:spPr>
          <a:xfrm>
            <a:off x="7589944" y="1295612"/>
            <a:ext cx="3624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indicador de deserción por cohorte se ubicó en un </a:t>
            </a:r>
            <a:r>
              <a:rPr lang="es-E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45,1% para universitarios </a:t>
            </a:r>
            <a:r>
              <a:rPr lang="es-E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53,2% para técnicos y tecnólogos</a:t>
            </a:r>
            <a:r>
              <a:rPr lang="es-ES" sz="12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(2016).</a:t>
            </a:r>
          </a:p>
          <a:p>
            <a:endParaRPr lang="es-ES" sz="1200" dirty="0">
              <a:solidFill>
                <a:srgbClr val="436C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tasa de graduación fue de </a:t>
            </a:r>
            <a:r>
              <a:rPr lang="es-E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37,4% </a:t>
            </a:r>
            <a:r>
              <a:rPr lang="es-E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(universitarios) y </a:t>
            </a:r>
            <a:r>
              <a:rPr lang="es-E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27,1%</a:t>
            </a:r>
            <a:r>
              <a:rPr lang="es-E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(T&amp;T).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736FB95-EE2A-4F9C-BF03-C61AF0BD5D6E}"/>
              </a:ext>
            </a:extLst>
          </p:cNvPr>
          <p:cNvSpPr/>
          <p:nvPr/>
        </p:nvSpPr>
        <p:spPr>
          <a:xfrm>
            <a:off x="6869230" y="3465835"/>
            <a:ext cx="4312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37,9%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estudiantes acceden a instituciones y programas de educación superior acreditados en alta calidad: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ADAD690F-4F7C-4060-9FD7-05024F3B813F}"/>
              </a:ext>
            </a:extLst>
          </p:cNvPr>
          <p:cNvCxnSpPr>
            <a:cxnSpLocks/>
          </p:cNvCxnSpPr>
          <p:nvPr/>
        </p:nvCxnSpPr>
        <p:spPr>
          <a:xfrm flipH="1">
            <a:off x="5885100" y="3141014"/>
            <a:ext cx="63069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EE29BD5A-4582-4760-98BE-ED5274EFD8FA}"/>
              </a:ext>
            </a:extLst>
          </p:cNvPr>
          <p:cNvSpPr/>
          <p:nvPr/>
        </p:nvSpPr>
        <p:spPr>
          <a:xfrm>
            <a:off x="7063664" y="4408418"/>
            <a:ext cx="3924000" cy="76521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103D2EB2-C754-476F-B0E6-F20EF95D65DC}"/>
              </a:ext>
            </a:extLst>
          </p:cNvPr>
          <p:cNvGrpSpPr/>
          <p:nvPr/>
        </p:nvGrpSpPr>
        <p:grpSpPr>
          <a:xfrm>
            <a:off x="7177327" y="4642803"/>
            <a:ext cx="1460302" cy="1129738"/>
            <a:chOff x="6894757" y="3878898"/>
            <a:chExt cx="1460302" cy="1129738"/>
          </a:xfrm>
        </p:grpSpPr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E8700463-5D62-4ED8-94F7-5E9CEBFEE1A1}"/>
                </a:ext>
              </a:extLst>
            </p:cNvPr>
            <p:cNvSpPr/>
            <p:nvPr/>
          </p:nvSpPr>
          <p:spPr>
            <a:xfrm>
              <a:off x="6967184" y="3878898"/>
              <a:ext cx="1204100" cy="11297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latin typeface="Arial" panose="020B0604020202020204" pitchFamily="34" charset="0"/>
              </a:endParaRP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5C70387A-6C67-41D5-BD37-43EC136D1BAB}"/>
                </a:ext>
              </a:extLst>
            </p:cNvPr>
            <p:cNvSpPr txBox="1"/>
            <p:nvPr/>
          </p:nvSpPr>
          <p:spPr>
            <a:xfrm>
              <a:off x="6894757" y="4243712"/>
              <a:ext cx="1460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23,2%</a:t>
              </a: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4B3B7D4B-B081-4625-89B3-D3DB8C8CBA0A}"/>
              </a:ext>
            </a:extLst>
          </p:cNvPr>
          <p:cNvGrpSpPr/>
          <p:nvPr/>
        </p:nvGrpSpPr>
        <p:grpSpPr>
          <a:xfrm>
            <a:off x="9429179" y="4642803"/>
            <a:ext cx="1460302" cy="1129738"/>
            <a:chOff x="9146609" y="3878898"/>
            <a:chExt cx="1460302" cy="1129738"/>
          </a:xfrm>
        </p:grpSpPr>
        <p:sp>
          <p:nvSpPr>
            <p:cNvPr id="53" name="Elipse 52">
              <a:extLst>
                <a:ext uri="{FF2B5EF4-FFF2-40B4-BE49-F238E27FC236}">
                  <a16:creationId xmlns:a16="http://schemas.microsoft.com/office/drawing/2014/main" id="{D53710E5-8740-4FE6-A7DB-16D0C4281607}"/>
                </a:ext>
              </a:extLst>
            </p:cNvPr>
            <p:cNvSpPr/>
            <p:nvPr/>
          </p:nvSpPr>
          <p:spPr>
            <a:xfrm>
              <a:off x="9305377" y="3878898"/>
              <a:ext cx="1142767" cy="11297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latin typeface="Arial" panose="020B0604020202020204" pitchFamily="34" charset="0"/>
              </a:endParaRPr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6FED5026-2A84-49F1-83C3-DA4FD08B53C1}"/>
                </a:ext>
              </a:extLst>
            </p:cNvPr>
            <p:cNvSpPr txBox="1"/>
            <p:nvPr/>
          </p:nvSpPr>
          <p:spPr>
            <a:xfrm>
              <a:off x="9146609" y="4228517"/>
              <a:ext cx="1460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10,6% </a:t>
              </a:r>
            </a:p>
          </p:txBody>
        </p:sp>
      </p:grpSp>
      <p:sp>
        <p:nvSpPr>
          <p:cNvPr id="55" name="Rectángulo 54">
            <a:extLst>
              <a:ext uri="{FF2B5EF4-FFF2-40B4-BE49-F238E27FC236}">
                <a16:creationId xmlns:a16="http://schemas.microsoft.com/office/drawing/2014/main" id="{B29ABC82-F6FE-47ED-8AFF-9B9F7CFCABFD}"/>
              </a:ext>
            </a:extLst>
          </p:cNvPr>
          <p:cNvSpPr/>
          <p:nvPr/>
        </p:nvSpPr>
        <p:spPr>
          <a:xfrm>
            <a:off x="6963325" y="5869589"/>
            <a:ext cx="201930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instituciones son acreditadas.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1105DC29-7FA4-41BC-80CF-9C361A99D775}"/>
              </a:ext>
            </a:extLst>
          </p:cNvPr>
          <p:cNvSpPr/>
          <p:nvPr/>
        </p:nvSpPr>
        <p:spPr>
          <a:xfrm>
            <a:off x="9194679" y="5868931"/>
            <a:ext cx="201930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programas son acreditados</a:t>
            </a:r>
          </a:p>
        </p:txBody>
      </p:sp>
      <p:pic>
        <p:nvPicPr>
          <p:cNvPr id="35" name="Imagen 34" descr="Imagen que contiene mesa&#10;&#10;Descripción generada automáticamente">
            <a:extLst>
              <a:ext uri="{FF2B5EF4-FFF2-40B4-BE49-F238E27FC236}">
                <a16:creationId xmlns:a16="http://schemas.microsoft.com/office/drawing/2014/main" id="{4446DC83-BFF4-0843-AC2E-4B3C29D251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10" y="1518535"/>
            <a:ext cx="618061" cy="61156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D665238-9B02-894F-BAC1-A9EB17F0F5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887" y="2892102"/>
            <a:ext cx="777609" cy="769441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C175712E-CCD4-F643-B524-C6AC44B05EB1}"/>
              </a:ext>
            </a:extLst>
          </p:cNvPr>
          <p:cNvSpPr/>
          <p:nvPr/>
        </p:nvSpPr>
        <p:spPr>
          <a:xfrm>
            <a:off x="7431890" y="635598"/>
            <a:ext cx="333837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presentan altos niveles de deserción y bajas tasas de graduación</a:t>
            </a:r>
            <a:endParaRPr lang="es-ES" sz="1400" dirty="0">
              <a:solidFill>
                <a:srgbClr val="4874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43138B2F-EDCF-AF42-A174-400981F5D9E6}"/>
              </a:ext>
            </a:extLst>
          </p:cNvPr>
          <p:cNvSpPr/>
          <p:nvPr/>
        </p:nvSpPr>
        <p:spPr>
          <a:xfrm>
            <a:off x="7507920" y="1361238"/>
            <a:ext cx="82025" cy="8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FB2811DB-6478-4341-907A-423F644D29C5}"/>
              </a:ext>
            </a:extLst>
          </p:cNvPr>
          <p:cNvSpPr/>
          <p:nvPr/>
        </p:nvSpPr>
        <p:spPr>
          <a:xfrm>
            <a:off x="7507919" y="2147651"/>
            <a:ext cx="82025" cy="8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79DC77-CBB1-5E4B-A5B5-30B57D28F673}"/>
              </a:ext>
            </a:extLst>
          </p:cNvPr>
          <p:cNvSpPr txBox="1"/>
          <p:nvPr/>
        </p:nvSpPr>
        <p:spPr>
          <a:xfrm>
            <a:off x="680565" y="4756878"/>
            <a:ext cx="1980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b="1" dirty="0">
                <a:solidFill>
                  <a:srgbClr val="4874C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15%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7F35FF-2C12-1F48-A052-F458281DC0D9}"/>
              </a:ext>
            </a:extLst>
          </p:cNvPr>
          <p:cNvSpPr txBox="1"/>
          <p:nvPr/>
        </p:nvSpPr>
        <p:spPr>
          <a:xfrm>
            <a:off x="730669" y="5618652"/>
            <a:ext cx="1929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 </a:t>
            </a:r>
            <a:r>
              <a:rPr lang="es-CO" sz="1400" b="1" dirty="0">
                <a:solidFill>
                  <a:srgbClr val="375A9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más bajos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BEE6124-F277-BE4F-9072-E4B6DB5F7AF1}"/>
              </a:ext>
            </a:extLst>
          </p:cNvPr>
          <p:cNvSpPr txBox="1"/>
          <p:nvPr/>
        </p:nvSpPr>
        <p:spPr>
          <a:xfrm>
            <a:off x="3205844" y="4756878"/>
            <a:ext cx="1980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b="1" dirty="0">
                <a:solidFill>
                  <a:srgbClr val="4874C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58%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CCCE071F-9FF5-7D44-8417-09B1DE7799F7}"/>
              </a:ext>
            </a:extLst>
          </p:cNvPr>
          <p:cNvSpPr txBox="1"/>
          <p:nvPr/>
        </p:nvSpPr>
        <p:spPr>
          <a:xfrm>
            <a:off x="3227641" y="5618652"/>
            <a:ext cx="1887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375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 </a:t>
            </a:r>
            <a:r>
              <a:rPr lang="es-CO" sz="1400" b="1" dirty="0">
                <a:solidFill>
                  <a:srgbClr val="375A9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más altos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2A06A89D-0985-BE47-936D-75D906D14A93}"/>
              </a:ext>
            </a:extLst>
          </p:cNvPr>
          <p:cNvSpPr/>
          <p:nvPr/>
        </p:nvSpPr>
        <p:spPr>
          <a:xfrm>
            <a:off x="829732" y="4577060"/>
            <a:ext cx="4228241" cy="5186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2FAAD4E-EB93-8F4E-8931-2DE57F1824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5652" y="5011622"/>
            <a:ext cx="553227" cy="54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09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ángulo 92">
            <a:extLst>
              <a:ext uri="{FF2B5EF4-FFF2-40B4-BE49-F238E27FC236}">
                <a16:creationId xmlns:a16="http://schemas.microsoft.com/office/drawing/2014/main" id="{ABE0D1CF-1111-9744-A7E4-ACDECEE612F4}"/>
              </a:ext>
            </a:extLst>
          </p:cNvPr>
          <p:cNvSpPr/>
          <p:nvPr/>
        </p:nvSpPr>
        <p:spPr>
          <a:xfrm>
            <a:off x="491940" y="1634120"/>
            <a:ext cx="1621673" cy="641443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249F3817-4B60-C248-B4D8-13F142A014FC}"/>
              </a:ext>
            </a:extLst>
          </p:cNvPr>
          <p:cNvSpPr/>
          <p:nvPr/>
        </p:nvSpPr>
        <p:spPr>
          <a:xfrm>
            <a:off x="6411224" y="5909182"/>
            <a:ext cx="5403185" cy="623416"/>
          </a:xfrm>
          <a:prstGeom prst="rect">
            <a:avLst/>
          </a:prstGeom>
          <a:solidFill>
            <a:srgbClr val="E3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41C49E9E-C52C-1D49-87F7-BAF4B997B3B9}"/>
              </a:ext>
            </a:extLst>
          </p:cNvPr>
          <p:cNvSpPr/>
          <p:nvPr/>
        </p:nvSpPr>
        <p:spPr>
          <a:xfrm>
            <a:off x="6411224" y="1780497"/>
            <a:ext cx="5403185" cy="366411"/>
          </a:xfrm>
          <a:prstGeom prst="rect">
            <a:avLst/>
          </a:prstGeom>
          <a:solidFill>
            <a:srgbClr val="E3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FAA7235D-5068-B54E-887F-8B089064A701}"/>
              </a:ext>
            </a:extLst>
          </p:cNvPr>
          <p:cNvSpPr/>
          <p:nvPr/>
        </p:nvSpPr>
        <p:spPr>
          <a:xfrm>
            <a:off x="6411224" y="1361393"/>
            <a:ext cx="5403185" cy="366412"/>
          </a:xfrm>
          <a:prstGeom prst="rect">
            <a:avLst/>
          </a:prstGeom>
          <a:solidFill>
            <a:srgbClr val="F0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2371DB2-C6CE-EE43-A2DB-A86FCB8D034C}"/>
              </a:ext>
            </a:extLst>
          </p:cNvPr>
          <p:cNvSpPr/>
          <p:nvPr/>
        </p:nvSpPr>
        <p:spPr>
          <a:xfrm>
            <a:off x="6411224" y="828116"/>
            <a:ext cx="5403185" cy="481350"/>
          </a:xfrm>
          <a:prstGeom prst="rect">
            <a:avLst/>
          </a:prstGeom>
          <a:solidFill>
            <a:srgbClr val="E3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BA4F1E7-BDE9-4FB5-B9D7-7CA12EA1A831}"/>
              </a:ext>
            </a:extLst>
          </p:cNvPr>
          <p:cNvSpPr/>
          <p:nvPr/>
        </p:nvSpPr>
        <p:spPr>
          <a:xfrm>
            <a:off x="906612" y="177590"/>
            <a:ext cx="51403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– Marco global: ODS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6C1E639-A1A6-44C4-B9C9-40DE34786A6E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F421A4E-922C-481A-B64C-D718C1283621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458F15DC-F2C9-0B43-A2C8-4F9B122FB4E7}"/>
              </a:ext>
            </a:extLst>
          </p:cNvPr>
          <p:cNvSpPr/>
          <p:nvPr/>
        </p:nvSpPr>
        <p:spPr>
          <a:xfrm>
            <a:off x="389904" y="2432426"/>
            <a:ext cx="1814700" cy="2446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4.1.1, 4.2.1, 4.2.2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385B0129-0A8C-7E4C-A36A-0B6E3B65DF52}"/>
              </a:ext>
            </a:extLst>
          </p:cNvPr>
          <p:cNvSpPr/>
          <p:nvPr/>
        </p:nvSpPr>
        <p:spPr>
          <a:xfrm>
            <a:off x="3592559" y="2023040"/>
            <a:ext cx="943667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4.3.1, 4.b.1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F581F42B-544C-2C49-9ABD-98897CA6BAC7}"/>
              </a:ext>
            </a:extLst>
          </p:cNvPr>
          <p:cNvSpPr/>
          <p:nvPr/>
        </p:nvSpPr>
        <p:spPr>
          <a:xfrm>
            <a:off x="828945" y="4136478"/>
            <a:ext cx="965324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4.3.1 y 4.4.1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021ADFC-67DA-C04C-A8C3-051D4C907423}"/>
              </a:ext>
            </a:extLst>
          </p:cNvPr>
          <p:cNvSpPr txBox="1"/>
          <p:nvPr/>
        </p:nvSpPr>
        <p:spPr>
          <a:xfrm>
            <a:off x="7089839" y="820685"/>
            <a:ext cx="429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srgbClr val="436C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Proporción de niños y jóvenes: a) en el Grado 2 o 3; b) al final de la educación primaria; y c) al final de la educación secundaria baja que han alcanzado al menos el nivel mínimo de competencia en (i) lectura y (ii) matemáticas, por sexo.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F523D16-60C9-FA4F-A0BB-F35ABFF89295}"/>
              </a:ext>
            </a:extLst>
          </p:cNvPr>
          <p:cNvSpPr txBox="1"/>
          <p:nvPr/>
        </p:nvSpPr>
        <p:spPr>
          <a:xfrm>
            <a:off x="7089840" y="1379643"/>
            <a:ext cx="4565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srgbClr val="436C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Proporción de niños menores de 5 años de edad que, en términos de desarrollo, se encuentran bien encaminados en las áreas de salud, aprendizaje y bienestar psicosocial, por sexo.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5FBA2A7-AEFE-FE4E-877A-E1D167A8EFF9}"/>
              </a:ext>
            </a:extLst>
          </p:cNvPr>
          <p:cNvSpPr txBox="1"/>
          <p:nvPr/>
        </p:nvSpPr>
        <p:spPr>
          <a:xfrm>
            <a:off x="7089840" y="1794425"/>
            <a:ext cx="4295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srgbClr val="436C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de participación en el aprendizaje organizado (un año antes de la edad oficial de ingreso en la enseñanza primaria), por sexo.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76708959-3701-6543-B59A-21CDF3F44BA8}"/>
              </a:ext>
            </a:extLst>
          </p:cNvPr>
          <p:cNvSpPr txBox="1"/>
          <p:nvPr/>
        </p:nvSpPr>
        <p:spPr>
          <a:xfrm>
            <a:off x="7089839" y="5932832"/>
            <a:ext cx="4674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srgbClr val="436C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Proporción de docentes en a) educación pre primaria; b) educación primaria; c) educación secundaria baja y d) educación secundaria alta que han recibido al menos la formación reconocida y organizada mínima (es decir, pedagógica) previa al ingreso a la carrera docente y en servicio requerida para la enseñanza en el nivel correspondiente en un país determinado, por sexo.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9DC02D3-E501-184F-AE73-1A22A95DB95D}"/>
              </a:ext>
            </a:extLst>
          </p:cNvPr>
          <p:cNvSpPr/>
          <p:nvPr/>
        </p:nvSpPr>
        <p:spPr>
          <a:xfrm>
            <a:off x="6476342" y="970079"/>
            <a:ext cx="5613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4.1.1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D44F43B-B729-5547-8CB3-FC5CD242DC1E}"/>
              </a:ext>
            </a:extLst>
          </p:cNvPr>
          <p:cNvSpPr/>
          <p:nvPr/>
        </p:nvSpPr>
        <p:spPr>
          <a:xfrm>
            <a:off x="6501043" y="1421962"/>
            <a:ext cx="53892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4.2.1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427B310C-68A7-F841-A217-9DD6D6B99579}"/>
              </a:ext>
            </a:extLst>
          </p:cNvPr>
          <p:cNvSpPr/>
          <p:nvPr/>
        </p:nvSpPr>
        <p:spPr>
          <a:xfrm>
            <a:off x="6411224" y="2199600"/>
            <a:ext cx="5403185" cy="366411"/>
          </a:xfrm>
          <a:prstGeom prst="rect">
            <a:avLst/>
          </a:prstGeom>
          <a:solidFill>
            <a:srgbClr val="F0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DAF63028-5E8F-BA46-AAFA-E11A8DFDB0F5}"/>
              </a:ext>
            </a:extLst>
          </p:cNvPr>
          <p:cNvSpPr txBox="1"/>
          <p:nvPr/>
        </p:nvSpPr>
        <p:spPr>
          <a:xfrm>
            <a:off x="7089840" y="2213528"/>
            <a:ext cx="4295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srgbClr val="436C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de participación de jóvenes y adultos en programas de educación y formación en los útimos 12 meses, según el tipo de programa (formal y no formal), por sexo.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F0ED4F5-BF0C-CD4E-B0EE-8CC7414489FC}"/>
              </a:ext>
            </a:extLst>
          </p:cNvPr>
          <p:cNvSpPr/>
          <p:nvPr/>
        </p:nvSpPr>
        <p:spPr>
          <a:xfrm>
            <a:off x="6493965" y="1841739"/>
            <a:ext cx="53892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4.2.2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2125FBD-0797-5345-BCF9-A5A402BDE691}"/>
              </a:ext>
            </a:extLst>
          </p:cNvPr>
          <p:cNvSpPr/>
          <p:nvPr/>
        </p:nvSpPr>
        <p:spPr>
          <a:xfrm>
            <a:off x="6493965" y="2252628"/>
            <a:ext cx="5437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4.3.1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D898CD3-DBF4-0D43-B121-60D2BD007032}"/>
              </a:ext>
            </a:extLst>
          </p:cNvPr>
          <p:cNvSpPr/>
          <p:nvPr/>
        </p:nvSpPr>
        <p:spPr>
          <a:xfrm>
            <a:off x="6411224" y="881071"/>
            <a:ext cx="45719" cy="381514"/>
          </a:xfrm>
          <a:prstGeom prst="rect">
            <a:avLst/>
          </a:prstGeom>
          <a:solidFill>
            <a:srgbClr val="436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A83ED8C0-F408-A94E-B8A5-F60540EF865A}"/>
              </a:ext>
            </a:extLst>
          </p:cNvPr>
          <p:cNvSpPr/>
          <p:nvPr/>
        </p:nvSpPr>
        <p:spPr>
          <a:xfrm>
            <a:off x="6411224" y="2618703"/>
            <a:ext cx="5403185" cy="366411"/>
          </a:xfrm>
          <a:prstGeom prst="rect">
            <a:avLst/>
          </a:prstGeom>
          <a:solidFill>
            <a:srgbClr val="E3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F1A07ED-EBDD-8B43-8308-46D3EFBCC3BE}"/>
              </a:ext>
            </a:extLst>
          </p:cNvPr>
          <p:cNvSpPr txBox="1"/>
          <p:nvPr/>
        </p:nvSpPr>
        <p:spPr>
          <a:xfrm>
            <a:off x="7089839" y="2643144"/>
            <a:ext cx="4160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srgbClr val="436C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Proporción de jóvenes y adultos que han adquirido competencias de tecnologías de la información y comunicación (TIC), por tipo de competencia.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863E209-BD3F-3E4C-9EE9-3A7506B9228F}"/>
              </a:ext>
            </a:extLst>
          </p:cNvPr>
          <p:cNvSpPr/>
          <p:nvPr/>
        </p:nvSpPr>
        <p:spPr>
          <a:xfrm>
            <a:off x="6493965" y="2672499"/>
            <a:ext cx="5437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4.4.1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5F29FA38-1D38-AF4E-84B9-BAECED275FC0}"/>
              </a:ext>
            </a:extLst>
          </p:cNvPr>
          <p:cNvSpPr/>
          <p:nvPr/>
        </p:nvSpPr>
        <p:spPr>
          <a:xfrm>
            <a:off x="6411224" y="3037806"/>
            <a:ext cx="5403185" cy="573549"/>
          </a:xfrm>
          <a:prstGeom prst="rect">
            <a:avLst/>
          </a:prstGeom>
          <a:solidFill>
            <a:srgbClr val="F0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F6BAD1A-5D30-8C46-B38A-F9C19AC72FEF}"/>
              </a:ext>
            </a:extLst>
          </p:cNvPr>
          <p:cNvSpPr txBox="1"/>
          <p:nvPr/>
        </p:nvSpPr>
        <p:spPr>
          <a:xfrm>
            <a:off x="7089840" y="3037806"/>
            <a:ext cx="4592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srgbClr val="436C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Índices de paridad (mujeres/hombres, zonas rurales y urbanas, quintil superior/inferor de ingreso, y otras características, como la situación en materia de discapacidad, los pueblos indígenas y los efectos de conflictos, a medida que se disponga de datos) para todos los indicadores en educación de esta lista que puedan desglosarse.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9AE03B1-E347-E94F-98EB-D22165E2C61A}"/>
              </a:ext>
            </a:extLst>
          </p:cNvPr>
          <p:cNvSpPr/>
          <p:nvPr/>
        </p:nvSpPr>
        <p:spPr>
          <a:xfrm>
            <a:off x="6485246" y="3203377"/>
            <a:ext cx="56117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4.5.1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EE9CAB10-54E1-1F4D-8E93-8E770B6CD7C0}"/>
              </a:ext>
            </a:extLst>
          </p:cNvPr>
          <p:cNvSpPr/>
          <p:nvPr/>
        </p:nvSpPr>
        <p:spPr>
          <a:xfrm>
            <a:off x="6411224" y="3664047"/>
            <a:ext cx="5403185" cy="496013"/>
          </a:xfrm>
          <a:prstGeom prst="rect">
            <a:avLst/>
          </a:prstGeom>
          <a:solidFill>
            <a:srgbClr val="E3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6481F2C-0BD5-4043-9889-6F8178EA59E6}"/>
              </a:ext>
            </a:extLst>
          </p:cNvPr>
          <p:cNvSpPr txBox="1"/>
          <p:nvPr/>
        </p:nvSpPr>
        <p:spPr>
          <a:xfrm>
            <a:off x="7089839" y="3695492"/>
            <a:ext cx="4469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srgbClr val="436C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Proporción de la población, en un grupo de edad determinado, que ha alcanzado al menos un nivel fijo de competencia funcional en a) alfabetismo funcional y b) nociones elementales de aritmética, por sexo.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0C76CF48-1ED1-394D-A69D-2C3A635F1358}"/>
              </a:ext>
            </a:extLst>
          </p:cNvPr>
          <p:cNvSpPr/>
          <p:nvPr/>
        </p:nvSpPr>
        <p:spPr>
          <a:xfrm>
            <a:off x="6411224" y="4212752"/>
            <a:ext cx="5403185" cy="576166"/>
          </a:xfrm>
          <a:prstGeom prst="rect">
            <a:avLst/>
          </a:prstGeom>
          <a:solidFill>
            <a:srgbClr val="F0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59DEDAAF-86F9-B142-8446-DD7B5F7E5F5C}"/>
              </a:ext>
            </a:extLst>
          </p:cNvPr>
          <p:cNvSpPr txBox="1"/>
          <p:nvPr/>
        </p:nvSpPr>
        <p:spPr>
          <a:xfrm>
            <a:off x="7089839" y="4203708"/>
            <a:ext cx="456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srgbClr val="436C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Grado en que (i) la educación para la ciudadanía mundial global y (ii) la educación para un desarrollo sostenible, incluyendo igualdad de género y derechos humanos, se incorporan en a) las políticas nacionales de educación b) los planes de estudio c) la formación de los docentes y (d) las evaluaciones de estudiantes. 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EB04A89C-094A-A649-A82F-A2081910FB10}"/>
              </a:ext>
            </a:extLst>
          </p:cNvPr>
          <p:cNvSpPr/>
          <p:nvPr/>
        </p:nvSpPr>
        <p:spPr>
          <a:xfrm>
            <a:off x="6411224" y="4841610"/>
            <a:ext cx="5403185" cy="725885"/>
          </a:xfrm>
          <a:prstGeom prst="rect">
            <a:avLst/>
          </a:prstGeom>
          <a:solidFill>
            <a:srgbClr val="E3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7B526EB-D68E-2946-9766-A96EB5AD0BC8}"/>
              </a:ext>
            </a:extLst>
          </p:cNvPr>
          <p:cNvSpPr txBox="1"/>
          <p:nvPr/>
        </p:nvSpPr>
        <p:spPr>
          <a:xfrm>
            <a:off x="7089839" y="4841610"/>
            <a:ext cx="4592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srgbClr val="436C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Proporción de escuelas con acceso a: a) electricidad; b) internet con fines pedagógicos; c) computadoras con fines pedagógicos; d) infraestructura y materiales adaptados a los estudiantes con discapacidad; e) suministro básico de agua potable; f) instalaciones de saneamiento básicas segregadas por sexo; y g) instalaciones básicas para lavarse las manos (según definiciones de los indicadores de WASH).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1165CBCF-0EF8-5D4C-B52B-A2E36CAA9926}"/>
              </a:ext>
            </a:extLst>
          </p:cNvPr>
          <p:cNvSpPr/>
          <p:nvPr/>
        </p:nvSpPr>
        <p:spPr>
          <a:xfrm>
            <a:off x="6411224" y="5620187"/>
            <a:ext cx="5403185" cy="236301"/>
          </a:xfrm>
          <a:prstGeom prst="rect">
            <a:avLst/>
          </a:prstGeom>
          <a:solidFill>
            <a:srgbClr val="F0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DCF640D5-EFCD-6E4B-8B84-6119622B9627}"/>
              </a:ext>
            </a:extLst>
          </p:cNvPr>
          <p:cNvSpPr txBox="1"/>
          <p:nvPr/>
        </p:nvSpPr>
        <p:spPr>
          <a:xfrm>
            <a:off x="7089839" y="5620187"/>
            <a:ext cx="4415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srgbClr val="436C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Volumen de asistencia oficial al desarrollo destinada a becas por sector y por tipo de estudio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EA33DF7-8ECF-D64B-81AD-7D71E2D5C2FA}"/>
              </a:ext>
            </a:extLst>
          </p:cNvPr>
          <p:cNvSpPr/>
          <p:nvPr/>
        </p:nvSpPr>
        <p:spPr>
          <a:xfrm>
            <a:off x="6478183" y="6093932"/>
            <a:ext cx="56659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4.c.1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80751715-0556-D043-83E1-9157636F9307}"/>
              </a:ext>
            </a:extLst>
          </p:cNvPr>
          <p:cNvCxnSpPr>
            <a:cxnSpLocks/>
          </p:cNvCxnSpPr>
          <p:nvPr/>
        </p:nvCxnSpPr>
        <p:spPr>
          <a:xfrm>
            <a:off x="7046424" y="799586"/>
            <a:ext cx="0" cy="5718021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4E4E844-6D0F-A24F-B180-C0FB9C78FDEB}"/>
              </a:ext>
            </a:extLst>
          </p:cNvPr>
          <p:cNvSpPr/>
          <p:nvPr/>
        </p:nvSpPr>
        <p:spPr>
          <a:xfrm>
            <a:off x="6501043" y="3785095"/>
            <a:ext cx="54373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4.6.1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509BA1-EE8A-924A-A5BC-8E27DE291180}"/>
              </a:ext>
            </a:extLst>
          </p:cNvPr>
          <p:cNvSpPr/>
          <p:nvPr/>
        </p:nvSpPr>
        <p:spPr>
          <a:xfrm>
            <a:off x="6501043" y="4369113"/>
            <a:ext cx="5437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4.7.1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6810DE0-E60A-DA40-9603-3C0C8F591CE6}"/>
              </a:ext>
            </a:extLst>
          </p:cNvPr>
          <p:cNvSpPr/>
          <p:nvPr/>
        </p:nvSpPr>
        <p:spPr>
          <a:xfrm>
            <a:off x="6505827" y="5077594"/>
            <a:ext cx="5437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4.a.1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D75526C-B669-2042-BCED-92526AFB0F65}"/>
              </a:ext>
            </a:extLst>
          </p:cNvPr>
          <p:cNvSpPr/>
          <p:nvPr/>
        </p:nvSpPr>
        <p:spPr>
          <a:xfrm>
            <a:off x="6501043" y="5599306"/>
            <a:ext cx="5437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4.b.1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06994E7F-F614-344F-8AFB-F8099EA90585}"/>
              </a:ext>
            </a:extLst>
          </p:cNvPr>
          <p:cNvSpPr/>
          <p:nvPr/>
        </p:nvSpPr>
        <p:spPr>
          <a:xfrm>
            <a:off x="6411224" y="1406570"/>
            <a:ext cx="49101" cy="2962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A772B727-1091-1C4A-97E4-BCFCE23A13ED}"/>
              </a:ext>
            </a:extLst>
          </p:cNvPr>
          <p:cNvSpPr/>
          <p:nvPr/>
        </p:nvSpPr>
        <p:spPr>
          <a:xfrm>
            <a:off x="6411224" y="1815413"/>
            <a:ext cx="49101" cy="2962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686ED580-672B-574B-B2F4-04C0AE9CE714}"/>
              </a:ext>
            </a:extLst>
          </p:cNvPr>
          <p:cNvSpPr/>
          <p:nvPr/>
        </p:nvSpPr>
        <p:spPr>
          <a:xfrm>
            <a:off x="6411224" y="2241840"/>
            <a:ext cx="49101" cy="296234"/>
          </a:xfrm>
          <a:prstGeom prst="rect">
            <a:avLst/>
          </a:prstGeom>
          <a:solidFill>
            <a:srgbClr val="853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539CC256-1F3E-EE4D-9C4F-7BFDE2AAA1CA}"/>
              </a:ext>
            </a:extLst>
          </p:cNvPr>
          <p:cNvSpPr/>
          <p:nvPr/>
        </p:nvSpPr>
        <p:spPr>
          <a:xfrm>
            <a:off x="6411224" y="2655079"/>
            <a:ext cx="49101" cy="29623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5FC657F4-94E0-7343-9F81-2A36C93AF78E}"/>
              </a:ext>
            </a:extLst>
          </p:cNvPr>
          <p:cNvSpPr/>
          <p:nvPr/>
        </p:nvSpPr>
        <p:spPr>
          <a:xfrm>
            <a:off x="6411224" y="3121072"/>
            <a:ext cx="45719" cy="4266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8E8E71BF-CEB9-1A4A-BE7D-A75801B14CB6}"/>
              </a:ext>
            </a:extLst>
          </p:cNvPr>
          <p:cNvSpPr/>
          <p:nvPr/>
        </p:nvSpPr>
        <p:spPr>
          <a:xfrm>
            <a:off x="6411224" y="3696968"/>
            <a:ext cx="45719" cy="4266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171D9255-7D6E-0E44-8041-5E18EDE39C60}"/>
              </a:ext>
            </a:extLst>
          </p:cNvPr>
          <p:cNvSpPr/>
          <p:nvPr/>
        </p:nvSpPr>
        <p:spPr>
          <a:xfrm>
            <a:off x="6411224" y="4290448"/>
            <a:ext cx="45719" cy="426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3B79FC6F-1785-2244-93D0-3A9E2B17230A}"/>
              </a:ext>
            </a:extLst>
          </p:cNvPr>
          <p:cNvSpPr/>
          <p:nvPr/>
        </p:nvSpPr>
        <p:spPr>
          <a:xfrm>
            <a:off x="6411224" y="4927889"/>
            <a:ext cx="45719" cy="5687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19DFC84B-0AFA-C74D-86E8-962246D65234}"/>
              </a:ext>
            </a:extLst>
          </p:cNvPr>
          <p:cNvSpPr/>
          <p:nvPr/>
        </p:nvSpPr>
        <p:spPr>
          <a:xfrm>
            <a:off x="6411224" y="6009344"/>
            <a:ext cx="45719" cy="426624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98167BF7-1D0B-2C44-84F7-DC1ED1C6BACE}"/>
              </a:ext>
            </a:extLst>
          </p:cNvPr>
          <p:cNvSpPr/>
          <p:nvPr/>
        </p:nvSpPr>
        <p:spPr>
          <a:xfrm>
            <a:off x="6411224" y="5653773"/>
            <a:ext cx="45719" cy="153545"/>
          </a:xfrm>
          <a:prstGeom prst="rect">
            <a:avLst/>
          </a:prstGeom>
          <a:solidFill>
            <a:srgbClr val="B82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1781CB2-C47D-374A-BDED-8B39279DCD78}"/>
              </a:ext>
            </a:extLst>
          </p:cNvPr>
          <p:cNvSpPr txBox="1"/>
          <p:nvPr/>
        </p:nvSpPr>
        <p:spPr>
          <a:xfrm>
            <a:off x="270455" y="2020871"/>
            <a:ext cx="208230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Educación inicial de calidad para el desarrollo integral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47555473-7F2B-004A-B0B3-CD280737E932}"/>
              </a:ext>
            </a:extLst>
          </p:cNvPr>
          <p:cNvSpPr/>
          <p:nvPr/>
        </p:nvSpPr>
        <p:spPr>
          <a:xfrm>
            <a:off x="1004281" y="1340697"/>
            <a:ext cx="616143" cy="61614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5EE62E1-B4DF-7F45-9094-B3348AB87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77" y="1313499"/>
            <a:ext cx="739644" cy="731873"/>
          </a:xfrm>
          <a:prstGeom prst="rect">
            <a:avLst/>
          </a:prstGeom>
        </p:spPr>
      </p:pic>
      <p:sp>
        <p:nvSpPr>
          <p:cNvPr id="94" name="Rectángulo 93">
            <a:extLst>
              <a:ext uri="{FF2B5EF4-FFF2-40B4-BE49-F238E27FC236}">
                <a16:creationId xmlns:a16="http://schemas.microsoft.com/office/drawing/2014/main" id="{5F8C15A7-C6BF-F941-844F-064D1F496385}"/>
              </a:ext>
            </a:extLst>
          </p:cNvPr>
          <p:cNvSpPr/>
          <p:nvPr/>
        </p:nvSpPr>
        <p:spPr>
          <a:xfrm>
            <a:off x="767735" y="2658992"/>
            <a:ext cx="1046075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AB829745-7283-0A46-861A-6FBDAE9FD72C}"/>
              </a:ext>
            </a:extLst>
          </p:cNvPr>
          <p:cNvSpPr/>
          <p:nvPr/>
        </p:nvSpPr>
        <p:spPr>
          <a:xfrm>
            <a:off x="3253556" y="1275936"/>
            <a:ext cx="1621673" cy="641443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C58934A-FFAC-294E-9F28-1750B9520447}"/>
              </a:ext>
            </a:extLst>
          </p:cNvPr>
          <p:cNvSpPr txBox="1"/>
          <p:nvPr/>
        </p:nvSpPr>
        <p:spPr>
          <a:xfrm>
            <a:off x="2842805" y="1641547"/>
            <a:ext cx="244317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Apuesta para impulsar una educación superior incluyente y de calidad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FD067E03-4961-E04E-9CE8-42F201607B7D}"/>
              </a:ext>
            </a:extLst>
          </p:cNvPr>
          <p:cNvSpPr/>
          <p:nvPr/>
        </p:nvSpPr>
        <p:spPr>
          <a:xfrm>
            <a:off x="3743424" y="956720"/>
            <a:ext cx="641936" cy="64193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" name="Imagen 91">
            <a:extLst>
              <a:ext uri="{FF2B5EF4-FFF2-40B4-BE49-F238E27FC236}">
                <a16:creationId xmlns:a16="http://schemas.microsoft.com/office/drawing/2014/main" id="{C960043C-0338-924E-94B8-BD9CCE992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570" y="963797"/>
            <a:ext cx="739644" cy="731874"/>
          </a:xfrm>
          <a:prstGeom prst="rect">
            <a:avLst/>
          </a:prstGeom>
        </p:spPr>
      </p:pic>
      <p:sp>
        <p:nvSpPr>
          <p:cNvPr id="96" name="Rectángulo 95">
            <a:extLst>
              <a:ext uri="{FF2B5EF4-FFF2-40B4-BE49-F238E27FC236}">
                <a16:creationId xmlns:a16="http://schemas.microsoft.com/office/drawing/2014/main" id="{2081F158-B99E-484D-8CCE-0C70E742ECA3}"/>
              </a:ext>
            </a:extLst>
          </p:cNvPr>
          <p:cNvSpPr/>
          <p:nvPr/>
        </p:nvSpPr>
        <p:spPr>
          <a:xfrm>
            <a:off x="3687302" y="2239383"/>
            <a:ext cx="754180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CF8CF376-EA3D-6445-96A2-26E1A9A4B4AB}"/>
              </a:ext>
            </a:extLst>
          </p:cNvPr>
          <p:cNvSpPr/>
          <p:nvPr/>
        </p:nvSpPr>
        <p:spPr>
          <a:xfrm>
            <a:off x="491940" y="3230289"/>
            <a:ext cx="1621673" cy="641443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Elipse 97">
            <a:extLst>
              <a:ext uri="{FF2B5EF4-FFF2-40B4-BE49-F238E27FC236}">
                <a16:creationId xmlns:a16="http://schemas.microsoft.com/office/drawing/2014/main" id="{CD74DB47-03DE-224A-B3CC-6AB019610F00}"/>
              </a:ext>
            </a:extLst>
          </p:cNvPr>
          <p:cNvSpPr/>
          <p:nvPr/>
        </p:nvSpPr>
        <p:spPr>
          <a:xfrm>
            <a:off x="986243" y="2924193"/>
            <a:ext cx="628816" cy="62881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DB629275-2FE4-2A40-A1D7-F30D0B3E2BC9}"/>
              </a:ext>
            </a:extLst>
          </p:cNvPr>
          <p:cNvSpPr txBox="1"/>
          <p:nvPr/>
        </p:nvSpPr>
        <p:spPr>
          <a:xfrm>
            <a:off x="270455" y="3630732"/>
            <a:ext cx="2080796" cy="5286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Apuesta por una educación media con calidad y pertinencia para los jóvenes colombianos</a:t>
            </a:r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4CC6B7E6-F873-9448-AB68-D275FF0B1272}"/>
              </a:ext>
            </a:extLst>
          </p:cNvPr>
          <p:cNvSpPr/>
          <p:nvPr/>
        </p:nvSpPr>
        <p:spPr>
          <a:xfrm>
            <a:off x="767735" y="4359919"/>
            <a:ext cx="1046075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67C06B67-7972-6B44-9C58-949367A63302}"/>
              </a:ext>
            </a:extLst>
          </p:cNvPr>
          <p:cNvSpPr/>
          <p:nvPr/>
        </p:nvSpPr>
        <p:spPr>
          <a:xfrm>
            <a:off x="219988" y="6049257"/>
            <a:ext cx="22983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4.4.1, 4.5.1,4.6.1, 4.7.1, 4.a.1 y 4.c.1</a:t>
            </a:r>
          </a:p>
        </p:txBody>
      </p:sp>
      <p:sp>
        <p:nvSpPr>
          <p:cNvPr id="102" name="Rectángulo 101">
            <a:extLst>
              <a:ext uri="{FF2B5EF4-FFF2-40B4-BE49-F238E27FC236}">
                <a16:creationId xmlns:a16="http://schemas.microsoft.com/office/drawing/2014/main" id="{C02D0BD7-4DAE-E241-8FE0-CC9A736A72CE}"/>
              </a:ext>
            </a:extLst>
          </p:cNvPr>
          <p:cNvSpPr/>
          <p:nvPr/>
        </p:nvSpPr>
        <p:spPr>
          <a:xfrm>
            <a:off x="491940" y="4935095"/>
            <a:ext cx="1621673" cy="641443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Elipse 102">
            <a:extLst>
              <a:ext uri="{FF2B5EF4-FFF2-40B4-BE49-F238E27FC236}">
                <a16:creationId xmlns:a16="http://schemas.microsoft.com/office/drawing/2014/main" id="{2ECD88A3-5755-AD4E-8CDB-E5E4D78F8A68}"/>
              </a:ext>
            </a:extLst>
          </p:cNvPr>
          <p:cNvSpPr/>
          <p:nvPr/>
        </p:nvSpPr>
        <p:spPr>
          <a:xfrm>
            <a:off x="966914" y="4613255"/>
            <a:ext cx="644560" cy="64456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Rectángulo 105">
            <a:extLst>
              <a:ext uri="{FF2B5EF4-FFF2-40B4-BE49-F238E27FC236}">
                <a16:creationId xmlns:a16="http://schemas.microsoft.com/office/drawing/2014/main" id="{A0E80B39-EED8-CF4F-88C5-28ED8B0D27C1}"/>
              </a:ext>
            </a:extLst>
          </p:cNvPr>
          <p:cNvSpPr/>
          <p:nvPr/>
        </p:nvSpPr>
        <p:spPr>
          <a:xfrm>
            <a:off x="270454" y="6292231"/>
            <a:ext cx="2097993" cy="5722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ectángulo 106">
            <a:extLst>
              <a:ext uri="{FF2B5EF4-FFF2-40B4-BE49-F238E27FC236}">
                <a16:creationId xmlns:a16="http://schemas.microsoft.com/office/drawing/2014/main" id="{DCA117EA-1654-FA45-B4DE-5F4BA9243F2A}"/>
              </a:ext>
            </a:extLst>
          </p:cNvPr>
          <p:cNvSpPr/>
          <p:nvPr/>
        </p:nvSpPr>
        <p:spPr>
          <a:xfrm>
            <a:off x="175909" y="5343691"/>
            <a:ext cx="2245002" cy="6740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Brindar una educación con calidad y fomentar la permanencia en la educación inicial, preescolar, básica y media</a:t>
            </a:r>
          </a:p>
        </p:txBody>
      </p:sp>
      <p:pic>
        <p:nvPicPr>
          <p:cNvPr id="109" name="Imagen 108">
            <a:extLst>
              <a:ext uri="{FF2B5EF4-FFF2-40B4-BE49-F238E27FC236}">
                <a16:creationId xmlns:a16="http://schemas.microsoft.com/office/drawing/2014/main" id="{BBFB34AE-A9B9-5146-B109-4C61253F4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782" y="2865556"/>
            <a:ext cx="767739" cy="759674"/>
          </a:xfrm>
          <a:prstGeom prst="rect">
            <a:avLst/>
          </a:prstGeom>
        </p:spPr>
      </p:pic>
      <p:pic>
        <p:nvPicPr>
          <p:cNvPr id="111" name="Imagen 110">
            <a:extLst>
              <a:ext uri="{FF2B5EF4-FFF2-40B4-BE49-F238E27FC236}">
                <a16:creationId xmlns:a16="http://schemas.microsoft.com/office/drawing/2014/main" id="{2DCB538C-BC94-194F-867E-1D69551BA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877" y="4606219"/>
            <a:ext cx="698425" cy="691088"/>
          </a:xfrm>
          <a:prstGeom prst="rect">
            <a:avLst/>
          </a:prstGeom>
        </p:spPr>
      </p:pic>
      <p:sp>
        <p:nvSpPr>
          <p:cNvPr id="112" name="Rectángulo 111">
            <a:extLst>
              <a:ext uri="{FF2B5EF4-FFF2-40B4-BE49-F238E27FC236}">
                <a16:creationId xmlns:a16="http://schemas.microsoft.com/office/drawing/2014/main" id="{61B2B508-6151-2742-A401-59999345717F}"/>
              </a:ext>
            </a:extLst>
          </p:cNvPr>
          <p:cNvSpPr/>
          <p:nvPr/>
        </p:nvSpPr>
        <p:spPr>
          <a:xfrm>
            <a:off x="3910001" y="6440842"/>
            <a:ext cx="497252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4.a.1</a:t>
            </a:r>
          </a:p>
        </p:txBody>
      </p:sp>
      <p:sp>
        <p:nvSpPr>
          <p:cNvPr id="113" name="Rectángulo 112">
            <a:extLst>
              <a:ext uri="{FF2B5EF4-FFF2-40B4-BE49-F238E27FC236}">
                <a16:creationId xmlns:a16="http://schemas.microsoft.com/office/drawing/2014/main" id="{5CE0D6A1-A9FD-8C40-A625-1B32127CBCCE}"/>
              </a:ext>
            </a:extLst>
          </p:cNvPr>
          <p:cNvSpPr/>
          <p:nvPr/>
        </p:nvSpPr>
        <p:spPr>
          <a:xfrm>
            <a:off x="3615588" y="4841071"/>
            <a:ext cx="965329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4.7.1 y 4.c.1</a:t>
            </a:r>
          </a:p>
        </p:txBody>
      </p:sp>
      <p:sp>
        <p:nvSpPr>
          <p:cNvPr id="114" name="Rectángulo 113">
            <a:extLst>
              <a:ext uri="{FF2B5EF4-FFF2-40B4-BE49-F238E27FC236}">
                <a16:creationId xmlns:a16="http://schemas.microsoft.com/office/drawing/2014/main" id="{F0DFE417-33DC-844C-9A86-D490B00C0DED}"/>
              </a:ext>
            </a:extLst>
          </p:cNvPr>
          <p:cNvSpPr/>
          <p:nvPr/>
        </p:nvSpPr>
        <p:spPr>
          <a:xfrm>
            <a:off x="3304704" y="5643907"/>
            <a:ext cx="1621673" cy="641443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Elipse 114">
            <a:extLst>
              <a:ext uri="{FF2B5EF4-FFF2-40B4-BE49-F238E27FC236}">
                <a16:creationId xmlns:a16="http://schemas.microsoft.com/office/drawing/2014/main" id="{6EC105E8-C356-984B-A48C-E7711375CE99}"/>
              </a:ext>
            </a:extLst>
          </p:cNvPr>
          <p:cNvSpPr/>
          <p:nvPr/>
        </p:nvSpPr>
        <p:spPr>
          <a:xfrm>
            <a:off x="3787471" y="5325657"/>
            <a:ext cx="656139" cy="65613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58AB2AF7-5894-8742-AA7B-6C775181F641}"/>
              </a:ext>
            </a:extLst>
          </p:cNvPr>
          <p:cNvSpPr/>
          <p:nvPr/>
        </p:nvSpPr>
        <p:spPr>
          <a:xfrm>
            <a:off x="2797508" y="6053278"/>
            <a:ext cx="2862197" cy="3831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Eficiencia y desarrollo de capacidades para una gestión moderna del sector educativo</a:t>
            </a:r>
          </a:p>
        </p:txBody>
      </p:sp>
      <p:sp>
        <p:nvSpPr>
          <p:cNvPr id="117" name="Rectángulo 116">
            <a:extLst>
              <a:ext uri="{FF2B5EF4-FFF2-40B4-BE49-F238E27FC236}">
                <a16:creationId xmlns:a16="http://schemas.microsoft.com/office/drawing/2014/main" id="{7BE656BC-6CAF-5F43-B4CD-B95502C51D52}"/>
              </a:ext>
            </a:extLst>
          </p:cNvPr>
          <p:cNvSpPr/>
          <p:nvPr/>
        </p:nvSpPr>
        <p:spPr>
          <a:xfrm>
            <a:off x="3974997" y="6659887"/>
            <a:ext cx="367260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Rectángulo 117">
            <a:extLst>
              <a:ext uri="{FF2B5EF4-FFF2-40B4-BE49-F238E27FC236}">
                <a16:creationId xmlns:a16="http://schemas.microsoft.com/office/drawing/2014/main" id="{517F5D9D-9F38-4E4E-9A2C-25EB34557133}"/>
              </a:ext>
            </a:extLst>
          </p:cNvPr>
          <p:cNvSpPr/>
          <p:nvPr/>
        </p:nvSpPr>
        <p:spPr>
          <a:xfrm>
            <a:off x="3262326" y="4111561"/>
            <a:ext cx="1621673" cy="641443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Elipse 118">
            <a:extLst>
              <a:ext uri="{FF2B5EF4-FFF2-40B4-BE49-F238E27FC236}">
                <a16:creationId xmlns:a16="http://schemas.microsoft.com/office/drawing/2014/main" id="{8609FF0B-6788-E547-841C-C69A391EF0B6}"/>
              </a:ext>
            </a:extLst>
          </p:cNvPr>
          <p:cNvSpPr/>
          <p:nvPr/>
        </p:nvSpPr>
        <p:spPr>
          <a:xfrm>
            <a:off x="3745672" y="3749413"/>
            <a:ext cx="654980" cy="65498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0B4E263C-F5B5-FE45-9228-404AB7EA22DE}"/>
              </a:ext>
            </a:extLst>
          </p:cNvPr>
          <p:cNvSpPr/>
          <p:nvPr/>
        </p:nvSpPr>
        <p:spPr>
          <a:xfrm>
            <a:off x="2828579" y="4492465"/>
            <a:ext cx="2716904" cy="3831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Alianza por la calidad y pertinencia de la educación y formación del talento humano</a:t>
            </a:r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A667FD41-C2FA-9B49-A983-786034B6BC44}"/>
              </a:ext>
            </a:extLst>
          </p:cNvPr>
          <p:cNvSpPr/>
          <p:nvPr/>
        </p:nvSpPr>
        <p:spPr>
          <a:xfrm>
            <a:off x="3711162" y="5073897"/>
            <a:ext cx="774180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Rectángulo 121">
            <a:extLst>
              <a:ext uri="{FF2B5EF4-FFF2-40B4-BE49-F238E27FC236}">
                <a16:creationId xmlns:a16="http://schemas.microsoft.com/office/drawing/2014/main" id="{203FC9D1-D748-914C-ADEE-DFEFF90956FC}"/>
              </a:ext>
            </a:extLst>
          </p:cNvPr>
          <p:cNvSpPr/>
          <p:nvPr/>
        </p:nvSpPr>
        <p:spPr>
          <a:xfrm>
            <a:off x="3621297" y="3354769"/>
            <a:ext cx="965329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4.5.1 y 4.6.1</a:t>
            </a:r>
          </a:p>
        </p:txBody>
      </p:sp>
      <p:sp>
        <p:nvSpPr>
          <p:cNvPr id="123" name="Rectángulo 122">
            <a:extLst>
              <a:ext uri="{FF2B5EF4-FFF2-40B4-BE49-F238E27FC236}">
                <a16:creationId xmlns:a16="http://schemas.microsoft.com/office/drawing/2014/main" id="{44A2A7D1-BB95-A742-A11D-23BDEB66E0BB}"/>
              </a:ext>
            </a:extLst>
          </p:cNvPr>
          <p:cNvSpPr/>
          <p:nvPr/>
        </p:nvSpPr>
        <p:spPr>
          <a:xfrm>
            <a:off x="3696022" y="3575384"/>
            <a:ext cx="774180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BDC1B4A9-A927-9644-A235-B7BB06E1EB51}"/>
              </a:ext>
            </a:extLst>
          </p:cNvPr>
          <p:cNvSpPr/>
          <p:nvPr/>
        </p:nvSpPr>
        <p:spPr>
          <a:xfrm>
            <a:off x="3247186" y="2807975"/>
            <a:ext cx="1621673" cy="486264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Elipse 124">
            <a:extLst>
              <a:ext uri="{FF2B5EF4-FFF2-40B4-BE49-F238E27FC236}">
                <a16:creationId xmlns:a16="http://schemas.microsoft.com/office/drawing/2014/main" id="{DD3E4E74-B017-5A4A-9D25-FF729C02996B}"/>
              </a:ext>
            </a:extLst>
          </p:cNvPr>
          <p:cNvSpPr/>
          <p:nvPr/>
        </p:nvSpPr>
        <p:spPr>
          <a:xfrm>
            <a:off x="3730532" y="2445826"/>
            <a:ext cx="654980" cy="65498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0AF053A9-C6EC-8F42-B3E5-C8B73F65B5B6}"/>
              </a:ext>
            </a:extLst>
          </p:cNvPr>
          <p:cNvSpPr/>
          <p:nvPr/>
        </p:nvSpPr>
        <p:spPr>
          <a:xfrm>
            <a:off x="3144423" y="3168884"/>
            <a:ext cx="1919076" cy="2377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Más y mejor educación rural</a:t>
            </a:r>
          </a:p>
        </p:txBody>
      </p:sp>
      <p:pic>
        <p:nvPicPr>
          <p:cNvPr id="128" name="Imagen 127">
            <a:extLst>
              <a:ext uri="{FF2B5EF4-FFF2-40B4-BE49-F238E27FC236}">
                <a16:creationId xmlns:a16="http://schemas.microsoft.com/office/drawing/2014/main" id="{B38E5BAE-25EA-2F48-8C34-5F64986F6B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424" y="2473173"/>
            <a:ext cx="623594" cy="617043"/>
          </a:xfrm>
          <a:prstGeom prst="rect">
            <a:avLst/>
          </a:prstGeom>
        </p:spPr>
      </p:pic>
      <p:pic>
        <p:nvPicPr>
          <p:cNvPr id="130" name="Imagen 129">
            <a:extLst>
              <a:ext uri="{FF2B5EF4-FFF2-40B4-BE49-F238E27FC236}">
                <a16:creationId xmlns:a16="http://schemas.microsoft.com/office/drawing/2014/main" id="{737FEC7D-C497-E145-8AE9-D5D367AAB7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0695" y="3745288"/>
            <a:ext cx="696558" cy="689241"/>
          </a:xfrm>
          <a:prstGeom prst="rect">
            <a:avLst/>
          </a:prstGeom>
        </p:spPr>
      </p:pic>
      <p:pic>
        <p:nvPicPr>
          <p:cNvPr id="132" name="Imagen 131">
            <a:extLst>
              <a:ext uri="{FF2B5EF4-FFF2-40B4-BE49-F238E27FC236}">
                <a16:creationId xmlns:a16="http://schemas.microsoft.com/office/drawing/2014/main" id="{CF7A895C-D77A-A64A-B3FB-75A3D25B7A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0087" y="5325619"/>
            <a:ext cx="697518" cy="69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4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6C1E639-A1A6-44C4-B9C9-40DE34786A6E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F421A4E-922C-481A-B64C-D718C1283621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DEE05D5-FBDC-4350-B53E-9BF2856334C7}"/>
              </a:ext>
            </a:extLst>
          </p:cNvPr>
          <p:cNvGrpSpPr/>
          <p:nvPr/>
        </p:nvGrpSpPr>
        <p:grpSpPr>
          <a:xfrm>
            <a:off x="1913527" y="1485073"/>
            <a:ext cx="8554033" cy="4274166"/>
            <a:chOff x="1457323" y="1514100"/>
            <a:chExt cx="8554033" cy="4274166"/>
          </a:xfrm>
        </p:grpSpPr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D0ECE5D1-D74B-704B-931D-6A20EB241480}"/>
                </a:ext>
              </a:extLst>
            </p:cNvPr>
            <p:cNvSpPr/>
            <p:nvPr/>
          </p:nvSpPr>
          <p:spPr>
            <a:xfrm>
              <a:off x="1563737" y="1866468"/>
              <a:ext cx="1621673" cy="641443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E6549184-4DAE-7847-A4A5-57BDDCEDAFCC}"/>
                </a:ext>
              </a:extLst>
            </p:cNvPr>
            <p:cNvSpPr txBox="1"/>
            <p:nvPr/>
          </p:nvSpPr>
          <p:spPr>
            <a:xfrm>
              <a:off x="1457323" y="2419591"/>
              <a:ext cx="1850653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Educación inicial de calidad para el desarrollo integral</a:t>
              </a:r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A36069F2-7A15-DE4D-81A2-E074F8FFC73B}"/>
                </a:ext>
              </a:extLst>
            </p:cNvPr>
            <p:cNvSpPr/>
            <p:nvPr/>
          </p:nvSpPr>
          <p:spPr>
            <a:xfrm>
              <a:off x="2076078" y="1573045"/>
              <a:ext cx="616143" cy="61614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00843AED-3894-B142-8B23-E9025E854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6674" y="1545847"/>
              <a:ext cx="739644" cy="731873"/>
            </a:xfrm>
            <a:prstGeom prst="rect">
              <a:avLst/>
            </a:prstGeom>
          </p:spPr>
        </p:pic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0386A625-9E79-C843-A798-F8A831D64DB2}"/>
                </a:ext>
              </a:extLst>
            </p:cNvPr>
            <p:cNvSpPr/>
            <p:nvPr/>
          </p:nvSpPr>
          <p:spPr>
            <a:xfrm>
              <a:off x="6109171" y="1882779"/>
              <a:ext cx="1621673" cy="641443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Elipse 52">
              <a:extLst>
                <a:ext uri="{FF2B5EF4-FFF2-40B4-BE49-F238E27FC236}">
                  <a16:creationId xmlns:a16="http://schemas.microsoft.com/office/drawing/2014/main" id="{498C708F-D6F1-E44A-8561-18147BFA7ECC}"/>
                </a:ext>
              </a:extLst>
            </p:cNvPr>
            <p:cNvSpPr/>
            <p:nvPr/>
          </p:nvSpPr>
          <p:spPr>
            <a:xfrm>
              <a:off x="6603474" y="1576683"/>
              <a:ext cx="628816" cy="62881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41332C9-3542-9845-9AC4-A13A09B2B30C}"/>
                </a:ext>
              </a:extLst>
            </p:cNvPr>
            <p:cNvSpPr txBox="1"/>
            <p:nvPr/>
          </p:nvSpPr>
          <p:spPr>
            <a:xfrm>
              <a:off x="5887685" y="2407594"/>
              <a:ext cx="2124557" cy="10618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Apuesta por una educación media con calidad y pertinencia para los jóvenes colombianos</a:t>
              </a:r>
            </a:p>
          </p:txBody>
        </p:sp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42A730D4-3D1D-7D40-AA96-B9576A2D0369}"/>
                </a:ext>
              </a:extLst>
            </p:cNvPr>
            <p:cNvSpPr/>
            <p:nvPr/>
          </p:nvSpPr>
          <p:spPr>
            <a:xfrm>
              <a:off x="3802374" y="1891007"/>
              <a:ext cx="1621673" cy="641443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4B533AD6-B71E-5C48-9789-B75C0E440EA2}"/>
                </a:ext>
              </a:extLst>
            </p:cNvPr>
            <p:cNvSpPr/>
            <p:nvPr/>
          </p:nvSpPr>
          <p:spPr>
            <a:xfrm>
              <a:off x="4277348" y="1569167"/>
              <a:ext cx="644560" cy="64456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9EF16D00-C0D3-E549-B1BB-404A6FF83867}"/>
                </a:ext>
              </a:extLst>
            </p:cNvPr>
            <p:cNvSpPr/>
            <p:nvPr/>
          </p:nvSpPr>
          <p:spPr>
            <a:xfrm>
              <a:off x="3486342" y="2423975"/>
              <a:ext cx="2307355" cy="10618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Brindar una educación con calidad y fomentar la permanencia en la educación inicial, preescolar, básica y media</a:t>
              </a:r>
            </a:p>
          </p:txBody>
        </p:sp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16DC30AF-2D2B-D04E-9118-9540F70FE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4013" y="1518046"/>
              <a:ext cx="767739" cy="759674"/>
            </a:xfrm>
            <a:prstGeom prst="rect">
              <a:avLst/>
            </a:prstGeom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18A52BF5-5A55-5549-ACB4-A711241B3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5311" y="1562131"/>
              <a:ext cx="698425" cy="691088"/>
            </a:xfrm>
            <a:prstGeom prst="rect">
              <a:avLst/>
            </a:prstGeom>
          </p:spPr>
        </p:pic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id="{92B73135-FB46-B744-BE7B-69A77244C9A1}"/>
                </a:ext>
              </a:extLst>
            </p:cNvPr>
            <p:cNvSpPr/>
            <p:nvPr/>
          </p:nvSpPr>
          <p:spPr>
            <a:xfrm>
              <a:off x="3795749" y="3576437"/>
              <a:ext cx="1628298" cy="45719"/>
            </a:xfrm>
            <a:prstGeom prst="rect">
              <a:avLst/>
            </a:prstGeom>
            <a:solidFill>
              <a:srgbClr val="E438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FD751187-8335-E14F-B37A-649EB30818F2}"/>
                </a:ext>
              </a:extLst>
            </p:cNvPr>
            <p:cNvSpPr/>
            <p:nvPr/>
          </p:nvSpPr>
          <p:spPr>
            <a:xfrm>
              <a:off x="1569709" y="3576437"/>
              <a:ext cx="1628298" cy="45719"/>
            </a:xfrm>
            <a:prstGeom prst="rect">
              <a:avLst/>
            </a:prstGeom>
            <a:solidFill>
              <a:srgbClr val="E438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103F7ACE-6D45-594A-B872-D079E539357C}"/>
                </a:ext>
              </a:extLst>
            </p:cNvPr>
            <p:cNvSpPr/>
            <p:nvPr/>
          </p:nvSpPr>
          <p:spPr>
            <a:xfrm>
              <a:off x="6126719" y="3576437"/>
              <a:ext cx="1628298" cy="45719"/>
            </a:xfrm>
            <a:prstGeom prst="rect">
              <a:avLst/>
            </a:prstGeom>
            <a:solidFill>
              <a:srgbClr val="E438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id="{338F99CB-CC32-CA47-A6BB-BA94D0BBFF4E}"/>
                </a:ext>
              </a:extLst>
            </p:cNvPr>
            <p:cNvSpPr/>
            <p:nvPr/>
          </p:nvSpPr>
          <p:spPr>
            <a:xfrm>
              <a:off x="8195043" y="1876249"/>
              <a:ext cx="1621673" cy="965412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65F16193-5AF4-F245-9D4C-DAD8AB746C80}"/>
                </a:ext>
              </a:extLst>
            </p:cNvPr>
            <p:cNvSpPr/>
            <p:nvPr/>
          </p:nvSpPr>
          <p:spPr>
            <a:xfrm>
              <a:off x="8678389" y="1514100"/>
              <a:ext cx="654980" cy="65498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Rectángulo 75">
              <a:extLst>
                <a:ext uri="{FF2B5EF4-FFF2-40B4-BE49-F238E27FC236}">
                  <a16:creationId xmlns:a16="http://schemas.microsoft.com/office/drawing/2014/main" id="{FAA6E31D-6232-0246-8566-C769AAD2E240}"/>
                </a:ext>
              </a:extLst>
            </p:cNvPr>
            <p:cNvSpPr/>
            <p:nvPr/>
          </p:nvSpPr>
          <p:spPr>
            <a:xfrm>
              <a:off x="8092280" y="2555094"/>
              <a:ext cx="1919076" cy="4801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Más y mejor educación rural</a:t>
              </a:r>
            </a:p>
          </p:txBody>
        </p:sp>
        <p:pic>
          <p:nvPicPr>
            <p:cNvPr id="77" name="Imagen 76">
              <a:extLst>
                <a:ext uri="{FF2B5EF4-FFF2-40B4-BE49-F238E27FC236}">
                  <a16:creationId xmlns:a16="http://schemas.microsoft.com/office/drawing/2014/main" id="{256A7299-9B1E-AF46-83A6-B7D1E552B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91281" y="1541447"/>
              <a:ext cx="623594" cy="617043"/>
            </a:xfrm>
            <a:prstGeom prst="rect">
              <a:avLst/>
            </a:prstGeom>
          </p:spPr>
        </p:pic>
        <p:sp>
          <p:nvSpPr>
            <p:cNvPr id="78" name="Rectángulo 77">
              <a:extLst>
                <a:ext uri="{FF2B5EF4-FFF2-40B4-BE49-F238E27FC236}">
                  <a16:creationId xmlns:a16="http://schemas.microsoft.com/office/drawing/2014/main" id="{E7EB7A0A-CFC9-474D-8DD1-D860376CE0FD}"/>
                </a:ext>
              </a:extLst>
            </p:cNvPr>
            <p:cNvSpPr/>
            <p:nvPr/>
          </p:nvSpPr>
          <p:spPr>
            <a:xfrm>
              <a:off x="8225342" y="3576437"/>
              <a:ext cx="1628298" cy="45719"/>
            </a:xfrm>
            <a:prstGeom prst="rect">
              <a:avLst/>
            </a:prstGeom>
            <a:solidFill>
              <a:srgbClr val="E438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Rectángulo 79">
              <a:extLst>
                <a:ext uri="{FF2B5EF4-FFF2-40B4-BE49-F238E27FC236}">
                  <a16:creationId xmlns:a16="http://schemas.microsoft.com/office/drawing/2014/main" id="{F0F647E1-BF2B-C443-98C1-05AC8D0B5B8F}"/>
                </a:ext>
              </a:extLst>
            </p:cNvPr>
            <p:cNvSpPr/>
            <p:nvPr/>
          </p:nvSpPr>
          <p:spPr>
            <a:xfrm>
              <a:off x="2539650" y="4393922"/>
              <a:ext cx="1621673" cy="641443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20BB39AB-4379-C842-B355-8E0EBF97AFE2}"/>
                </a:ext>
              </a:extLst>
            </p:cNvPr>
            <p:cNvSpPr txBox="1"/>
            <p:nvPr/>
          </p:nvSpPr>
          <p:spPr>
            <a:xfrm>
              <a:off x="2265809" y="4839776"/>
              <a:ext cx="2191716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Apuesta para impulsar una educación superior incluyente y de calidad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Elipse 81">
              <a:extLst>
                <a:ext uri="{FF2B5EF4-FFF2-40B4-BE49-F238E27FC236}">
                  <a16:creationId xmlns:a16="http://schemas.microsoft.com/office/drawing/2014/main" id="{8B5F022F-1AD1-BE4E-9FA7-C6863BA2888D}"/>
                </a:ext>
              </a:extLst>
            </p:cNvPr>
            <p:cNvSpPr/>
            <p:nvPr/>
          </p:nvSpPr>
          <p:spPr>
            <a:xfrm>
              <a:off x="3029518" y="4074706"/>
              <a:ext cx="641936" cy="64193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3" name="Imagen 82">
              <a:extLst>
                <a:ext uri="{FF2B5EF4-FFF2-40B4-BE49-F238E27FC236}">
                  <a16:creationId xmlns:a16="http://schemas.microsoft.com/office/drawing/2014/main" id="{A122AD86-E3EF-5940-A3EF-125023358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80664" y="4081783"/>
              <a:ext cx="739644" cy="731874"/>
            </a:xfrm>
            <a:prstGeom prst="rect">
              <a:avLst/>
            </a:prstGeom>
          </p:spPr>
        </p:pic>
        <p:sp>
          <p:nvSpPr>
            <p:cNvPr id="85" name="Rectángulo 84">
              <a:extLst>
                <a:ext uri="{FF2B5EF4-FFF2-40B4-BE49-F238E27FC236}">
                  <a16:creationId xmlns:a16="http://schemas.microsoft.com/office/drawing/2014/main" id="{E6A8BF9D-B636-A047-A118-E539B72A1C9F}"/>
                </a:ext>
              </a:extLst>
            </p:cNvPr>
            <p:cNvSpPr/>
            <p:nvPr/>
          </p:nvSpPr>
          <p:spPr>
            <a:xfrm>
              <a:off x="2547518" y="5742547"/>
              <a:ext cx="1628298" cy="45719"/>
            </a:xfrm>
            <a:prstGeom prst="rect">
              <a:avLst/>
            </a:prstGeom>
            <a:solidFill>
              <a:srgbClr val="E438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ángulo 85">
              <a:extLst>
                <a:ext uri="{FF2B5EF4-FFF2-40B4-BE49-F238E27FC236}">
                  <a16:creationId xmlns:a16="http://schemas.microsoft.com/office/drawing/2014/main" id="{7965172F-C307-884E-AD0B-F6C68BD68E36}"/>
                </a:ext>
              </a:extLst>
            </p:cNvPr>
            <p:cNvSpPr/>
            <p:nvPr/>
          </p:nvSpPr>
          <p:spPr>
            <a:xfrm>
              <a:off x="4949555" y="4408848"/>
              <a:ext cx="1621673" cy="641443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Elipse 86">
              <a:extLst>
                <a:ext uri="{FF2B5EF4-FFF2-40B4-BE49-F238E27FC236}">
                  <a16:creationId xmlns:a16="http://schemas.microsoft.com/office/drawing/2014/main" id="{DA3513E4-087F-CD48-B9F7-90E189FCB036}"/>
                </a:ext>
              </a:extLst>
            </p:cNvPr>
            <p:cNvSpPr/>
            <p:nvPr/>
          </p:nvSpPr>
          <p:spPr>
            <a:xfrm>
              <a:off x="5432322" y="4090598"/>
              <a:ext cx="656139" cy="656139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ángulo 87">
              <a:extLst>
                <a:ext uri="{FF2B5EF4-FFF2-40B4-BE49-F238E27FC236}">
                  <a16:creationId xmlns:a16="http://schemas.microsoft.com/office/drawing/2014/main" id="{FDB36C01-2168-A649-8E42-E62E96B7DDB8}"/>
                </a:ext>
              </a:extLst>
            </p:cNvPr>
            <p:cNvSpPr/>
            <p:nvPr/>
          </p:nvSpPr>
          <p:spPr>
            <a:xfrm>
              <a:off x="4637653" y="4819322"/>
              <a:ext cx="2209227" cy="8679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Eficiencia y desarrollo de capacidades para una gestión moderna del sector educativo</a:t>
              </a:r>
            </a:p>
          </p:txBody>
        </p:sp>
        <p:pic>
          <p:nvPicPr>
            <p:cNvPr id="89" name="Imagen 88">
              <a:extLst>
                <a:ext uri="{FF2B5EF4-FFF2-40B4-BE49-F238E27FC236}">
                  <a16:creationId xmlns:a16="http://schemas.microsoft.com/office/drawing/2014/main" id="{9E182661-AD12-4344-9D7C-6A2E6E18D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44938" y="4090560"/>
              <a:ext cx="697518" cy="690191"/>
            </a:xfrm>
            <a:prstGeom prst="rect">
              <a:avLst/>
            </a:prstGeom>
          </p:spPr>
        </p:pic>
        <p:sp>
          <p:nvSpPr>
            <p:cNvPr id="90" name="Rectángulo 89">
              <a:extLst>
                <a:ext uri="{FF2B5EF4-FFF2-40B4-BE49-F238E27FC236}">
                  <a16:creationId xmlns:a16="http://schemas.microsoft.com/office/drawing/2014/main" id="{F366B418-7A88-BC4A-9CBB-82D73A8B19DA}"/>
                </a:ext>
              </a:extLst>
            </p:cNvPr>
            <p:cNvSpPr/>
            <p:nvPr/>
          </p:nvSpPr>
          <p:spPr>
            <a:xfrm>
              <a:off x="4953439" y="5742547"/>
              <a:ext cx="1628298" cy="45719"/>
            </a:xfrm>
            <a:prstGeom prst="rect">
              <a:avLst/>
            </a:prstGeom>
            <a:solidFill>
              <a:srgbClr val="E438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ángulo 90">
              <a:extLst>
                <a:ext uri="{FF2B5EF4-FFF2-40B4-BE49-F238E27FC236}">
                  <a16:creationId xmlns:a16="http://schemas.microsoft.com/office/drawing/2014/main" id="{52BFEFA6-E3CA-4A44-8D5A-24ACD550B7B5}"/>
                </a:ext>
              </a:extLst>
            </p:cNvPr>
            <p:cNvSpPr/>
            <p:nvPr/>
          </p:nvSpPr>
          <p:spPr>
            <a:xfrm>
              <a:off x="7280627" y="4405100"/>
              <a:ext cx="1621673" cy="641443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Elipse 91">
              <a:extLst>
                <a:ext uri="{FF2B5EF4-FFF2-40B4-BE49-F238E27FC236}">
                  <a16:creationId xmlns:a16="http://schemas.microsoft.com/office/drawing/2014/main" id="{85B30DD2-8311-0144-ACD8-6E13AD9982E8}"/>
                </a:ext>
              </a:extLst>
            </p:cNvPr>
            <p:cNvSpPr/>
            <p:nvPr/>
          </p:nvSpPr>
          <p:spPr>
            <a:xfrm>
              <a:off x="7763973" y="4042952"/>
              <a:ext cx="654980" cy="65498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ángulo 92">
              <a:extLst>
                <a:ext uri="{FF2B5EF4-FFF2-40B4-BE49-F238E27FC236}">
                  <a16:creationId xmlns:a16="http://schemas.microsoft.com/office/drawing/2014/main" id="{4D59B884-7F12-9041-9D8F-A402901C7565}"/>
                </a:ext>
              </a:extLst>
            </p:cNvPr>
            <p:cNvSpPr/>
            <p:nvPr/>
          </p:nvSpPr>
          <p:spPr>
            <a:xfrm>
              <a:off x="7104420" y="4786004"/>
              <a:ext cx="1993270" cy="8679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Alianza por la calidad y pertinencia de la educación y formación del talento humano</a:t>
              </a:r>
            </a:p>
          </p:txBody>
        </p:sp>
        <p:pic>
          <p:nvPicPr>
            <p:cNvPr id="94" name="Imagen 93">
              <a:extLst>
                <a:ext uri="{FF2B5EF4-FFF2-40B4-BE49-F238E27FC236}">
                  <a16:creationId xmlns:a16="http://schemas.microsoft.com/office/drawing/2014/main" id="{3864804A-0EC6-9147-AB0D-4B8BB52B0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28996" y="4038827"/>
              <a:ext cx="696558" cy="689241"/>
            </a:xfrm>
            <a:prstGeom prst="rect">
              <a:avLst/>
            </a:prstGeom>
          </p:spPr>
        </p:pic>
        <p:sp>
          <p:nvSpPr>
            <p:cNvPr id="95" name="Rectángulo 94">
              <a:extLst>
                <a:ext uri="{FF2B5EF4-FFF2-40B4-BE49-F238E27FC236}">
                  <a16:creationId xmlns:a16="http://schemas.microsoft.com/office/drawing/2014/main" id="{509456FE-A71B-FD4C-821B-531851547F38}"/>
                </a:ext>
              </a:extLst>
            </p:cNvPr>
            <p:cNvSpPr/>
            <p:nvPr/>
          </p:nvSpPr>
          <p:spPr>
            <a:xfrm>
              <a:off x="7291904" y="5742547"/>
              <a:ext cx="1628298" cy="45719"/>
            </a:xfrm>
            <a:prstGeom prst="rect">
              <a:avLst/>
            </a:prstGeom>
            <a:solidFill>
              <a:srgbClr val="E438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0F864EF7-982B-3441-B033-21B7DF35D20B}"/>
                </a:ext>
              </a:extLst>
            </p:cNvPr>
            <p:cNvSpPr txBox="1"/>
            <p:nvPr/>
          </p:nvSpPr>
          <p:spPr>
            <a:xfrm>
              <a:off x="1498029" y="153584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874C5"/>
                  </a:solidFill>
                  <a:effectLst/>
                  <a:uLnTx/>
                  <a:uFillTx/>
                  <a:latin typeface="Arial Black" panose="020B0604020202020204" pitchFamily="34" charset="0"/>
                  <a:ea typeface="+mn-ea"/>
                  <a:cs typeface="Arial Black" panose="020B0604020202020204" pitchFamily="34" charset="0"/>
                </a:rPr>
                <a:t>1.</a:t>
              </a:r>
            </a:p>
          </p:txBody>
        </p:sp>
        <p:sp>
          <p:nvSpPr>
            <p:cNvPr id="96" name="CuadroTexto 95">
              <a:extLst>
                <a:ext uri="{FF2B5EF4-FFF2-40B4-BE49-F238E27FC236}">
                  <a16:creationId xmlns:a16="http://schemas.microsoft.com/office/drawing/2014/main" id="{A625DEF8-E64C-EE47-BDE1-8A6E32EED0A0}"/>
                </a:ext>
              </a:extLst>
            </p:cNvPr>
            <p:cNvSpPr txBox="1"/>
            <p:nvPr/>
          </p:nvSpPr>
          <p:spPr>
            <a:xfrm>
              <a:off x="3724068" y="153584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874C5"/>
                  </a:solidFill>
                  <a:effectLst/>
                  <a:uLnTx/>
                  <a:uFillTx/>
                  <a:latin typeface="Arial Black" panose="020B0604020202020204" pitchFamily="34" charset="0"/>
                  <a:ea typeface="+mn-ea"/>
                  <a:cs typeface="Arial Black" panose="020B0604020202020204" pitchFamily="34" charset="0"/>
                </a:rPr>
                <a:t>2.</a:t>
              </a:r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16B18B2E-6145-2E49-B1FF-DE919A64EE1D}"/>
                </a:ext>
              </a:extLst>
            </p:cNvPr>
            <p:cNvSpPr txBox="1"/>
            <p:nvPr/>
          </p:nvSpPr>
          <p:spPr>
            <a:xfrm>
              <a:off x="6062533" y="153584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874C5"/>
                  </a:solidFill>
                  <a:effectLst/>
                  <a:uLnTx/>
                  <a:uFillTx/>
                  <a:latin typeface="Arial Black" panose="020B0604020202020204" pitchFamily="34" charset="0"/>
                  <a:ea typeface="+mn-ea"/>
                  <a:cs typeface="Arial Black" panose="020B0604020202020204" pitchFamily="34" charset="0"/>
                </a:rPr>
                <a:t>3.</a:t>
              </a:r>
            </a:p>
          </p:txBody>
        </p:sp>
        <p:sp>
          <p:nvSpPr>
            <p:cNvPr id="98" name="CuadroTexto 97">
              <a:extLst>
                <a:ext uri="{FF2B5EF4-FFF2-40B4-BE49-F238E27FC236}">
                  <a16:creationId xmlns:a16="http://schemas.microsoft.com/office/drawing/2014/main" id="{8EA4F999-5701-644C-B446-DA815F478987}"/>
                </a:ext>
              </a:extLst>
            </p:cNvPr>
            <p:cNvSpPr txBox="1"/>
            <p:nvPr/>
          </p:nvSpPr>
          <p:spPr>
            <a:xfrm>
              <a:off x="8138671" y="153584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874C5"/>
                  </a:solidFill>
                  <a:effectLst/>
                  <a:uLnTx/>
                  <a:uFillTx/>
                  <a:latin typeface="Arial Black" panose="020B0604020202020204" pitchFamily="34" charset="0"/>
                  <a:ea typeface="+mn-ea"/>
                  <a:cs typeface="Arial Black" panose="020B0604020202020204" pitchFamily="34" charset="0"/>
                </a:rPr>
                <a:t>4.</a:t>
              </a:r>
            </a:p>
          </p:txBody>
        </p:sp>
        <p:sp>
          <p:nvSpPr>
            <p:cNvPr id="99" name="CuadroTexto 98">
              <a:extLst>
                <a:ext uri="{FF2B5EF4-FFF2-40B4-BE49-F238E27FC236}">
                  <a16:creationId xmlns:a16="http://schemas.microsoft.com/office/drawing/2014/main" id="{97F549E4-7D57-6B43-AF24-7A6C8012C762}"/>
                </a:ext>
              </a:extLst>
            </p:cNvPr>
            <p:cNvSpPr txBox="1"/>
            <p:nvPr/>
          </p:nvSpPr>
          <p:spPr>
            <a:xfrm>
              <a:off x="2464895" y="408417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874C5"/>
                  </a:solidFill>
                  <a:effectLst/>
                  <a:uLnTx/>
                  <a:uFillTx/>
                  <a:latin typeface="Arial Black" panose="020B0604020202020204" pitchFamily="34" charset="0"/>
                  <a:ea typeface="+mn-ea"/>
                  <a:cs typeface="Arial Black" panose="020B0604020202020204" pitchFamily="34" charset="0"/>
                </a:rPr>
                <a:t>5.</a:t>
              </a:r>
            </a:p>
          </p:txBody>
        </p:sp>
        <p:sp>
          <p:nvSpPr>
            <p:cNvPr id="100" name="CuadroTexto 99">
              <a:extLst>
                <a:ext uri="{FF2B5EF4-FFF2-40B4-BE49-F238E27FC236}">
                  <a16:creationId xmlns:a16="http://schemas.microsoft.com/office/drawing/2014/main" id="{43231F36-6D8F-894C-95D2-9EA501E00B29}"/>
                </a:ext>
              </a:extLst>
            </p:cNvPr>
            <p:cNvSpPr txBox="1"/>
            <p:nvPr/>
          </p:nvSpPr>
          <p:spPr>
            <a:xfrm>
              <a:off x="4878311" y="408417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874C5"/>
                  </a:solidFill>
                  <a:effectLst/>
                  <a:uLnTx/>
                  <a:uFillTx/>
                  <a:latin typeface="Arial Black" panose="020B0604020202020204" pitchFamily="34" charset="0"/>
                  <a:ea typeface="+mn-ea"/>
                  <a:cs typeface="Arial Black" panose="020B0604020202020204" pitchFamily="34" charset="0"/>
                </a:rPr>
                <a:t>6.</a:t>
              </a:r>
            </a:p>
          </p:txBody>
        </p:sp>
        <p:sp>
          <p:nvSpPr>
            <p:cNvPr id="101" name="CuadroTexto 100">
              <a:extLst>
                <a:ext uri="{FF2B5EF4-FFF2-40B4-BE49-F238E27FC236}">
                  <a16:creationId xmlns:a16="http://schemas.microsoft.com/office/drawing/2014/main" id="{D418855F-8C27-EF42-A4C2-81E4D83336B2}"/>
                </a:ext>
              </a:extLst>
            </p:cNvPr>
            <p:cNvSpPr txBox="1"/>
            <p:nvPr/>
          </p:nvSpPr>
          <p:spPr>
            <a:xfrm>
              <a:off x="7179302" y="408417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874C5"/>
                  </a:solidFill>
                  <a:effectLst/>
                  <a:uLnTx/>
                  <a:uFillTx/>
                  <a:latin typeface="Arial Black" panose="020B0604020202020204" pitchFamily="34" charset="0"/>
                  <a:ea typeface="+mn-ea"/>
                  <a:cs typeface="Arial Black" panose="020B0604020202020204" pitchFamily="34" charset="0"/>
                </a:rPr>
                <a:t>7.</a:t>
              </a:r>
            </a:p>
          </p:txBody>
        </p:sp>
      </p:grpSp>
      <p:sp>
        <p:nvSpPr>
          <p:cNvPr id="48" name="Rectángulo 47">
            <a:extLst>
              <a:ext uri="{FF2B5EF4-FFF2-40B4-BE49-F238E27FC236}">
                <a16:creationId xmlns:a16="http://schemas.microsoft.com/office/drawing/2014/main" id="{8FAC0FF9-272F-6547-B2BC-BCF9528AFCC8}"/>
              </a:ext>
            </a:extLst>
          </p:cNvPr>
          <p:cNvSpPr/>
          <p:nvPr/>
        </p:nvSpPr>
        <p:spPr>
          <a:xfrm>
            <a:off x="906612" y="177590"/>
            <a:ext cx="51403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y estrategia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81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AEEFED56-B026-F640-8EAD-A435DB5DDF52}"/>
              </a:ext>
            </a:extLst>
          </p:cNvPr>
          <p:cNvSpPr/>
          <p:nvPr/>
        </p:nvSpPr>
        <p:spPr>
          <a:xfrm>
            <a:off x="0" y="2301986"/>
            <a:ext cx="12192000" cy="4556013"/>
          </a:xfrm>
          <a:prstGeom prst="rect">
            <a:avLst/>
          </a:prstGeom>
          <a:solidFill>
            <a:srgbClr val="E2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0D87FD7-55ED-4A17-B070-D30C01ED9E3C}"/>
              </a:ext>
            </a:extLst>
          </p:cNvPr>
          <p:cNvSpPr/>
          <p:nvPr/>
        </p:nvSpPr>
        <p:spPr>
          <a:xfrm>
            <a:off x="1459412" y="1535613"/>
            <a:ext cx="9533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Avanzar progresivamente hacia una educación inicial con </a:t>
            </a:r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enfoque de atención integral, universal, gratuita y de calidad </a:t>
            </a:r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tres grados de preescolar en armonía con la normatividad y la política de Cero a Siempre.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853055E-EB5F-4F21-8F5F-35C17D8B0B69}"/>
              </a:ext>
            </a:extLst>
          </p:cNvPr>
          <p:cNvSpPr/>
          <p:nvPr/>
        </p:nvSpPr>
        <p:spPr>
          <a:xfrm>
            <a:off x="638179" y="3335416"/>
            <a:ext cx="531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PTA (módulos de formación y acompañamiento), enriquecimiento nutricional del PAE, priorización de jornada única y ambientes de aprendizaje apropiados y protectores.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A544A8E-BF48-447A-8B4A-4D857070AFB5}"/>
              </a:ext>
            </a:extLst>
          </p:cNvPr>
          <p:cNvSpPr txBox="1"/>
          <p:nvPr/>
        </p:nvSpPr>
        <p:spPr>
          <a:xfrm>
            <a:off x="683119" y="4264513"/>
            <a:ext cx="497298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s-CO" dirty="0"/>
              <a:t>Rectoría de la educación inicial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FC369F-F071-4587-87CA-2EB6A7D33A46}"/>
              </a:ext>
            </a:extLst>
          </p:cNvPr>
          <p:cNvSpPr/>
          <p:nvPr/>
        </p:nvSpPr>
        <p:spPr>
          <a:xfrm>
            <a:off x="577206" y="4717513"/>
            <a:ext cx="51457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Garantizar la calidad en todos los tipos de prestación. Para ello, se podrá en marcha el Sistema de Gestión de Calidad de la Educación Inicial.</a:t>
            </a:r>
            <a:endParaRPr lang="es-CO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CF56ECF-0F75-4588-BF0B-B30C3D9FB882}"/>
              </a:ext>
            </a:extLst>
          </p:cNvPr>
          <p:cNvSpPr txBox="1"/>
          <p:nvPr/>
        </p:nvSpPr>
        <p:spPr>
          <a:xfrm>
            <a:off x="577206" y="5685069"/>
            <a:ext cx="497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Cualificación del talento humano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B714B24-7E3E-4DE6-BD99-1D2D3BB95745}"/>
              </a:ext>
            </a:extLst>
          </p:cNvPr>
          <p:cNvSpPr/>
          <p:nvPr/>
        </p:nvSpPr>
        <p:spPr>
          <a:xfrm>
            <a:off x="577206" y="6032718"/>
            <a:ext cx="5432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pedagógico del talento humano para la formación de competencias básicas, transversales y socioemocionales. </a:t>
            </a:r>
            <a:endParaRPr lang="es-CO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00D0C00-E047-46B6-BDA9-F40B9BB52957}"/>
              </a:ext>
            </a:extLst>
          </p:cNvPr>
          <p:cNvSpPr txBox="1"/>
          <p:nvPr/>
        </p:nvSpPr>
        <p:spPr>
          <a:xfrm>
            <a:off x="145736" y="28604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1.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7E21D6F-B1F4-4319-A1B4-C7A38A38065A}"/>
              </a:ext>
            </a:extLst>
          </p:cNvPr>
          <p:cNvSpPr txBox="1"/>
          <p:nvPr/>
        </p:nvSpPr>
        <p:spPr>
          <a:xfrm>
            <a:off x="6893266" y="2922019"/>
            <a:ext cx="497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Vinculación de las familias y comunidades</a:t>
            </a: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1F7FB4A5-CC37-4026-AB38-E6795BC8E882}"/>
              </a:ext>
            </a:extLst>
          </p:cNvPr>
          <p:cNvCxnSpPr>
            <a:cxnSpLocks/>
          </p:cNvCxnSpPr>
          <p:nvPr/>
        </p:nvCxnSpPr>
        <p:spPr>
          <a:xfrm flipH="1">
            <a:off x="1" y="2230012"/>
            <a:ext cx="1205984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0B8891E1-86B6-42F3-B9B9-3F5563EF8DE5}"/>
              </a:ext>
            </a:extLst>
          </p:cNvPr>
          <p:cNvSpPr txBox="1"/>
          <p:nvPr/>
        </p:nvSpPr>
        <p:spPr>
          <a:xfrm>
            <a:off x="145736" y="422927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2.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D68A378-191E-43FA-B988-571AF558B6F0}"/>
              </a:ext>
            </a:extLst>
          </p:cNvPr>
          <p:cNvSpPr txBox="1"/>
          <p:nvPr/>
        </p:nvSpPr>
        <p:spPr>
          <a:xfrm>
            <a:off x="168644" y="559858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3.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F491CAE-7EDF-40C8-84DE-1D896696C1CD}"/>
              </a:ext>
            </a:extLst>
          </p:cNvPr>
          <p:cNvSpPr txBox="1"/>
          <p:nvPr/>
        </p:nvSpPr>
        <p:spPr>
          <a:xfrm>
            <a:off x="6411244" y="283552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4.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5FBE77E-70B6-4ACF-A66B-340EC3D8ED7B}"/>
              </a:ext>
            </a:extLst>
          </p:cNvPr>
          <p:cNvSpPr/>
          <p:nvPr/>
        </p:nvSpPr>
        <p:spPr>
          <a:xfrm>
            <a:off x="6640249" y="3302705"/>
            <a:ext cx="48686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Orientaciones técnicas sobre la educación en el hogar (rol de las familias).</a:t>
            </a:r>
          </a:p>
          <a:p>
            <a:endParaRPr lang="es-E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 digital para acceder a conocimiento y compartir saberes.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4CC5D0AD-9048-4C3A-8496-9C0AD43019B5}"/>
              </a:ext>
            </a:extLst>
          </p:cNvPr>
          <p:cNvSpPr txBox="1"/>
          <p:nvPr/>
        </p:nvSpPr>
        <p:spPr>
          <a:xfrm>
            <a:off x="6919489" y="4779238"/>
            <a:ext cx="497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Sistema de Seguimiento al Desarrollo Integral de la Primera Infancia</a:t>
            </a:r>
            <a:endParaRPr lang="es-CO" sz="1600" b="1" dirty="0">
              <a:solidFill>
                <a:schemeClr val="accent1">
                  <a:lumMod val="7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63A5ACFF-0272-418A-87E1-C80E2EE450A3}"/>
              </a:ext>
            </a:extLst>
          </p:cNvPr>
          <p:cNvSpPr txBox="1"/>
          <p:nvPr/>
        </p:nvSpPr>
        <p:spPr>
          <a:xfrm>
            <a:off x="6419882" y="484079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874C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5.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FDA21285-5D89-4DF9-9F0B-AAA4A907D3A1}"/>
              </a:ext>
            </a:extLst>
          </p:cNvPr>
          <p:cNvSpPr/>
          <p:nvPr/>
        </p:nvSpPr>
        <p:spPr>
          <a:xfrm>
            <a:off x="6677782" y="5531966"/>
            <a:ext cx="53112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del sistema de seguimiento niño a niño.</a:t>
            </a:r>
          </a:p>
          <a:p>
            <a:endParaRPr lang="es-E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seguimiento al talento humano</a:t>
            </a:r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35B3DEC-566A-F14B-91CB-7CCE85862978}"/>
              </a:ext>
            </a:extLst>
          </p:cNvPr>
          <p:cNvSpPr/>
          <p:nvPr/>
        </p:nvSpPr>
        <p:spPr>
          <a:xfrm>
            <a:off x="661087" y="2708978"/>
            <a:ext cx="3852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Atención integral de calidad en el grado de transición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BA5611F1-7005-7540-8EF0-6BED83AA6838}"/>
              </a:ext>
            </a:extLst>
          </p:cNvPr>
          <p:cNvSpPr/>
          <p:nvPr/>
        </p:nvSpPr>
        <p:spPr>
          <a:xfrm>
            <a:off x="1453887" y="1091438"/>
            <a:ext cx="10738113" cy="400110"/>
          </a:xfrm>
          <a:prstGeom prst="rect">
            <a:avLst/>
          </a:prstGeom>
          <a:solidFill>
            <a:srgbClr val="436CB7"/>
          </a:solidFill>
        </p:spPr>
        <p:txBody>
          <a:bodyPr wrap="square">
            <a:spAutoFit/>
          </a:bodyPr>
          <a:lstStyle/>
          <a:p>
            <a:pPr lvl="0" defTabSz="914400">
              <a:spcBef>
                <a:spcPts val="1000"/>
              </a:spcBef>
              <a:defRPr/>
            </a:pPr>
            <a:r>
              <a:rPr lang="es-ES" sz="20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Educación inicial de calidad para el desarrollo integral </a:t>
            </a: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06435982-F64F-1945-8D35-22CABAC0EAD3}"/>
              </a:ext>
            </a:extLst>
          </p:cNvPr>
          <p:cNvSpPr/>
          <p:nvPr/>
        </p:nvSpPr>
        <p:spPr>
          <a:xfrm>
            <a:off x="413076" y="1223705"/>
            <a:ext cx="616143" cy="61614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Imagen 58">
            <a:extLst>
              <a:ext uri="{FF2B5EF4-FFF2-40B4-BE49-F238E27FC236}">
                <a16:creationId xmlns:a16="http://schemas.microsoft.com/office/drawing/2014/main" id="{8D3AE72F-DDB6-374C-AE67-6C56620EB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72" y="1196507"/>
            <a:ext cx="739644" cy="731873"/>
          </a:xfrm>
          <a:prstGeom prst="rect">
            <a:avLst/>
          </a:prstGeom>
        </p:spPr>
      </p:pic>
      <p:sp>
        <p:nvSpPr>
          <p:cNvPr id="61" name="Rectángulo 60">
            <a:extLst>
              <a:ext uri="{FF2B5EF4-FFF2-40B4-BE49-F238E27FC236}">
                <a16:creationId xmlns:a16="http://schemas.microsoft.com/office/drawing/2014/main" id="{99730DE8-9870-C448-B9D5-A9B7EA8CA6F9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AA27C881-B67E-5047-9921-8CBC298CF4CC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E93157C-3B8A-EA44-BB61-82C571DFDDC8}"/>
              </a:ext>
            </a:extLst>
          </p:cNvPr>
          <p:cNvSpPr/>
          <p:nvPr/>
        </p:nvSpPr>
        <p:spPr>
          <a:xfrm>
            <a:off x="906612" y="177590"/>
            <a:ext cx="51403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3F65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y estrategia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3F65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033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13466</TotalTime>
  <Words>4049</Words>
  <Application>Microsoft Office PowerPoint</Application>
  <PresentationFormat>Panorámica</PresentationFormat>
  <Paragraphs>628</Paragraphs>
  <Slides>31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Presentación de PowerPoint</vt:lpstr>
      <vt:lpstr>Presentación de PowerPoint</vt:lpstr>
      <vt:lpstr>Pactos estructurales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Hernan Alfonso Suarez Cediel</dc:creator>
  <cp:lastModifiedBy>Usuario desconocido</cp:lastModifiedBy>
  <cp:revision>481</cp:revision>
  <cp:lastPrinted>2019-03-15T02:58:19Z</cp:lastPrinted>
  <dcterms:created xsi:type="dcterms:W3CDTF">2018-12-12T16:12:35Z</dcterms:created>
  <dcterms:modified xsi:type="dcterms:W3CDTF">2019-06-06T12:03:28Z</dcterms:modified>
</cp:coreProperties>
</file>