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92" r:id="rId3"/>
    <p:sldId id="257" r:id="rId4"/>
    <p:sldId id="259" r:id="rId5"/>
    <p:sldId id="258" r:id="rId6"/>
    <p:sldId id="298" r:id="rId7"/>
    <p:sldId id="299" r:id="rId8"/>
    <p:sldId id="260" r:id="rId9"/>
    <p:sldId id="300" r:id="rId10"/>
    <p:sldId id="261" r:id="rId11"/>
    <p:sldId id="301" r:id="rId12"/>
    <p:sldId id="262" r:id="rId13"/>
    <p:sldId id="263" r:id="rId14"/>
    <p:sldId id="264" r:id="rId15"/>
    <p:sldId id="265" r:id="rId16"/>
    <p:sldId id="266" r:id="rId17"/>
    <p:sldId id="267" r:id="rId18"/>
    <p:sldId id="268" r:id="rId19"/>
    <p:sldId id="269" r:id="rId20"/>
    <p:sldId id="270" r:id="rId21"/>
    <p:sldId id="271" r:id="rId22"/>
    <p:sldId id="273" r:id="rId23"/>
    <p:sldId id="272" r:id="rId24"/>
    <p:sldId id="287" r:id="rId25"/>
    <p:sldId id="288" r:id="rId26"/>
    <p:sldId id="289" r:id="rId27"/>
    <p:sldId id="290" r:id="rId28"/>
    <p:sldId id="302" r:id="rId29"/>
    <p:sldId id="295" r:id="rId30"/>
    <p:sldId id="297" r:id="rId31"/>
    <p:sldId id="303" r:id="rId32"/>
    <p:sldId id="304" r:id="rId33"/>
    <p:sldId id="296" r:id="rId34"/>
    <p:sldId id="305" r:id="rId35"/>
  </p:sldIdLst>
  <p:sldSz cx="10799763" cy="6750050"/>
  <p:notesSz cx="6858000" cy="9144000"/>
  <p:defaultTextStyle>
    <a:defPPr>
      <a:defRPr lang="es-CO"/>
    </a:defPPr>
    <a:lvl1pPr marL="0" algn="l" defTabSz="842345" rtl="0" eaLnBrk="1" latinLnBrk="0" hangingPunct="1">
      <a:defRPr sz="1658" kern="1200">
        <a:solidFill>
          <a:schemeClr val="tx1"/>
        </a:solidFill>
        <a:latin typeface="+mn-lt"/>
        <a:ea typeface="+mn-ea"/>
        <a:cs typeface="+mn-cs"/>
      </a:defRPr>
    </a:lvl1pPr>
    <a:lvl2pPr marL="421173" algn="l" defTabSz="842345" rtl="0" eaLnBrk="1" latinLnBrk="0" hangingPunct="1">
      <a:defRPr sz="1658" kern="1200">
        <a:solidFill>
          <a:schemeClr val="tx1"/>
        </a:solidFill>
        <a:latin typeface="+mn-lt"/>
        <a:ea typeface="+mn-ea"/>
        <a:cs typeface="+mn-cs"/>
      </a:defRPr>
    </a:lvl2pPr>
    <a:lvl3pPr marL="842345" algn="l" defTabSz="842345" rtl="0" eaLnBrk="1" latinLnBrk="0" hangingPunct="1">
      <a:defRPr sz="1658" kern="1200">
        <a:solidFill>
          <a:schemeClr val="tx1"/>
        </a:solidFill>
        <a:latin typeface="+mn-lt"/>
        <a:ea typeface="+mn-ea"/>
        <a:cs typeface="+mn-cs"/>
      </a:defRPr>
    </a:lvl3pPr>
    <a:lvl4pPr marL="1263518" algn="l" defTabSz="842345" rtl="0" eaLnBrk="1" latinLnBrk="0" hangingPunct="1">
      <a:defRPr sz="1658" kern="1200">
        <a:solidFill>
          <a:schemeClr val="tx1"/>
        </a:solidFill>
        <a:latin typeface="+mn-lt"/>
        <a:ea typeface="+mn-ea"/>
        <a:cs typeface="+mn-cs"/>
      </a:defRPr>
    </a:lvl4pPr>
    <a:lvl5pPr marL="1684691" algn="l" defTabSz="842345" rtl="0" eaLnBrk="1" latinLnBrk="0" hangingPunct="1">
      <a:defRPr sz="1658" kern="1200">
        <a:solidFill>
          <a:schemeClr val="tx1"/>
        </a:solidFill>
        <a:latin typeface="+mn-lt"/>
        <a:ea typeface="+mn-ea"/>
        <a:cs typeface="+mn-cs"/>
      </a:defRPr>
    </a:lvl5pPr>
    <a:lvl6pPr marL="2105863" algn="l" defTabSz="842345" rtl="0" eaLnBrk="1" latinLnBrk="0" hangingPunct="1">
      <a:defRPr sz="1658" kern="1200">
        <a:solidFill>
          <a:schemeClr val="tx1"/>
        </a:solidFill>
        <a:latin typeface="+mn-lt"/>
        <a:ea typeface="+mn-ea"/>
        <a:cs typeface="+mn-cs"/>
      </a:defRPr>
    </a:lvl6pPr>
    <a:lvl7pPr marL="2527036" algn="l" defTabSz="842345" rtl="0" eaLnBrk="1" latinLnBrk="0" hangingPunct="1">
      <a:defRPr sz="1658" kern="1200">
        <a:solidFill>
          <a:schemeClr val="tx1"/>
        </a:solidFill>
        <a:latin typeface="+mn-lt"/>
        <a:ea typeface="+mn-ea"/>
        <a:cs typeface="+mn-cs"/>
      </a:defRPr>
    </a:lvl7pPr>
    <a:lvl8pPr marL="2948208" algn="l" defTabSz="842345" rtl="0" eaLnBrk="1" latinLnBrk="0" hangingPunct="1">
      <a:defRPr sz="1658" kern="1200">
        <a:solidFill>
          <a:schemeClr val="tx1"/>
        </a:solidFill>
        <a:latin typeface="+mn-lt"/>
        <a:ea typeface="+mn-ea"/>
        <a:cs typeface="+mn-cs"/>
      </a:defRPr>
    </a:lvl8pPr>
    <a:lvl9pPr marL="3369381" algn="l" defTabSz="842345" rtl="0" eaLnBrk="1" latinLnBrk="0" hangingPunct="1">
      <a:defRPr sz="16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o Ernesto Garaviño Villalba" initials="CEGV" lastIdx="1" clrIdx="0">
    <p:extLst>
      <p:ext uri="{19B8F6BF-5375-455C-9EA6-DF929625EA0E}">
        <p15:presenceInfo xmlns:p15="http://schemas.microsoft.com/office/powerpoint/2012/main" userId="Camilo Ernesto Garaviño Villalba" providerId="None"/>
      </p:ext>
    </p:extLst>
  </p:cmAuthor>
  <p:cmAuthor id="2" name="Camilo Ernesto Garaviño Villalba" initials="CEGV [2]" lastIdx="1" clrIdx="1">
    <p:extLst>
      <p:ext uri="{19B8F6BF-5375-455C-9EA6-DF929625EA0E}">
        <p15:presenceInfo xmlns:p15="http://schemas.microsoft.com/office/powerpoint/2012/main" userId="c6495642610de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ll\Downloads\2020-Gesti&#243;n%20del%20Uso%20y%20Apropiaci&#243;n%20(Respuestas)%20-%20Editable%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SED2022\KPI\2021-Gesti&#243;n%20del%20Uso%20y%20Apropiaci&#243;n%20TIC%20(Respuestas)%2025-05-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SED2023\KPI\2022-Gesti&#243;n%20del%20Uso%20y%20Apropiaci&#243;n%20TIC%2029-05-2023_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a:t>Pregunta</a:t>
            </a:r>
            <a:r>
              <a:rPr lang="es-CO" sz="2000" baseline="0"/>
              <a:t> No. 1</a:t>
            </a:r>
            <a:endParaRPr lang="es-CO"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'Preguntas-grafico'!$A$3</c:f>
              <c:strCache>
                <c:ptCount val="1"/>
                <c:pt idx="0">
                  <c:v>Cuenta de 1. Las herramientas tecnológicas  ubicadas en las aulas de clase para desarrollar las actividades pedagógicas, son utilizadas por los docentes, en términos de tiempo, ¿En qué porcentaje?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5F-4FD3-BC82-675F6A6F59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5F-4FD3-BC82-675F6A6F59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5F-4FD3-BC82-675F6A6F59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5F-4FD3-BC82-675F6A6F59B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0"/>
            <c:extLst>
              <c:ext xmlns:c15="http://schemas.microsoft.com/office/drawing/2012/chart" uri="{CE6537A1-D6FC-4f65-9D91-7224C49458BB}"/>
            </c:extLst>
          </c:dLbls>
          <c:cat>
            <c:strRef>
              <c:f>'Preguntas-grafico'!$B$2:$E$2</c:f>
              <c:strCache>
                <c:ptCount val="4"/>
                <c:pt idx="0">
                  <c:v>A) Entre 81% y 100%</c:v>
                </c:pt>
                <c:pt idx="1">
                  <c:v>B) Entre 51% y 80%</c:v>
                </c:pt>
                <c:pt idx="2">
                  <c:v>C) Entre 11% y 50%</c:v>
                </c:pt>
                <c:pt idx="3">
                  <c:v>D) Entre 0% y 10%</c:v>
                </c:pt>
              </c:strCache>
            </c:strRef>
          </c:cat>
          <c:val>
            <c:numRef>
              <c:f>'Preguntas-grafico'!$B$3:$E$3</c:f>
              <c:numCache>
                <c:formatCode>General</c:formatCode>
                <c:ptCount val="4"/>
                <c:pt idx="0">
                  <c:v>38</c:v>
                </c:pt>
                <c:pt idx="1">
                  <c:v>55</c:v>
                </c:pt>
                <c:pt idx="2">
                  <c:v>43</c:v>
                </c:pt>
                <c:pt idx="3">
                  <c:v>13</c:v>
                </c:pt>
              </c:numCache>
            </c:numRef>
          </c:val>
          <c:extLst>
            <c:ext xmlns:c16="http://schemas.microsoft.com/office/drawing/2014/chart" uri="{C3380CC4-5D6E-409C-BE32-E72D297353CC}">
              <c16:uniqueId val="{00000008-E25F-4FD3-BC82-675F6A6F59B4}"/>
            </c:ext>
          </c:extLst>
        </c:ser>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 No. 8</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'Preguntas-grafico'!$A$38</c:f>
              <c:strCache>
                <c:ptCount val="1"/>
                <c:pt idx="0">
                  <c:v>Cuenta de 8. ¿En general en su EE, en qué porcentaje considera usted que se utilizan específicamente las TIC (Tecnología de la información y la comunicación: son aquellas herramientas computacionales e informáticas que procesan, almacenan y recuperan info</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53-4F2D-AEEA-4D4B67F0D9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53-4F2D-AEEA-4D4B67F0D9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53-4F2D-AEEA-4D4B67F0D9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53-4F2D-AEEA-4D4B67F0D92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'Preguntas-grafico'!$B$37:$E$37</c:f>
              <c:strCache>
                <c:ptCount val="4"/>
                <c:pt idx="0">
                  <c:v>A) Entre 71% y 100%</c:v>
                </c:pt>
                <c:pt idx="1">
                  <c:v>B) Entre 31% y 70%</c:v>
                </c:pt>
                <c:pt idx="2">
                  <c:v>C) Entre 11% y 30%</c:v>
                </c:pt>
                <c:pt idx="3">
                  <c:v>D) Entre 0% y 10%</c:v>
                </c:pt>
              </c:strCache>
            </c:strRef>
          </c:cat>
          <c:val>
            <c:numRef>
              <c:f>'Preguntas-grafico'!$B$38:$E$38</c:f>
              <c:numCache>
                <c:formatCode>General</c:formatCode>
                <c:ptCount val="4"/>
                <c:pt idx="0">
                  <c:v>30</c:v>
                </c:pt>
                <c:pt idx="1">
                  <c:v>78</c:v>
                </c:pt>
                <c:pt idx="2">
                  <c:v>30</c:v>
                </c:pt>
                <c:pt idx="3">
                  <c:v>11</c:v>
                </c:pt>
              </c:numCache>
            </c:numRef>
          </c:val>
          <c:extLst>
            <c:ext xmlns:c16="http://schemas.microsoft.com/office/drawing/2014/chart" uri="{C3380CC4-5D6E-409C-BE32-E72D297353CC}">
              <c16:uniqueId val="{00000008-E953-4F2D-AEEA-4D4B67F0D92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 No.</a:t>
            </a:r>
            <a:r>
              <a:rPr lang="es-CO" sz="1800" baseline="0"/>
              <a:t> 9</a:t>
            </a:r>
            <a:endParaRPr lang="es-CO"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'Preguntas-grafico'!$A$43</c:f>
              <c:strCache>
                <c:ptCount val="1"/>
                <c:pt idx="0">
                  <c:v>Cuenta de 9. ¿En su institución educativa se desarrollan proyectos (investigación, aulas, experiencias significativas, ONDAS y proyectos pedagógicos),  en los que se evidencia empoderamiento de las TIC?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3F-4C0E-94AA-7EAD62752D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3F-4C0E-94AA-7EAD62752D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3F-4C0E-94AA-7EAD62752D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3F-4C0E-94AA-7EAD62752D1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'Preguntas-grafico'!$B$42:$E$42</c:f>
              <c:strCache>
                <c:ptCount val="4"/>
                <c:pt idx="0">
                  <c:v>A) Si, se desarrollan en el EE 3 o más proyectos</c:v>
                </c:pt>
                <c:pt idx="1">
                  <c:v>B) Si, se desarrollan en el EE por lo menos 2 proyectos</c:v>
                </c:pt>
                <c:pt idx="2">
                  <c:v>C) Si, solo se desarrollan en el EE por lo menos 1 proyecto</c:v>
                </c:pt>
                <c:pt idx="3">
                  <c:v>D) No, en el EE no hay proyectos</c:v>
                </c:pt>
              </c:strCache>
            </c:strRef>
          </c:cat>
          <c:val>
            <c:numRef>
              <c:f>'Preguntas-grafico'!$B$43:$E$43</c:f>
              <c:numCache>
                <c:formatCode>General</c:formatCode>
                <c:ptCount val="4"/>
                <c:pt idx="0">
                  <c:v>28</c:v>
                </c:pt>
                <c:pt idx="1">
                  <c:v>38</c:v>
                </c:pt>
                <c:pt idx="2">
                  <c:v>51</c:v>
                </c:pt>
                <c:pt idx="3">
                  <c:v>32</c:v>
                </c:pt>
              </c:numCache>
            </c:numRef>
          </c:val>
          <c:extLst>
            <c:ext xmlns:c16="http://schemas.microsoft.com/office/drawing/2014/chart" uri="{C3380CC4-5D6E-409C-BE32-E72D297353CC}">
              <c16:uniqueId val="{00000008-E73F-4C0E-94AA-7EAD62752D1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 No. 10</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'Preguntas-grafico'!$A$48</c:f>
              <c:strCache>
                <c:ptCount val="1"/>
                <c:pt idx="0">
                  <c:v>Cuenta de 10. ¿Cómo  cataloga las competencias técnicas o tecnológicas que tienen los docentes de su EE en el manejo de las TIC?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87-4B17-936D-6239C828B0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87-4B17-936D-6239C828B0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87-4B17-936D-6239C828B0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587-4B17-936D-6239C828B004}"/>
              </c:ext>
            </c:extLst>
          </c:dPt>
          <c:dLbls>
            <c:dLbl>
              <c:idx val="0"/>
              <c:layout>
                <c:manualLayout>
                  <c:x val="0.1264306589226023"/>
                  <c:y val="-5.2320949060818368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587-4B17-936D-6239C828B004}"/>
                </c:ext>
              </c:extLst>
            </c:dLbl>
            <c:dLbl>
              <c:idx val="3"/>
              <c:layout>
                <c:manualLayout>
                  <c:x val="-0.10444271824041079"/>
                  <c:y val="-1.56962847182455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587-4B17-936D-6239C828B00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'Preguntas-grafico'!$B$47:$E$47</c:f>
              <c:strCache>
                <c:ptCount val="4"/>
                <c:pt idx="0">
                  <c:v>A) Por encima de las que se necesitan</c:v>
                </c:pt>
                <c:pt idx="1">
                  <c:v>B) Suficientes</c:v>
                </c:pt>
                <c:pt idx="2">
                  <c:v>C) Insuficientes</c:v>
                </c:pt>
                <c:pt idx="3">
                  <c:v>D) No tiene estas competencias</c:v>
                </c:pt>
              </c:strCache>
            </c:strRef>
          </c:cat>
          <c:val>
            <c:numRef>
              <c:f>'Preguntas-grafico'!$B$48:$E$48</c:f>
              <c:numCache>
                <c:formatCode>General</c:formatCode>
                <c:ptCount val="4"/>
                <c:pt idx="0">
                  <c:v>5</c:v>
                </c:pt>
                <c:pt idx="1">
                  <c:v>97</c:v>
                </c:pt>
                <c:pt idx="2">
                  <c:v>47</c:v>
                </c:pt>
                <c:pt idx="3">
                  <c:v>0</c:v>
                </c:pt>
              </c:numCache>
            </c:numRef>
          </c:val>
          <c:extLst>
            <c:ext xmlns:c16="http://schemas.microsoft.com/office/drawing/2014/chart" uri="{C3380CC4-5D6E-409C-BE32-E72D297353CC}">
              <c16:uniqueId val="{00000008-3587-4B17-936D-6239C828B00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a:t>Total de Encuestas</a:t>
            </a:r>
            <a:r>
              <a:rPr lang="es-CO" sz="1600" baseline="0"/>
              <a:t> aplicadas</a:t>
            </a:r>
            <a:endParaRPr lang="es-CO"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tx>
            <c:strRef>
              <c:f>'Analisis Grafico'!$B$3</c:f>
              <c:strCache>
                <c:ptCount val="1"/>
                <c:pt idx="0">
                  <c:v>Total de encuestas aplicadas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'Analisis Grafico'!$A$4:$A$8</c:f>
              <c:numCache>
                <c:formatCode>General</c:formatCode>
                <c:ptCount val="5"/>
                <c:pt idx="0">
                  <c:v>2018</c:v>
                </c:pt>
                <c:pt idx="1">
                  <c:v>2019</c:v>
                </c:pt>
                <c:pt idx="2">
                  <c:v>2020</c:v>
                </c:pt>
                <c:pt idx="3">
                  <c:v>2021</c:v>
                </c:pt>
                <c:pt idx="4">
                  <c:v>2022</c:v>
                </c:pt>
              </c:numCache>
            </c:numRef>
          </c:xVal>
          <c:yVal>
            <c:numRef>
              <c:f>'Analisis Grafico'!$B$4:$B$8</c:f>
              <c:numCache>
                <c:formatCode>General</c:formatCode>
                <c:ptCount val="5"/>
                <c:pt idx="0">
                  <c:v>134</c:v>
                </c:pt>
                <c:pt idx="1">
                  <c:v>142</c:v>
                </c:pt>
                <c:pt idx="2">
                  <c:v>160</c:v>
                </c:pt>
                <c:pt idx="3">
                  <c:v>169</c:v>
                </c:pt>
                <c:pt idx="4">
                  <c:v>149</c:v>
                </c:pt>
              </c:numCache>
            </c:numRef>
          </c:yVal>
          <c:smooth val="0"/>
          <c:extLst>
            <c:ext xmlns:c16="http://schemas.microsoft.com/office/drawing/2014/chart" uri="{C3380CC4-5D6E-409C-BE32-E72D297353CC}">
              <c16:uniqueId val="{00000000-E512-485C-8692-FEDD8B8A4F93}"/>
            </c:ext>
          </c:extLst>
        </c:ser>
        <c:dLbls>
          <c:dLblPos val="t"/>
          <c:showLegendKey val="0"/>
          <c:showVal val="1"/>
          <c:showCatName val="0"/>
          <c:showSerName val="0"/>
          <c:showPercent val="0"/>
          <c:showBubbleSize val="0"/>
        </c:dLbls>
        <c:axId val="219150784"/>
        <c:axId val="219151200"/>
        <c:extLst>
          <c:ext xmlns:c15="http://schemas.microsoft.com/office/drawing/2012/chart" uri="{02D57815-91ED-43cb-92C2-25804820EDAC}">
            <c15:filteredScatterSeries>
              <c15:ser>
                <c:idx val="1"/>
                <c:order val="1"/>
                <c:tx>
                  <c:strRef>
                    <c:extLst>
                      <c:ext uri="{02D57815-91ED-43cb-92C2-25804820EDAC}">
                        <c15:formulaRef>
                          <c15:sqref>'Analisis Grafico'!$C$3</c15:sqref>
                        </c15:formulaRef>
                      </c:ext>
                    </c:extLst>
                    <c:strCache>
                      <c:ptCount val="1"/>
                      <c:pt idx="0">
                        <c:v>Cambio Porcentual Anual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extLst>
                      <c:ext uri="{02D57815-91ED-43cb-92C2-25804820EDAC}">
                        <c15:formulaRef>
                          <c15:sqref>'Analisis Grafico'!$A$4:$A$8</c15:sqref>
                        </c15:formulaRef>
                      </c:ext>
                    </c:extLst>
                    <c:numCache>
                      <c:formatCode>General</c:formatCode>
                      <c:ptCount val="5"/>
                      <c:pt idx="0">
                        <c:v>2018</c:v>
                      </c:pt>
                      <c:pt idx="1">
                        <c:v>2019</c:v>
                      </c:pt>
                      <c:pt idx="2">
                        <c:v>2020</c:v>
                      </c:pt>
                      <c:pt idx="3">
                        <c:v>2021</c:v>
                      </c:pt>
                      <c:pt idx="4">
                        <c:v>2022</c:v>
                      </c:pt>
                    </c:numCache>
                  </c:numRef>
                </c:xVal>
                <c:yVal>
                  <c:numRef>
                    <c:extLst>
                      <c:ext uri="{02D57815-91ED-43cb-92C2-25804820EDAC}">
                        <c15:formulaRef>
                          <c15:sqref>'Analisis Grafico'!$C$4:$C$8</c15:sqref>
                        </c15:formulaRef>
                      </c:ext>
                    </c:extLst>
                    <c:numCache>
                      <c:formatCode>0.00%</c:formatCode>
                      <c:ptCount val="5"/>
                      <c:pt idx="0" formatCode="0%">
                        <c:v>0</c:v>
                      </c:pt>
                      <c:pt idx="1">
                        <c:v>5.9700000000000003E-2</c:v>
                      </c:pt>
                      <c:pt idx="2">
                        <c:v>0.12670000000000001</c:v>
                      </c:pt>
                      <c:pt idx="3" formatCode="0.0%">
                        <c:v>5.6000000000000001E-2</c:v>
                      </c:pt>
                      <c:pt idx="4" formatCode="0.0%">
                        <c:v>-0.1183</c:v>
                      </c:pt>
                    </c:numCache>
                  </c:numRef>
                </c:yVal>
                <c:smooth val="0"/>
                <c:extLst>
                  <c:ext xmlns:c16="http://schemas.microsoft.com/office/drawing/2014/chart" uri="{C3380CC4-5D6E-409C-BE32-E72D297353CC}">
                    <c16:uniqueId val="{00000001-E512-485C-8692-FEDD8B8A4F93}"/>
                  </c:ext>
                </c:extLst>
              </c15:ser>
            </c15:filteredScatterSeries>
          </c:ext>
        </c:extLst>
      </c:scatterChart>
      <c:valAx>
        <c:axId val="219150784"/>
        <c:scaling>
          <c:orientation val="minMax"/>
          <c:min val="2017"/>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a:t>Año</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9151200"/>
        <c:crosses val="autoZero"/>
        <c:crossBetween val="midCat"/>
      </c:valAx>
      <c:valAx>
        <c:axId val="219151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a:t>Cantidad Encuestas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91507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MX" sz="1600" b="0" i="0" u="none" strike="noStrike" baseline="0">
                <a:effectLst/>
              </a:rPr>
              <a:t>N° encuestas que estén entre los rangos favorables</a:t>
            </a:r>
            <a:endParaRPr lang="en-US" sz="1600"/>
          </a:p>
        </c:rich>
      </c:tx>
      <c:layout>
        <c:manualLayout>
          <c:xMode val="edge"/>
          <c:yMode val="edge"/>
          <c:x val="0.19496374834333827"/>
          <c:y val="9.2592592592592587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tx>
            <c:strRef>
              <c:f>'Analisis Grafico'!$B$18:$B$20</c:f>
              <c:strCache>
                <c:ptCount val="3"/>
                <c:pt idx="0">
                  <c:v>Año</c:v>
                </c:pt>
                <c:pt idx="1">
                  <c:v>N° encuestas que estén entre los rangos favorables</c:v>
                </c:pt>
                <c:pt idx="2">
                  <c:v>                                                      </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'Analisis Grafico'!$A$21:$A$25</c:f>
              <c:numCache>
                <c:formatCode>General</c:formatCode>
                <c:ptCount val="5"/>
                <c:pt idx="0">
                  <c:v>2018</c:v>
                </c:pt>
                <c:pt idx="1">
                  <c:v>2019</c:v>
                </c:pt>
                <c:pt idx="2">
                  <c:v>2020</c:v>
                </c:pt>
                <c:pt idx="3">
                  <c:v>2021</c:v>
                </c:pt>
                <c:pt idx="4">
                  <c:v>2022</c:v>
                </c:pt>
              </c:numCache>
            </c:numRef>
          </c:xVal>
          <c:yVal>
            <c:numRef>
              <c:f>'Analisis Grafico'!$B$21:$B$25</c:f>
              <c:numCache>
                <c:formatCode>General</c:formatCode>
                <c:ptCount val="5"/>
                <c:pt idx="0">
                  <c:v>73</c:v>
                </c:pt>
                <c:pt idx="1">
                  <c:v>81</c:v>
                </c:pt>
                <c:pt idx="2">
                  <c:v>105</c:v>
                </c:pt>
                <c:pt idx="3">
                  <c:v>106</c:v>
                </c:pt>
                <c:pt idx="4">
                  <c:v>95</c:v>
                </c:pt>
              </c:numCache>
            </c:numRef>
          </c:yVal>
          <c:smooth val="0"/>
          <c:extLst>
            <c:ext xmlns:c16="http://schemas.microsoft.com/office/drawing/2014/chart" uri="{C3380CC4-5D6E-409C-BE32-E72D297353CC}">
              <c16:uniqueId val="{00000000-5273-4FB7-BE88-35B1D89E5595}"/>
            </c:ext>
          </c:extLst>
        </c:ser>
        <c:dLbls>
          <c:dLblPos val="t"/>
          <c:showLegendKey val="0"/>
          <c:showVal val="1"/>
          <c:showCatName val="0"/>
          <c:showSerName val="0"/>
          <c:showPercent val="0"/>
          <c:showBubbleSize val="0"/>
        </c:dLbls>
        <c:axId val="207996032"/>
        <c:axId val="208000192"/>
      </c:scatterChart>
      <c:valAx>
        <c:axId val="207996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a:t>Años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000192"/>
        <c:crosses val="autoZero"/>
        <c:crossBetween val="midCat"/>
        <c:majorUnit val="1"/>
      </c:valAx>
      <c:valAx>
        <c:axId val="208000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CO" sz="1200"/>
                  <a:t>Cantidad</a:t>
                </a:r>
                <a:r>
                  <a:rPr lang="es-CO" sz="1200" baseline="0"/>
                  <a:t> de Encuestas en rangos favorables</a:t>
                </a:r>
                <a:endParaRPr lang="es-CO"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7996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a:t>Resultados del Indicador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scatterChart>
        <c:scatterStyle val="lineMarker"/>
        <c:varyColors val="0"/>
        <c:ser>
          <c:idx val="0"/>
          <c:order val="0"/>
          <c:tx>
            <c:strRef>
              <c:f>'Analisis Grafico'!$B$36</c:f>
              <c:strCache>
                <c:ptCount val="1"/>
                <c:pt idx="0">
                  <c:v>Resultado</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'Analisis Grafico'!$A$37:$A$41</c:f>
              <c:numCache>
                <c:formatCode>General</c:formatCode>
                <c:ptCount val="5"/>
                <c:pt idx="0">
                  <c:v>2018</c:v>
                </c:pt>
                <c:pt idx="1">
                  <c:v>2019</c:v>
                </c:pt>
                <c:pt idx="2">
                  <c:v>2020</c:v>
                </c:pt>
                <c:pt idx="3">
                  <c:v>2021</c:v>
                </c:pt>
                <c:pt idx="4">
                  <c:v>2022</c:v>
                </c:pt>
              </c:numCache>
            </c:numRef>
          </c:xVal>
          <c:yVal>
            <c:numRef>
              <c:f>'Analisis Grafico'!$B$37:$B$41</c:f>
              <c:numCache>
                <c:formatCode>0.00%</c:formatCode>
                <c:ptCount val="5"/>
                <c:pt idx="0">
                  <c:v>0.54479999999999995</c:v>
                </c:pt>
                <c:pt idx="1">
                  <c:v>0.57040000000000002</c:v>
                </c:pt>
                <c:pt idx="2">
                  <c:v>0.65629999999999999</c:v>
                </c:pt>
                <c:pt idx="3">
                  <c:v>0.62719999999999998</c:v>
                </c:pt>
                <c:pt idx="4">
                  <c:v>0.63560000000000005</c:v>
                </c:pt>
              </c:numCache>
            </c:numRef>
          </c:yVal>
          <c:smooth val="0"/>
          <c:extLst>
            <c:ext xmlns:c16="http://schemas.microsoft.com/office/drawing/2014/chart" uri="{C3380CC4-5D6E-409C-BE32-E72D297353CC}">
              <c16:uniqueId val="{00000000-3BA6-44D8-AD58-3B17542EE914}"/>
            </c:ext>
          </c:extLst>
        </c:ser>
        <c:dLbls>
          <c:dLblPos val="t"/>
          <c:showLegendKey val="0"/>
          <c:showVal val="1"/>
          <c:showCatName val="0"/>
          <c:showSerName val="0"/>
          <c:showPercent val="0"/>
          <c:showBubbleSize val="0"/>
        </c:dLbls>
        <c:axId val="1723217712"/>
        <c:axId val="1723220624"/>
      </c:scatterChart>
      <c:valAx>
        <c:axId val="17232177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CO" sz="1400"/>
                  <a:t>Año</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1723220624"/>
        <c:crosses val="autoZero"/>
        <c:crossBetween val="midCat"/>
        <c:majorUnit val="1"/>
      </c:valAx>
      <c:valAx>
        <c:axId val="1723220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s-CO" sz="1600"/>
                  <a:t>Porcentaje Satisfactorio</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7232177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[2020-Gestión del Uso y Apropiación (Respuestas) - Editable (1).xlsx]Tablas!TablaDinámica3</c:name>
    <c:fmtId val="3"/>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a:t>Pregunta No. 2</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pivotFmt>
    </c:pivotFmts>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Catego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s-CO" sz="2800"/>
              <a:t>Pregunta</a:t>
            </a:r>
            <a:r>
              <a:rPr lang="es-CO" sz="2800" baseline="0"/>
              <a:t> No. 2</a:t>
            </a:r>
            <a:endParaRPr lang="es-CO" sz="280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a:t>Pregunta</a:t>
            </a:r>
            <a:r>
              <a:rPr lang="es-CO" sz="2000" baseline="0"/>
              <a:t> No. 2</a:t>
            </a:r>
            <a:endParaRPr lang="es-CO"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'Preguntas-grafico'!$A$8</c:f>
              <c:strCache>
                <c:ptCount val="1"/>
                <c:pt idx="0">
                  <c:v>Cuenta de 2. ¿Con que frecuencia se utilizan las herramientas tecnológicas como medio educativo para desarrollar las clases o prácticas curriculares en el EE?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B7-4E10-9DA9-B5E5114383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B7-4E10-9DA9-B5E5114383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B7-4E10-9DA9-B5E5114383C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'Preguntas-grafico'!$B$7:$D$7</c:f>
              <c:strCache>
                <c:ptCount val="3"/>
                <c:pt idx="0">
                  <c:v>A) Con  mucha frecuencia</c:v>
                </c:pt>
                <c:pt idx="1">
                  <c:v>B) Con frecuencia</c:v>
                </c:pt>
                <c:pt idx="2">
                  <c:v>C) Con poca frecuencia</c:v>
                </c:pt>
              </c:strCache>
              <c:extLst/>
            </c:strRef>
          </c:cat>
          <c:val>
            <c:numRef>
              <c:f>'Preguntas-grafico'!$B$8:$D$8</c:f>
              <c:numCache>
                <c:formatCode>General</c:formatCode>
                <c:ptCount val="3"/>
                <c:pt idx="0">
                  <c:v>41</c:v>
                </c:pt>
                <c:pt idx="1">
                  <c:v>76</c:v>
                </c:pt>
                <c:pt idx="2">
                  <c:v>32</c:v>
                </c:pt>
              </c:numCache>
              <c:extLst/>
            </c:numRef>
          </c:val>
          <c:extLst>
            <c:ext xmlns:c16="http://schemas.microsoft.com/office/drawing/2014/chart" uri="{C3380CC4-5D6E-409C-BE32-E72D297353CC}">
              <c16:uniqueId val="{00000006-24B7-4E10-9DA9-B5E5114383C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CO" sz="2000"/>
              <a:t>Pregunta No. 3</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'Preguntas-grafico'!$A$13</c:f>
              <c:strCache>
                <c:ptCount val="1"/>
                <c:pt idx="0">
                  <c:v>Cuenta de 3. En general, ¿Cómo calificaría la apropiación de los docentes al emplear las herramientas tecnológicas existentes en el EE?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D7-4402-809D-87A9794B43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D7-4402-809D-87A9794B43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D7-4402-809D-87A9794B43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D7-4402-809D-87A9794B432D}"/>
              </c:ext>
            </c:extLst>
          </c:dPt>
          <c:dLbls>
            <c:dLbl>
              <c:idx val="0"/>
              <c:layout>
                <c:manualLayout>
                  <c:x val="9.1497228466498048E-2"/>
                  <c:y val="2.7891295104836003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D7-4402-809D-87A9794B432D}"/>
                </c:ext>
              </c:extLst>
            </c:dLbl>
            <c:dLbl>
              <c:idx val="1"/>
              <c:layout>
                <c:manualLayout>
                  <c:x val="5.7609366071498851E-2"/>
                  <c:y val="-4.7415201678221421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9D7-4402-809D-87A9794B432D}"/>
                </c:ext>
              </c:extLst>
            </c:dLbl>
            <c:dLbl>
              <c:idx val="3"/>
              <c:layout>
                <c:manualLayout>
                  <c:x val="-8.4719655987498307E-3"/>
                  <c:y val="-1.673477706290169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9D7-4402-809D-87A9794B432D}"/>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'Preguntas-grafico'!$B$12:$E$12</c:f>
              <c:strCache>
                <c:ptCount val="4"/>
                <c:pt idx="0">
                  <c:v>A) Por encima de la apropiación necesaria</c:v>
                </c:pt>
                <c:pt idx="1">
                  <c:v>B) Suficiente apropiación</c:v>
                </c:pt>
                <c:pt idx="2">
                  <c:v>C) Insuficiente apropiación</c:v>
                </c:pt>
                <c:pt idx="3">
                  <c:v>D) No evidencia apropiación</c:v>
                </c:pt>
              </c:strCache>
              <c:extLst/>
            </c:strRef>
          </c:cat>
          <c:val>
            <c:numRef>
              <c:f>'Preguntas-grafico'!$B$13:$E$13</c:f>
              <c:numCache>
                <c:formatCode>General</c:formatCode>
                <c:ptCount val="4"/>
                <c:pt idx="0">
                  <c:v>5</c:v>
                </c:pt>
                <c:pt idx="1">
                  <c:v>105</c:v>
                </c:pt>
                <c:pt idx="2">
                  <c:v>38</c:v>
                </c:pt>
                <c:pt idx="3">
                  <c:v>1</c:v>
                </c:pt>
              </c:numCache>
              <c:extLst/>
            </c:numRef>
          </c:val>
          <c:extLst>
            <c:ext xmlns:c16="http://schemas.microsoft.com/office/drawing/2014/chart" uri="{C3380CC4-5D6E-409C-BE32-E72D297353CC}">
              <c16:uniqueId val="{00000008-B9D7-4402-809D-87A9794B432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8713377927447694E-2"/>
          <c:y val="0.63506678098437386"/>
          <c:w val="0.89896128608923875"/>
          <c:h val="0.3622575823855351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s-CO" sz="1600"/>
              <a:t>Pregunta</a:t>
            </a:r>
            <a:r>
              <a:rPr lang="es-CO" sz="1600" baseline="0"/>
              <a:t> No. 4</a:t>
            </a:r>
            <a:endParaRPr lang="es-CO"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'Preguntas-grafico'!$A$18</c:f>
              <c:strCache>
                <c:ptCount val="1"/>
                <c:pt idx="0">
                  <c:v>Cuenta de 4. ¿Los ambientes de aprendizaje constituidos por herramientas tecnológicas como equipos de cómputo (portátiles, tabletas y computadores de mesa), fundamentalmente, son utilizadas por docentes de áreas diferentes a informática y tecnología, para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2B-4C58-BFFD-44C23B5883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2B-4C58-BFFD-44C23B5883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2B-4C58-BFFD-44C23B5883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2B-4C58-BFFD-44C23B5883C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'Preguntas-grafico'!$B$17:$E$17</c:f>
              <c:strCache>
                <c:ptCount val="4"/>
                <c:pt idx="0">
                  <c:v>A) Con mucha frecuencia las utiliza</c:v>
                </c:pt>
                <c:pt idx="1">
                  <c:v>B) Frecuentemente  las utiliza</c:v>
                </c:pt>
                <c:pt idx="2">
                  <c:v>C) Algunas veces las utiliza</c:v>
                </c:pt>
                <c:pt idx="3">
                  <c:v>D) Nunca las utiliza</c:v>
                </c:pt>
              </c:strCache>
            </c:strRef>
          </c:cat>
          <c:val>
            <c:numRef>
              <c:f>'Preguntas-grafico'!$B$18:$E$18</c:f>
              <c:numCache>
                <c:formatCode>General</c:formatCode>
                <c:ptCount val="4"/>
                <c:pt idx="0">
                  <c:v>19</c:v>
                </c:pt>
                <c:pt idx="1">
                  <c:v>67</c:v>
                </c:pt>
                <c:pt idx="2">
                  <c:v>58</c:v>
                </c:pt>
                <c:pt idx="3">
                  <c:v>5</c:v>
                </c:pt>
              </c:numCache>
            </c:numRef>
          </c:val>
          <c:extLst>
            <c:ext xmlns:c16="http://schemas.microsoft.com/office/drawing/2014/chart" uri="{C3380CC4-5D6E-409C-BE32-E72D297353CC}">
              <c16:uniqueId val="{00000008-3E2B-4C58-BFFD-44C23B5883C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a:t>
            </a:r>
            <a:r>
              <a:rPr lang="es-CO" sz="1800" baseline="0"/>
              <a:t> No. 5</a:t>
            </a:r>
            <a:endParaRPr lang="es-CO"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'Preguntas-grafico'!$A$23</c:f>
              <c:strCache>
                <c:ptCount val="1"/>
                <c:pt idx="0">
                  <c:v>Cuenta de 5. Del Internet disponible en el EE, ¿En qué porcentaje, en términos de tiempo, lo utilizan los docentes para apoyar su labor en el aula?</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89-4C8D-A5EB-D6D78A5A20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89-4C8D-A5EB-D6D78A5A20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89-4C8D-A5EB-D6D78A5A20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089-4C8D-A5EB-D6D78A5A206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'Preguntas-grafico'!$B$22:$E$22</c:f>
              <c:strCache>
                <c:ptCount val="4"/>
                <c:pt idx="0">
                  <c:v>A) Entre 81% y 100%</c:v>
                </c:pt>
                <c:pt idx="1">
                  <c:v>B) Entre 51% y 80%</c:v>
                </c:pt>
                <c:pt idx="2">
                  <c:v>C) Entre 11% y 50%</c:v>
                </c:pt>
                <c:pt idx="3">
                  <c:v>D) Entre 0% y 10%</c:v>
                </c:pt>
              </c:strCache>
            </c:strRef>
          </c:cat>
          <c:val>
            <c:numRef>
              <c:f>'Preguntas-grafico'!$B$23:$E$23</c:f>
              <c:numCache>
                <c:formatCode>General</c:formatCode>
                <c:ptCount val="4"/>
                <c:pt idx="0">
                  <c:v>24</c:v>
                </c:pt>
                <c:pt idx="1">
                  <c:v>45</c:v>
                </c:pt>
                <c:pt idx="2">
                  <c:v>43</c:v>
                </c:pt>
                <c:pt idx="3">
                  <c:v>37</c:v>
                </c:pt>
              </c:numCache>
            </c:numRef>
          </c:val>
          <c:extLst>
            <c:ext xmlns:c16="http://schemas.microsoft.com/office/drawing/2014/chart" uri="{C3380CC4-5D6E-409C-BE32-E72D297353CC}">
              <c16:uniqueId val="{00000008-0089-4C8D-A5EB-D6D78A5A206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 No. 6</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'Preguntas-grafico'!$A$28</c:f>
              <c:strCache>
                <c:ptCount val="1"/>
                <c:pt idx="0">
                  <c:v>Cuenta de 6. La utilización de las tecnologías de la información y la comunicación (herramientas computacionales e informáticas que procesan, almacenan y recuperan información), existentes en el EE, ha contribuido a mejorar la orientación de las clases de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9A4-44BB-868D-4693AB6DA6A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9A4-44BB-868D-4693AB6DA6A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A4-44BB-868D-4693AB6DA6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A4-44BB-868D-4693AB6DA6A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'Preguntas-grafico'!$B$27:$E$27</c:f>
              <c:strCache>
                <c:ptCount val="4"/>
                <c:pt idx="0">
                  <c:v>A) Bastante significativa</c:v>
                </c:pt>
                <c:pt idx="1">
                  <c:v>B) Significativa</c:v>
                </c:pt>
                <c:pt idx="2">
                  <c:v>C) Muy poco significativa</c:v>
                </c:pt>
                <c:pt idx="3">
                  <c:v>D) No ha contribuido</c:v>
                </c:pt>
              </c:strCache>
            </c:strRef>
          </c:cat>
          <c:val>
            <c:numRef>
              <c:f>'Preguntas-grafico'!$B$28:$E$28</c:f>
              <c:numCache>
                <c:formatCode>General</c:formatCode>
                <c:ptCount val="4"/>
                <c:pt idx="0">
                  <c:v>19</c:v>
                </c:pt>
                <c:pt idx="1">
                  <c:v>93</c:v>
                </c:pt>
                <c:pt idx="2">
                  <c:v>33</c:v>
                </c:pt>
                <c:pt idx="3">
                  <c:v>4</c:v>
                </c:pt>
              </c:numCache>
            </c:numRef>
          </c:val>
          <c:extLst>
            <c:ext xmlns:c16="http://schemas.microsoft.com/office/drawing/2014/chart" uri="{C3380CC4-5D6E-409C-BE32-E72D297353CC}">
              <c16:uniqueId val="{00000008-F9A4-44BB-868D-4693AB6DA6A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CO" sz="1800"/>
              <a:t>Pregunta No. 7</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pieChart>
        <c:varyColors val="1"/>
        <c:ser>
          <c:idx val="0"/>
          <c:order val="0"/>
          <c:tx>
            <c:strRef>
              <c:f>'Preguntas-grafico'!$A$33</c:f>
              <c:strCache>
                <c:ptCount val="1"/>
                <c:pt idx="0">
                  <c:v>Cuenta de 7. ¿Con que frecuencia los docentes interaccionan con contenidos educativos digitales (buscadores, blogs, foros, materiales multimedia, recursos digitalizados, Objetos Virtuales de Aprendizaje (OVA)), en línea o fuera de línea, en la gestión ped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E5-4D0A-8AF5-C903FD37F0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E5-4D0A-8AF5-C903FD37F0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E5-4D0A-8AF5-C903FD37F0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E5-4D0A-8AF5-C903FD37F03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'Preguntas-grafico'!$B$32:$E$32</c:f>
              <c:strCache>
                <c:ptCount val="4"/>
                <c:pt idx="0">
                  <c:v>A) Con mucha frecuencia las solicitan</c:v>
                </c:pt>
                <c:pt idx="1">
                  <c:v>B) Frecuentemente  las solicitan</c:v>
                </c:pt>
                <c:pt idx="2">
                  <c:v>C) Algunas veces las solicitan</c:v>
                </c:pt>
                <c:pt idx="3">
                  <c:v>D) Nunca las solicitan</c:v>
                </c:pt>
              </c:strCache>
            </c:strRef>
          </c:cat>
          <c:val>
            <c:numRef>
              <c:f>'Preguntas-grafico'!$B$33:$E$33</c:f>
              <c:numCache>
                <c:formatCode>General</c:formatCode>
                <c:ptCount val="4"/>
                <c:pt idx="0">
                  <c:v>16</c:v>
                </c:pt>
                <c:pt idx="1">
                  <c:v>68</c:v>
                </c:pt>
                <c:pt idx="2">
                  <c:v>58</c:v>
                </c:pt>
                <c:pt idx="3">
                  <c:v>7</c:v>
                </c:pt>
              </c:numCache>
            </c:numRef>
          </c:val>
          <c:extLst>
            <c:ext xmlns:c16="http://schemas.microsoft.com/office/drawing/2014/chart" uri="{C3380CC4-5D6E-409C-BE32-E72D297353CC}">
              <c16:uniqueId val="{00000008-47E5-4D0A-8AF5-C903FD37F03F}"/>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1.5896297393171433E-2"/>
          <c:y val="0.79410047914027215"/>
          <c:w val="0.98410370260682856"/>
          <c:h val="0.1886262612936402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49971" y="1104696"/>
            <a:ext cx="8099822" cy="2350017"/>
          </a:xfrm>
        </p:spPr>
        <p:txBody>
          <a:bodyPr anchor="b"/>
          <a:lstStyle>
            <a:lvl1pPr algn="ctr">
              <a:defRPr sz="531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49971" y="3545339"/>
            <a:ext cx="8099822" cy="1629699"/>
          </a:xfrm>
        </p:spPr>
        <p:txBody>
          <a:bodyPr/>
          <a:lstStyle>
            <a:lvl1pPr marL="0" indent="0" algn="ctr">
              <a:buNone/>
              <a:defRPr sz="2126"/>
            </a:lvl1pPr>
            <a:lvl2pPr marL="404988" indent="0" algn="ctr">
              <a:buNone/>
              <a:defRPr sz="1772"/>
            </a:lvl2pPr>
            <a:lvl3pPr marL="809976" indent="0" algn="ctr">
              <a:buNone/>
              <a:defRPr sz="1594"/>
            </a:lvl3pPr>
            <a:lvl4pPr marL="1214963" indent="0" algn="ctr">
              <a:buNone/>
              <a:defRPr sz="1417"/>
            </a:lvl4pPr>
            <a:lvl5pPr marL="1619951" indent="0" algn="ctr">
              <a:buNone/>
              <a:defRPr sz="1417"/>
            </a:lvl5pPr>
            <a:lvl6pPr marL="2024939" indent="0" algn="ctr">
              <a:buNone/>
              <a:defRPr sz="1417"/>
            </a:lvl6pPr>
            <a:lvl7pPr marL="2429927" indent="0" algn="ctr">
              <a:buNone/>
              <a:defRPr sz="1417"/>
            </a:lvl7pPr>
            <a:lvl8pPr marL="2834914" indent="0" algn="ctr">
              <a:buNone/>
              <a:defRPr sz="1417"/>
            </a:lvl8pPr>
            <a:lvl9pPr marL="3239902" indent="0" algn="ctr">
              <a:buNone/>
              <a:defRPr sz="141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3CA31C-9F74-4158-8C2B-44EF699118C9}" type="datetimeFigureOut">
              <a:rPr lang="es-CO" smtClean="0"/>
              <a:t>21/11/2023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356611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3CA31C-9F74-4158-8C2B-44EF699118C9}" type="datetimeFigureOut">
              <a:rPr lang="es-CO" smtClean="0"/>
              <a:t>21/11/2023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2169196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28580" y="359378"/>
            <a:ext cx="2328699" cy="572035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484" y="359378"/>
            <a:ext cx="6851100" cy="572035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3CA31C-9F74-4158-8C2B-44EF699118C9}" type="datetimeFigureOut">
              <a:rPr lang="es-CO" smtClean="0"/>
              <a:t>21/11/2023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275444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33CA31C-9F74-4158-8C2B-44EF699118C9}" type="datetimeFigureOut">
              <a:rPr lang="es-CO" smtClean="0"/>
              <a:t>21/11/2023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235529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36859" y="1682826"/>
            <a:ext cx="9314796" cy="2807833"/>
          </a:xfrm>
        </p:spPr>
        <p:txBody>
          <a:bodyPr anchor="b"/>
          <a:lstStyle>
            <a:lvl1pPr>
              <a:defRPr sz="531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36859" y="4517222"/>
            <a:ext cx="9314796" cy="1476573"/>
          </a:xfrm>
        </p:spPr>
        <p:txBody>
          <a:bodyPr/>
          <a:lstStyle>
            <a:lvl1pPr marL="0" indent="0">
              <a:buNone/>
              <a:defRPr sz="2126">
                <a:solidFill>
                  <a:schemeClr val="tx1">
                    <a:tint val="75000"/>
                  </a:schemeClr>
                </a:solidFill>
              </a:defRPr>
            </a:lvl1pPr>
            <a:lvl2pPr marL="404988" indent="0">
              <a:buNone/>
              <a:defRPr sz="1772">
                <a:solidFill>
                  <a:schemeClr val="tx1">
                    <a:tint val="75000"/>
                  </a:schemeClr>
                </a:solidFill>
              </a:defRPr>
            </a:lvl2pPr>
            <a:lvl3pPr marL="809976" indent="0">
              <a:buNone/>
              <a:defRPr sz="1594">
                <a:solidFill>
                  <a:schemeClr val="tx1">
                    <a:tint val="75000"/>
                  </a:schemeClr>
                </a:solidFill>
              </a:defRPr>
            </a:lvl3pPr>
            <a:lvl4pPr marL="1214963" indent="0">
              <a:buNone/>
              <a:defRPr sz="1417">
                <a:solidFill>
                  <a:schemeClr val="tx1">
                    <a:tint val="75000"/>
                  </a:schemeClr>
                </a:solidFill>
              </a:defRPr>
            </a:lvl4pPr>
            <a:lvl5pPr marL="1619951" indent="0">
              <a:buNone/>
              <a:defRPr sz="1417">
                <a:solidFill>
                  <a:schemeClr val="tx1">
                    <a:tint val="75000"/>
                  </a:schemeClr>
                </a:solidFill>
              </a:defRPr>
            </a:lvl5pPr>
            <a:lvl6pPr marL="2024939" indent="0">
              <a:buNone/>
              <a:defRPr sz="1417">
                <a:solidFill>
                  <a:schemeClr val="tx1">
                    <a:tint val="75000"/>
                  </a:schemeClr>
                </a:solidFill>
              </a:defRPr>
            </a:lvl6pPr>
            <a:lvl7pPr marL="2429927" indent="0">
              <a:buNone/>
              <a:defRPr sz="1417">
                <a:solidFill>
                  <a:schemeClr val="tx1">
                    <a:tint val="75000"/>
                  </a:schemeClr>
                </a:solidFill>
              </a:defRPr>
            </a:lvl7pPr>
            <a:lvl8pPr marL="2834914" indent="0">
              <a:buNone/>
              <a:defRPr sz="1417">
                <a:solidFill>
                  <a:schemeClr val="tx1">
                    <a:tint val="75000"/>
                  </a:schemeClr>
                </a:solidFill>
              </a:defRPr>
            </a:lvl8pPr>
            <a:lvl9pPr marL="3239902" indent="0">
              <a:buNone/>
              <a:defRPr sz="1417">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33CA31C-9F74-4158-8C2B-44EF699118C9}" type="datetimeFigureOut">
              <a:rPr lang="es-CO" smtClean="0"/>
              <a:t>21/11/2023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16352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42484" y="1796888"/>
            <a:ext cx="4589899" cy="428284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467380" y="1796888"/>
            <a:ext cx="4589899" cy="428284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33CA31C-9F74-4158-8C2B-44EF699118C9}" type="datetimeFigureOut">
              <a:rPr lang="es-CO" smtClean="0"/>
              <a:t>21/11/2023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266026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43890" y="359378"/>
            <a:ext cx="9314796" cy="130469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891" y="1654700"/>
            <a:ext cx="4568806" cy="810943"/>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el estilo de texto del patrón</a:t>
            </a:r>
          </a:p>
        </p:txBody>
      </p:sp>
      <p:sp>
        <p:nvSpPr>
          <p:cNvPr id="4" name="Content Placeholder 3"/>
          <p:cNvSpPr>
            <a:spLocks noGrp="1"/>
          </p:cNvSpPr>
          <p:nvPr>
            <p:ph sz="half" idx="2"/>
          </p:nvPr>
        </p:nvSpPr>
        <p:spPr>
          <a:xfrm>
            <a:off x="743891" y="2465643"/>
            <a:ext cx="4568806" cy="36265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467380" y="1654700"/>
            <a:ext cx="4591306" cy="810943"/>
          </a:xfrm>
        </p:spPr>
        <p:txBody>
          <a:bodyPr anchor="b"/>
          <a:lstStyle>
            <a:lvl1pPr marL="0" indent="0">
              <a:buNone/>
              <a:defRPr sz="2126" b="1"/>
            </a:lvl1pPr>
            <a:lvl2pPr marL="404988" indent="0">
              <a:buNone/>
              <a:defRPr sz="1772" b="1"/>
            </a:lvl2pPr>
            <a:lvl3pPr marL="809976" indent="0">
              <a:buNone/>
              <a:defRPr sz="1594" b="1"/>
            </a:lvl3pPr>
            <a:lvl4pPr marL="1214963" indent="0">
              <a:buNone/>
              <a:defRPr sz="1417" b="1"/>
            </a:lvl4pPr>
            <a:lvl5pPr marL="1619951" indent="0">
              <a:buNone/>
              <a:defRPr sz="1417" b="1"/>
            </a:lvl5pPr>
            <a:lvl6pPr marL="2024939" indent="0">
              <a:buNone/>
              <a:defRPr sz="1417" b="1"/>
            </a:lvl6pPr>
            <a:lvl7pPr marL="2429927" indent="0">
              <a:buNone/>
              <a:defRPr sz="1417" b="1"/>
            </a:lvl7pPr>
            <a:lvl8pPr marL="2834914" indent="0">
              <a:buNone/>
              <a:defRPr sz="1417" b="1"/>
            </a:lvl8pPr>
            <a:lvl9pPr marL="3239902" indent="0">
              <a:buNone/>
              <a:defRPr sz="1417" b="1"/>
            </a:lvl9pPr>
          </a:lstStyle>
          <a:p>
            <a:pPr lvl="0"/>
            <a:r>
              <a:rPr lang="es-ES"/>
              <a:t>Haga clic para modificar el estilo de texto del patrón</a:t>
            </a:r>
          </a:p>
        </p:txBody>
      </p:sp>
      <p:sp>
        <p:nvSpPr>
          <p:cNvPr id="6" name="Content Placeholder 5"/>
          <p:cNvSpPr>
            <a:spLocks noGrp="1"/>
          </p:cNvSpPr>
          <p:nvPr>
            <p:ph sz="quarter" idx="4"/>
          </p:nvPr>
        </p:nvSpPr>
        <p:spPr>
          <a:xfrm>
            <a:off x="5467380" y="2465643"/>
            <a:ext cx="4591306" cy="362659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33CA31C-9F74-4158-8C2B-44EF699118C9}" type="datetimeFigureOut">
              <a:rPr lang="es-CO" smtClean="0"/>
              <a:t>21/11/2023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4246472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33CA31C-9F74-4158-8C2B-44EF699118C9}" type="datetimeFigureOut">
              <a:rPr lang="es-CO" smtClean="0"/>
              <a:t>21/11/2023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238040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A31C-9F74-4158-8C2B-44EF699118C9}" type="datetimeFigureOut">
              <a:rPr lang="es-CO" smtClean="0"/>
              <a:t>21/11/2023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6947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0003"/>
            <a:ext cx="3483204" cy="1575012"/>
          </a:xfrm>
        </p:spPr>
        <p:txBody>
          <a:bodyPr anchor="b"/>
          <a:lstStyle>
            <a:lvl1pPr>
              <a:defRPr sz="2835"/>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91306" y="971882"/>
            <a:ext cx="5467380" cy="4796911"/>
          </a:xfrm>
        </p:spPr>
        <p:txBody>
          <a:bodyPr/>
          <a:lstStyle>
            <a:lvl1pPr>
              <a:defRPr sz="2835"/>
            </a:lvl1pPr>
            <a:lvl2pPr>
              <a:defRPr sz="2480"/>
            </a:lvl2pPr>
            <a:lvl3pPr>
              <a:defRPr sz="2126"/>
            </a:lvl3pPr>
            <a:lvl4pPr>
              <a:defRPr sz="1772"/>
            </a:lvl4pPr>
            <a:lvl5pPr>
              <a:defRPr sz="1772"/>
            </a:lvl5pPr>
            <a:lvl6pPr>
              <a:defRPr sz="1772"/>
            </a:lvl6pPr>
            <a:lvl7pPr>
              <a:defRPr sz="1772"/>
            </a:lvl7pPr>
            <a:lvl8pPr>
              <a:defRPr sz="1772"/>
            </a:lvl8pPr>
            <a:lvl9pPr>
              <a:defRPr sz="177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43891" y="2025015"/>
            <a:ext cx="3483204" cy="3751591"/>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33CA31C-9F74-4158-8C2B-44EF699118C9}" type="datetimeFigureOut">
              <a:rPr lang="es-CO" smtClean="0"/>
              <a:t>21/11/2023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126524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43891" y="450003"/>
            <a:ext cx="3483204" cy="1575012"/>
          </a:xfrm>
        </p:spPr>
        <p:txBody>
          <a:bodyPr anchor="b"/>
          <a:lstStyle>
            <a:lvl1pPr>
              <a:defRPr sz="283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591306" y="971882"/>
            <a:ext cx="5467380" cy="4796911"/>
          </a:xfrm>
        </p:spPr>
        <p:txBody>
          <a:bodyPr anchor="t"/>
          <a:lstStyle>
            <a:lvl1pPr marL="0" indent="0">
              <a:buNone/>
              <a:defRPr sz="2835"/>
            </a:lvl1pPr>
            <a:lvl2pPr marL="404988" indent="0">
              <a:buNone/>
              <a:defRPr sz="2480"/>
            </a:lvl2pPr>
            <a:lvl3pPr marL="809976" indent="0">
              <a:buNone/>
              <a:defRPr sz="2126"/>
            </a:lvl3pPr>
            <a:lvl4pPr marL="1214963" indent="0">
              <a:buNone/>
              <a:defRPr sz="1772"/>
            </a:lvl4pPr>
            <a:lvl5pPr marL="1619951" indent="0">
              <a:buNone/>
              <a:defRPr sz="1772"/>
            </a:lvl5pPr>
            <a:lvl6pPr marL="2024939" indent="0">
              <a:buNone/>
              <a:defRPr sz="1772"/>
            </a:lvl6pPr>
            <a:lvl7pPr marL="2429927" indent="0">
              <a:buNone/>
              <a:defRPr sz="1772"/>
            </a:lvl7pPr>
            <a:lvl8pPr marL="2834914" indent="0">
              <a:buNone/>
              <a:defRPr sz="1772"/>
            </a:lvl8pPr>
            <a:lvl9pPr marL="3239902" indent="0">
              <a:buNone/>
              <a:defRPr sz="177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3891" y="2025015"/>
            <a:ext cx="3483204" cy="3751591"/>
          </a:xfrm>
        </p:spPr>
        <p:txBody>
          <a:bodyPr/>
          <a:lstStyle>
            <a:lvl1pPr marL="0" indent="0">
              <a:buNone/>
              <a:defRPr sz="1417"/>
            </a:lvl1pPr>
            <a:lvl2pPr marL="404988" indent="0">
              <a:buNone/>
              <a:defRPr sz="1240"/>
            </a:lvl2pPr>
            <a:lvl3pPr marL="809976" indent="0">
              <a:buNone/>
              <a:defRPr sz="1063"/>
            </a:lvl3pPr>
            <a:lvl4pPr marL="1214963" indent="0">
              <a:buNone/>
              <a:defRPr sz="886"/>
            </a:lvl4pPr>
            <a:lvl5pPr marL="1619951" indent="0">
              <a:buNone/>
              <a:defRPr sz="886"/>
            </a:lvl5pPr>
            <a:lvl6pPr marL="2024939" indent="0">
              <a:buNone/>
              <a:defRPr sz="886"/>
            </a:lvl6pPr>
            <a:lvl7pPr marL="2429927" indent="0">
              <a:buNone/>
              <a:defRPr sz="886"/>
            </a:lvl7pPr>
            <a:lvl8pPr marL="2834914" indent="0">
              <a:buNone/>
              <a:defRPr sz="886"/>
            </a:lvl8pPr>
            <a:lvl9pPr marL="3239902" indent="0">
              <a:buNone/>
              <a:defRPr sz="886"/>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33CA31C-9F74-4158-8C2B-44EF699118C9}" type="datetimeFigureOut">
              <a:rPr lang="es-CO" smtClean="0"/>
              <a:t>21/11/2023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CD6B29-CA06-44B6-B714-6A49FE03F66B}" type="slidenum">
              <a:rPr lang="es-CO" smtClean="0"/>
              <a:t>‹Nº›</a:t>
            </a:fld>
            <a:endParaRPr lang="es-CO"/>
          </a:p>
        </p:txBody>
      </p:sp>
    </p:spTree>
    <p:extLst>
      <p:ext uri="{BB962C8B-B14F-4D97-AF65-F5344CB8AC3E}">
        <p14:creationId xmlns:p14="http://schemas.microsoft.com/office/powerpoint/2010/main" val="351697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484" y="359378"/>
            <a:ext cx="9314796" cy="13046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84" y="1796888"/>
            <a:ext cx="9314796" cy="428284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2484" y="6256297"/>
            <a:ext cx="2429947" cy="359378"/>
          </a:xfrm>
          <a:prstGeom prst="rect">
            <a:avLst/>
          </a:prstGeom>
        </p:spPr>
        <p:txBody>
          <a:bodyPr vert="horz" lIns="91440" tIns="45720" rIns="91440" bIns="45720" rtlCol="0" anchor="ctr"/>
          <a:lstStyle>
            <a:lvl1pPr algn="l">
              <a:defRPr sz="1063">
                <a:solidFill>
                  <a:schemeClr val="tx1">
                    <a:tint val="75000"/>
                  </a:schemeClr>
                </a:solidFill>
              </a:defRPr>
            </a:lvl1pPr>
          </a:lstStyle>
          <a:p>
            <a:fld id="{A33CA31C-9F74-4158-8C2B-44EF699118C9}" type="datetimeFigureOut">
              <a:rPr lang="es-CO" smtClean="0"/>
              <a:t>21/11/2023</a:t>
            </a:fld>
            <a:endParaRPr lang="es-CO"/>
          </a:p>
        </p:txBody>
      </p:sp>
      <p:sp>
        <p:nvSpPr>
          <p:cNvPr id="5" name="Footer Placeholder 4"/>
          <p:cNvSpPr>
            <a:spLocks noGrp="1"/>
          </p:cNvSpPr>
          <p:nvPr>
            <p:ph type="ftr" sz="quarter" idx="3"/>
          </p:nvPr>
        </p:nvSpPr>
        <p:spPr>
          <a:xfrm>
            <a:off x="3577422" y="6256297"/>
            <a:ext cx="3644920" cy="359378"/>
          </a:xfrm>
          <a:prstGeom prst="rect">
            <a:avLst/>
          </a:prstGeom>
        </p:spPr>
        <p:txBody>
          <a:bodyPr vert="horz" lIns="91440" tIns="45720" rIns="91440" bIns="45720" rtlCol="0" anchor="ctr"/>
          <a:lstStyle>
            <a:lvl1pPr algn="ctr">
              <a:defRPr sz="1063">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7627332" y="6256297"/>
            <a:ext cx="2429947" cy="359378"/>
          </a:xfrm>
          <a:prstGeom prst="rect">
            <a:avLst/>
          </a:prstGeom>
        </p:spPr>
        <p:txBody>
          <a:bodyPr vert="horz" lIns="91440" tIns="45720" rIns="91440" bIns="45720" rtlCol="0" anchor="ctr"/>
          <a:lstStyle>
            <a:lvl1pPr algn="r">
              <a:defRPr sz="1063">
                <a:solidFill>
                  <a:schemeClr val="tx1">
                    <a:tint val="75000"/>
                  </a:schemeClr>
                </a:solidFill>
              </a:defRPr>
            </a:lvl1pPr>
          </a:lstStyle>
          <a:p>
            <a:fld id="{08CD6B29-CA06-44B6-B714-6A49FE03F66B}" type="slidenum">
              <a:rPr lang="es-CO" smtClean="0"/>
              <a:t>‹Nº›</a:t>
            </a:fld>
            <a:endParaRPr lang="es-CO"/>
          </a:p>
        </p:txBody>
      </p:sp>
    </p:spTree>
    <p:extLst>
      <p:ext uri="{BB962C8B-B14F-4D97-AF65-F5344CB8AC3E}">
        <p14:creationId xmlns:p14="http://schemas.microsoft.com/office/powerpoint/2010/main" val="6343789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809976" rtl="0" eaLnBrk="1" latinLnBrk="0" hangingPunct="1">
        <a:lnSpc>
          <a:spcPct val="90000"/>
        </a:lnSpc>
        <a:spcBef>
          <a:spcPct val="0"/>
        </a:spcBef>
        <a:buNone/>
        <a:defRPr sz="3898" kern="1200">
          <a:solidFill>
            <a:schemeClr val="tx1"/>
          </a:solidFill>
          <a:latin typeface="+mj-lt"/>
          <a:ea typeface="+mj-ea"/>
          <a:cs typeface="+mj-cs"/>
        </a:defRPr>
      </a:lvl1pPr>
    </p:titleStyle>
    <p:bodyStyle>
      <a:lvl1pPr marL="202494" indent="-202494" algn="l" defTabSz="809976" rtl="0" eaLnBrk="1" latinLnBrk="0" hangingPunct="1">
        <a:lnSpc>
          <a:spcPct val="90000"/>
        </a:lnSpc>
        <a:spcBef>
          <a:spcPts val="886"/>
        </a:spcBef>
        <a:buFont typeface="Arial" panose="020B0604020202020204" pitchFamily="34" charset="0"/>
        <a:buChar char="•"/>
        <a:defRPr sz="2480" kern="1200">
          <a:solidFill>
            <a:schemeClr val="tx1"/>
          </a:solidFill>
          <a:latin typeface="+mn-lt"/>
          <a:ea typeface="+mn-ea"/>
          <a:cs typeface="+mn-cs"/>
        </a:defRPr>
      </a:lvl1pPr>
      <a:lvl2pPr marL="607482" indent="-202494" algn="l" defTabSz="809976" rtl="0" eaLnBrk="1" latinLnBrk="0" hangingPunct="1">
        <a:lnSpc>
          <a:spcPct val="90000"/>
        </a:lnSpc>
        <a:spcBef>
          <a:spcPts val="443"/>
        </a:spcBef>
        <a:buFont typeface="Arial" panose="020B0604020202020204" pitchFamily="34" charset="0"/>
        <a:buChar char="•"/>
        <a:defRPr sz="2126" kern="1200">
          <a:solidFill>
            <a:schemeClr val="tx1"/>
          </a:solidFill>
          <a:latin typeface="+mn-lt"/>
          <a:ea typeface="+mn-ea"/>
          <a:cs typeface="+mn-cs"/>
        </a:defRPr>
      </a:lvl2pPr>
      <a:lvl3pPr marL="1012469" indent="-202494" algn="l" defTabSz="809976" rtl="0" eaLnBrk="1" latinLnBrk="0" hangingPunct="1">
        <a:lnSpc>
          <a:spcPct val="90000"/>
        </a:lnSpc>
        <a:spcBef>
          <a:spcPts val="443"/>
        </a:spcBef>
        <a:buFont typeface="Arial" panose="020B0604020202020204" pitchFamily="34" charset="0"/>
        <a:buChar char="•"/>
        <a:defRPr sz="1772" kern="1200">
          <a:solidFill>
            <a:schemeClr val="tx1"/>
          </a:solidFill>
          <a:latin typeface="+mn-lt"/>
          <a:ea typeface="+mn-ea"/>
          <a:cs typeface="+mn-cs"/>
        </a:defRPr>
      </a:lvl3pPr>
      <a:lvl4pPr marL="1417457"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4pPr>
      <a:lvl5pPr marL="1822445"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5pPr>
      <a:lvl6pPr marL="2227433"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6pPr>
      <a:lvl7pPr marL="2632420"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7pPr>
      <a:lvl8pPr marL="3037408"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8pPr>
      <a:lvl9pPr marL="3442396" indent="-202494" algn="l" defTabSz="809976" rtl="0" eaLnBrk="1" latinLnBrk="0" hangingPunct="1">
        <a:lnSpc>
          <a:spcPct val="90000"/>
        </a:lnSpc>
        <a:spcBef>
          <a:spcPts val="443"/>
        </a:spcBef>
        <a:buFont typeface="Arial" panose="020B0604020202020204" pitchFamily="34" charset="0"/>
        <a:buChar char="•"/>
        <a:defRPr sz="1594" kern="1200">
          <a:solidFill>
            <a:schemeClr val="tx1"/>
          </a:solidFill>
          <a:latin typeface="+mn-lt"/>
          <a:ea typeface="+mn-ea"/>
          <a:cs typeface="+mn-cs"/>
        </a:defRPr>
      </a:lvl9pPr>
    </p:bodyStyle>
    <p:otherStyle>
      <a:defPPr>
        <a:defRPr lang="en-US"/>
      </a:defPPr>
      <a:lvl1pPr marL="0" algn="l" defTabSz="809976" rtl="0" eaLnBrk="1" latinLnBrk="0" hangingPunct="1">
        <a:defRPr sz="1594" kern="1200">
          <a:solidFill>
            <a:schemeClr val="tx1"/>
          </a:solidFill>
          <a:latin typeface="+mn-lt"/>
          <a:ea typeface="+mn-ea"/>
          <a:cs typeface="+mn-cs"/>
        </a:defRPr>
      </a:lvl1pPr>
      <a:lvl2pPr marL="404988" algn="l" defTabSz="809976" rtl="0" eaLnBrk="1" latinLnBrk="0" hangingPunct="1">
        <a:defRPr sz="1594" kern="1200">
          <a:solidFill>
            <a:schemeClr val="tx1"/>
          </a:solidFill>
          <a:latin typeface="+mn-lt"/>
          <a:ea typeface="+mn-ea"/>
          <a:cs typeface="+mn-cs"/>
        </a:defRPr>
      </a:lvl2pPr>
      <a:lvl3pPr marL="809976" algn="l" defTabSz="809976" rtl="0" eaLnBrk="1" latinLnBrk="0" hangingPunct="1">
        <a:defRPr sz="1594" kern="1200">
          <a:solidFill>
            <a:schemeClr val="tx1"/>
          </a:solidFill>
          <a:latin typeface="+mn-lt"/>
          <a:ea typeface="+mn-ea"/>
          <a:cs typeface="+mn-cs"/>
        </a:defRPr>
      </a:lvl3pPr>
      <a:lvl4pPr marL="1214963" algn="l" defTabSz="809976" rtl="0" eaLnBrk="1" latinLnBrk="0" hangingPunct="1">
        <a:defRPr sz="1594" kern="1200">
          <a:solidFill>
            <a:schemeClr val="tx1"/>
          </a:solidFill>
          <a:latin typeface="+mn-lt"/>
          <a:ea typeface="+mn-ea"/>
          <a:cs typeface="+mn-cs"/>
        </a:defRPr>
      </a:lvl4pPr>
      <a:lvl5pPr marL="1619951" algn="l" defTabSz="809976" rtl="0" eaLnBrk="1" latinLnBrk="0" hangingPunct="1">
        <a:defRPr sz="1594" kern="1200">
          <a:solidFill>
            <a:schemeClr val="tx1"/>
          </a:solidFill>
          <a:latin typeface="+mn-lt"/>
          <a:ea typeface="+mn-ea"/>
          <a:cs typeface="+mn-cs"/>
        </a:defRPr>
      </a:lvl5pPr>
      <a:lvl6pPr marL="2024939" algn="l" defTabSz="809976" rtl="0" eaLnBrk="1" latinLnBrk="0" hangingPunct="1">
        <a:defRPr sz="1594" kern="1200">
          <a:solidFill>
            <a:schemeClr val="tx1"/>
          </a:solidFill>
          <a:latin typeface="+mn-lt"/>
          <a:ea typeface="+mn-ea"/>
          <a:cs typeface="+mn-cs"/>
        </a:defRPr>
      </a:lvl6pPr>
      <a:lvl7pPr marL="2429927" algn="l" defTabSz="809976" rtl="0" eaLnBrk="1" latinLnBrk="0" hangingPunct="1">
        <a:defRPr sz="1594" kern="1200">
          <a:solidFill>
            <a:schemeClr val="tx1"/>
          </a:solidFill>
          <a:latin typeface="+mn-lt"/>
          <a:ea typeface="+mn-ea"/>
          <a:cs typeface="+mn-cs"/>
        </a:defRPr>
      </a:lvl7pPr>
      <a:lvl8pPr marL="2834914" algn="l" defTabSz="809976" rtl="0" eaLnBrk="1" latinLnBrk="0" hangingPunct="1">
        <a:defRPr sz="1594" kern="1200">
          <a:solidFill>
            <a:schemeClr val="tx1"/>
          </a:solidFill>
          <a:latin typeface="+mn-lt"/>
          <a:ea typeface="+mn-ea"/>
          <a:cs typeface="+mn-cs"/>
        </a:defRPr>
      </a:lvl8pPr>
      <a:lvl9pPr marL="3239902" algn="l" defTabSz="809976" rtl="0" eaLnBrk="1" latinLnBrk="0" hangingPunct="1">
        <a:defRPr sz="15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usal.es/~teoriaeducacion/rev_numero_06_2/n6_02_art_colas_rodriguez_jimenez.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sedhuila/" TargetMode="External"/><Relationship Id="rId2" Type="http://schemas.openxmlformats.org/officeDocument/2006/relationships/hyperlink" Target="https://web.facebook.com/sedhuila" TargetMode="Externa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www.youtube.com/channel/UCKb_5RItbWOwQS3Y0PvyRV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isedh/CIRCULAR%2077%20DE%202023.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799763" cy="6749852"/>
          </a:xfrm>
          <a:prstGeom prst="rect">
            <a:avLst/>
          </a:prstGeom>
        </p:spPr>
      </p:pic>
    </p:spTree>
    <p:extLst>
      <p:ext uri="{BB962C8B-B14F-4D97-AF65-F5344CB8AC3E}">
        <p14:creationId xmlns:p14="http://schemas.microsoft.com/office/powerpoint/2010/main" val="14373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9B78DD9-54FE-4F80-B872-B8D9B01B28A1}"/>
              </a:ext>
            </a:extLst>
          </p:cNvPr>
          <p:cNvSpPr txBox="1"/>
          <p:nvPr/>
        </p:nvSpPr>
        <p:spPr>
          <a:xfrm>
            <a:off x="1273130" y="636664"/>
            <a:ext cx="9410723" cy="923330"/>
          </a:xfrm>
          <a:prstGeom prst="rect">
            <a:avLst/>
          </a:prstGeom>
          <a:noFill/>
        </p:spPr>
        <p:txBody>
          <a:bodyPr wrap="square" rtlCol="0">
            <a:spAutoFit/>
          </a:bodyPr>
          <a:lstStyle/>
          <a:p>
            <a:r>
              <a:rPr lang="es-MX" sz="1800" b="1" dirty="0"/>
              <a:t>Pregunta No. 3</a:t>
            </a:r>
          </a:p>
          <a:p>
            <a:r>
              <a:rPr lang="es-MX" sz="1800" b="1" dirty="0"/>
              <a:t>En general, ¿Cómo calificaría la apropiación de los docentes al emplear las herramientas tecnológicas existentes en el EE?</a:t>
            </a:r>
            <a:endParaRPr lang="es-CO" sz="1800" b="1" dirty="0"/>
          </a:p>
        </p:txBody>
      </p:sp>
      <p:graphicFrame>
        <p:nvGraphicFramePr>
          <p:cNvPr id="6" name="Gráfico 5">
            <a:extLst>
              <a:ext uri="{FF2B5EF4-FFF2-40B4-BE49-F238E27FC236}">
                <a16:creationId xmlns:a16="http://schemas.microsoft.com/office/drawing/2014/main" id="{D4B93EF2-D596-494E-9460-171A87ED5F65}"/>
              </a:ext>
            </a:extLst>
          </p:cNvPr>
          <p:cNvGraphicFramePr>
            <a:graphicFrameLocks/>
          </p:cNvGraphicFramePr>
          <p:nvPr>
            <p:extLst>
              <p:ext uri="{D42A27DB-BD31-4B8C-83A1-F6EECF244321}">
                <p14:modId xmlns:p14="http://schemas.microsoft.com/office/powerpoint/2010/main" val="1906329521"/>
              </p:ext>
            </p:extLst>
          </p:nvPr>
        </p:nvGraphicFramePr>
        <p:xfrm>
          <a:off x="1496290" y="1559995"/>
          <a:ext cx="7495309" cy="4553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145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192C98-9DEC-4759-8761-75633CAD43B8}"/>
              </a:ext>
            </a:extLst>
          </p:cNvPr>
          <p:cNvSpPr txBox="1"/>
          <p:nvPr/>
        </p:nvSpPr>
        <p:spPr>
          <a:xfrm>
            <a:off x="649941" y="191266"/>
            <a:ext cx="8712470" cy="2123658"/>
          </a:xfrm>
          <a:prstGeom prst="rect">
            <a:avLst/>
          </a:prstGeom>
          <a:noFill/>
        </p:spPr>
        <p:txBody>
          <a:bodyPr wrap="square" rtlCol="0">
            <a:spAutoFit/>
          </a:bodyPr>
          <a:lstStyle/>
          <a:p>
            <a:r>
              <a:rPr lang="es-MX" sz="2000" b="1" dirty="0"/>
              <a:t>Apropiación: </a:t>
            </a:r>
          </a:p>
          <a:p>
            <a:pPr algn="just"/>
            <a:r>
              <a:rPr lang="es-MX" sz="1400" b="0" i="0" dirty="0">
                <a:solidFill>
                  <a:srgbClr val="000000"/>
                </a:solidFill>
                <a:effectLst/>
              </a:rPr>
              <a:t>El término de apropiación tecnológica se puede relacionar con los cambios que se producen en los profesores como consecuencia del empleo de la tecnología en sus cursos; en este sentido el trabajo docente se convierte en algo diferente cuando se le incorpora el uso de tecnología de información, ya sea de manera voluntaria o forzada, porque se integran nuevos conocimientos y habilidades que se manifiestan en el grado de dominio y apropiación que presenta el profesor (</a:t>
            </a:r>
            <a:r>
              <a:rPr lang="es-MX" sz="1400" b="0" i="0" dirty="0" err="1">
                <a:solidFill>
                  <a:srgbClr val="000000"/>
                </a:solidFill>
                <a:effectLst/>
              </a:rPr>
              <a:t>McAnally</a:t>
            </a:r>
            <a:r>
              <a:rPr lang="es-MX" sz="1400" b="0" i="0" dirty="0">
                <a:solidFill>
                  <a:srgbClr val="000000"/>
                </a:solidFill>
                <a:effectLst/>
              </a:rPr>
              <a:t>–Salas, Navarro y Rodríguez, 2006).</a:t>
            </a:r>
          </a:p>
          <a:p>
            <a:endParaRPr lang="es-MX" sz="1400" dirty="0">
              <a:solidFill>
                <a:srgbClr val="000000"/>
              </a:solidFill>
            </a:endParaRPr>
          </a:p>
          <a:p>
            <a:r>
              <a:rPr lang="es-MX" sz="1400" b="0" i="0" dirty="0">
                <a:solidFill>
                  <a:srgbClr val="000000"/>
                </a:solidFill>
                <a:effectLst/>
              </a:rPr>
              <a:t>La apropiación puede definirse como tomar algo que pertenece a otros </a:t>
            </a:r>
            <a:r>
              <a:rPr lang="es-MX" sz="1400" b="0" i="1" dirty="0">
                <a:solidFill>
                  <a:srgbClr val="000000"/>
                </a:solidFill>
                <a:effectLst/>
              </a:rPr>
              <a:t>y </a:t>
            </a:r>
            <a:r>
              <a:rPr lang="es-MX" sz="1400" b="0" i="0" dirty="0">
                <a:solidFill>
                  <a:srgbClr val="000000"/>
                </a:solidFill>
                <a:effectLst/>
              </a:rPr>
              <a:t>hacerlo propio, esto implicaría el traslado de la responsabilidad de transferir el conocimiento adquirido del individuo a otros contextos (</a:t>
            </a:r>
            <a:r>
              <a:rPr lang="es-MX" sz="1400" b="0" i="0" dirty="0" err="1">
                <a:solidFill>
                  <a:srgbClr val="000000"/>
                </a:solidFill>
                <a:effectLst/>
              </a:rPr>
              <a:t>Colás</a:t>
            </a:r>
            <a:r>
              <a:rPr lang="es-MX" sz="1400" b="0" i="0" dirty="0">
                <a:solidFill>
                  <a:srgbClr val="000000"/>
                </a:solidFill>
                <a:effectLst/>
              </a:rPr>
              <a:t> </a:t>
            </a:r>
            <a:r>
              <a:rPr lang="es-MX" sz="1400" b="0" i="1" dirty="0">
                <a:solidFill>
                  <a:srgbClr val="000000"/>
                </a:solidFill>
                <a:effectLst/>
              </a:rPr>
              <a:t>y </a:t>
            </a:r>
            <a:r>
              <a:rPr lang="es-MX" sz="1400" b="0" i="0" dirty="0">
                <a:solidFill>
                  <a:srgbClr val="000000"/>
                </a:solidFill>
                <a:effectLst/>
              </a:rPr>
              <a:t>Jiménez, 2008).</a:t>
            </a:r>
            <a:endParaRPr lang="es-CO" sz="1400" dirty="0"/>
          </a:p>
        </p:txBody>
      </p:sp>
      <p:sp>
        <p:nvSpPr>
          <p:cNvPr id="3" name="CuadroTexto 2">
            <a:extLst>
              <a:ext uri="{FF2B5EF4-FFF2-40B4-BE49-F238E27FC236}">
                <a16:creationId xmlns:a16="http://schemas.microsoft.com/office/drawing/2014/main" id="{FC75F8C2-6F9E-4E06-A1EC-C6CD04A5BD27}"/>
              </a:ext>
            </a:extLst>
          </p:cNvPr>
          <p:cNvSpPr txBox="1"/>
          <p:nvPr/>
        </p:nvSpPr>
        <p:spPr>
          <a:xfrm>
            <a:off x="649941" y="5514150"/>
            <a:ext cx="7475749" cy="1316964"/>
          </a:xfrm>
          <a:prstGeom prst="rect">
            <a:avLst/>
          </a:prstGeom>
          <a:noFill/>
        </p:spPr>
        <p:txBody>
          <a:bodyPr wrap="square" rtlCol="0">
            <a:spAutoFit/>
          </a:bodyPr>
          <a:lstStyle/>
          <a:p>
            <a:pPr marL="285750" indent="-285750">
              <a:buFont typeface="Arial" panose="020B0604020202020204" pitchFamily="34" charset="0"/>
              <a:buChar char="•"/>
            </a:pPr>
            <a:r>
              <a:rPr lang="es-MX" sz="900" b="0" i="0" dirty="0" err="1">
                <a:solidFill>
                  <a:srgbClr val="000000"/>
                </a:solidFill>
                <a:effectLst/>
                <a:latin typeface="verdana" panose="020B0604030504040204" pitchFamily="34" charset="0"/>
              </a:rPr>
              <a:t>McAnally</a:t>
            </a:r>
            <a:r>
              <a:rPr lang="es-MX" sz="900" b="0" i="0" dirty="0">
                <a:solidFill>
                  <a:srgbClr val="000000"/>
                </a:solidFill>
                <a:effectLst/>
                <a:latin typeface="verdana" panose="020B0604030504040204" pitchFamily="34" charset="0"/>
              </a:rPr>
              <a:t>–Salas, L.; Navarro, M. R. y Rodríguez J. J. (2006). "La integración de la tecnología educativa como alternativa para ampliar la cobertura en la educación superior", </a:t>
            </a:r>
            <a:r>
              <a:rPr lang="es-MX" sz="900" b="0" i="1" dirty="0">
                <a:solidFill>
                  <a:srgbClr val="000000"/>
                </a:solidFill>
                <a:effectLst/>
                <a:latin typeface="verdana" panose="020B0604030504040204" pitchFamily="34" charset="0"/>
              </a:rPr>
              <a:t>Revista Mexicana de Investigación Educativa, 11 </a:t>
            </a:r>
            <a:r>
              <a:rPr lang="es-MX" sz="900" b="0" i="0" dirty="0">
                <a:solidFill>
                  <a:srgbClr val="000000"/>
                </a:solidFill>
                <a:effectLst/>
                <a:latin typeface="verdana" panose="020B0604030504040204" pitchFamily="34" charset="0"/>
              </a:rPr>
              <a:t>(28), pp. 11–30. </a:t>
            </a:r>
          </a:p>
          <a:p>
            <a:pPr marL="285750" indent="-285750">
              <a:buFont typeface="Arial" panose="020B0604020202020204" pitchFamily="34" charset="0"/>
              <a:buChar char="•"/>
            </a:pPr>
            <a:r>
              <a:rPr lang="es-MX" sz="900" b="0" i="0" dirty="0" err="1">
                <a:solidFill>
                  <a:srgbClr val="000000"/>
                </a:solidFill>
                <a:effectLst/>
                <a:latin typeface="verdana" panose="020B0604030504040204" pitchFamily="34" charset="0"/>
              </a:rPr>
              <a:t>Colás</a:t>
            </a:r>
            <a:r>
              <a:rPr lang="es-MX" sz="900" b="0" i="0" dirty="0">
                <a:solidFill>
                  <a:srgbClr val="000000"/>
                </a:solidFill>
                <a:effectLst/>
                <a:latin typeface="verdana" panose="020B0604030504040204" pitchFamily="34" charset="0"/>
              </a:rPr>
              <a:t>, P.; Rodríguez, M. y Jiménez, R. (2005). "Evaluación de </a:t>
            </a:r>
            <a:r>
              <a:rPr lang="es-MX" sz="900" b="0" i="1" dirty="0">
                <a:solidFill>
                  <a:srgbClr val="000000"/>
                </a:solidFill>
                <a:effectLst/>
                <a:latin typeface="verdana" panose="020B0604030504040204" pitchFamily="34" charset="0"/>
              </a:rPr>
              <a:t>e–</a:t>
            </a:r>
            <a:r>
              <a:rPr lang="es-MX" sz="900" b="0" i="1" dirty="0" err="1">
                <a:solidFill>
                  <a:srgbClr val="000000"/>
                </a:solidFill>
                <a:effectLst/>
                <a:latin typeface="verdana" panose="020B0604030504040204" pitchFamily="34" charset="0"/>
              </a:rPr>
              <a:t>learning</a:t>
            </a:r>
            <a:r>
              <a:rPr lang="es-MX" sz="900" b="0" i="1" dirty="0">
                <a:solidFill>
                  <a:srgbClr val="000000"/>
                </a:solidFill>
                <a:effectLst/>
                <a:latin typeface="verdana" panose="020B0604030504040204" pitchFamily="34" charset="0"/>
              </a:rPr>
              <a:t>. </a:t>
            </a:r>
            <a:r>
              <a:rPr lang="es-MX" sz="900" b="0" i="0" dirty="0">
                <a:solidFill>
                  <a:srgbClr val="000000"/>
                </a:solidFill>
                <a:effectLst/>
                <a:latin typeface="verdana" panose="020B0604030504040204" pitchFamily="34" charset="0"/>
              </a:rPr>
              <a:t>Indicadores de calidad desde el enfoque sociocultural", </a:t>
            </a:r>
            <a:r>
              <a:rPr lang="es-MX" sz="900" b="0" i="1" dirty="0">
                <a:solidFill>
                  <a:srgbClr val="000000"/>
                </a:solidFill>
                <a:effectLst/>
                <a:latin typeface="verdana" panose="020B0604030504040204" pitchFamily="34" charset="0"/>
              </a:rPr>
              <a:t>Teoría de la educación y Cultura en la Sociedad de la Información </a:t>
            </a:r>
            <a:r>
              <a:rPr lang="es-MX" sz="900" b="0" i="0" dirty="0">
                <a:solidFill>
                  <a:srgbClr val="000000"/>
                </a:solidFill>
                <a:effectLst/>
                <a:latin typeface="verdana" panose="020B0604030504040204" pitchFamily="34" charset="0"/>
              </a:rPr>
              <a:t>(en línea). </a:t>
            </a:r>
            <a:r>
              <a:rPr lang="es-MX" sz="900" b="0" i="1" dirty="0">
                <a:solidFill>
                  <a:srgbClr val="000000"/>
                </a:solidFill>
                <a:effectLst/>
                <a:latin typeface="verdana" panose="020B0604030504040204" pitchFamily="34" charset="0"/>
              </a:rPr>
              <a:t>Monográfico: Estado actual de los sistemas e–</a:t>
            </a:r>
            <a:r>
              <a:rPr lang="es-MX" sz="900" b="0" i="1" dirty="0" err="1">
                <a:solidFill>
                  <a:srgbClr val="000000"/>
                </a:solidFill>
                <a:effectLst/>
                <a:latin typeface="verdana" panose="020B0604030504040204" pitchFamily="34" charset="0"/>
              </a:rPr>
              <a:t>learning</a:t>
            </a:r>
            <a:r>
              <a:rPr lang="es-MX" sz="900" b="0" i="1" dirty="0">
                <a:solidFill>
                  <a:srgbClr val="000000"/>
                </a:solidFill>
                <a:effectLst/>
                <a:latin typeface="verdana" panose="020B0604030504040204" pitchFamily="34" charset="0"/>
              </a:rPr>
              <a:t>, 6 (2). </a:t>
            </a:r>
            <a:r>
              <a:rPr lang="es-MX" sz="900" b="0" i="0" dirty="0">
                <a:solidFill>
                  <a:srgbClr val="000000"/>
                </a:solidFill>
                <a:effectLst/>
                <a:latin typeface="verdana" panose="020B0604030504040204" pitchFamily="34" charset="0"/>
              </a:rPr>
              <a:t>Disponible en: </a:t>
            </a:r>
            <a:r>
              <a:rPr lang="es-MX" sz="900" b="0" i="0" dirty="0">
                <a:effectLst/>
                <a:latin typeface="verdana" panose="020B0604030504040204" pitchFamily="34" charset="0"/>
                <a:hlinkClick r:id="rId2"/>
              </a:rPr>
              <a:t>http://www.usal.es/~teoriaeducacion/rev_numero_06_2/n6_02_art_colas_rodriguez_jimenez.htm</a:t>
            </a:r>
            <a:r>
              <a:rPr lang="es-MX" sz="900" b="0" i="0" dirty="0">
                <a:solidFill>
                  <a:srgbClr val="000000"/>
                </a:solidFill>
                <a:effectLst/>
                <a:latin typeface="verdana" panose="020B0604030504040204" pitchFamily="34" charset="0"/>
              </a:rPr>
              <a:t> (consultado: 30 de agosto de 2008). </a:t>
            </a:r>
          </a:p>
          <a:p>
            <a:endParaRPr lang="es-CO" dirty="0"/>
          </a:p>
        </p:txBody>
      </p:sp>
      <p:sp>
        <p:nvSpPr>
          <p:cNvPr id="4" name="CuadroTexto 3">
            <a:extLst>
              <a:ext uri="{FF2B5EF4-FFF2-40B4-BE49-F238E27FC236}">
                <a16:creationId xmlns:a16="http://schemas.microsoft.com/office/drawing/2014/main" id="{1E36DDAD-3594-44C4-AAE0-FD05B9891CD7}"/>
              </a:ext>
            </a:extLst>
          </p:cNvPr>
          <p:cNvSpPr txBox="1"/>
          <p:nvPr/>
        </p:nvSpPr>
        <p:spPr>
          <a:xfrm>
            <a:off x="649941" y="2314924"/>
            <a:ext cx="8560069" cy="2898807"/>
          </a:xfrm>
          <a:prstGeom prst="rect">
            <a:avLst/>
          </a:prstGeom>
          <a:noFill/>
        </p:spPr>
        <p:txBody>
          <a:bodyPr wrap="square" rtlCol="0">
            <a:spAutoFit/>
          </a:bodyPr>
          <a:lstStyle/>
          <a:p>
            <a:pPr algn="just"/>
            <a:r>
              <a:rPr lang="es-MX" dirty="0"/>
              <a:t>Partiendo de las definiciones entregadas el directivo docente debe valorar a sus docentes en cuanto al manejo, incorporación y adoptabilidad de la tecnología en el proceso de enseñanza aprendizaje</a:t>
            </a:r>
            <a:r>
              <a:rPr lang="es-MX" b="1" dirty="0"/>
              <a:t>.  No se evidencia apropiación </a:t>
            </a:r>
            <a:r>
              <a:rPr lang="es-MX" dirty="0"/>
              <a:t>cuando la mayoría de los docentes evaden el uso y la incorporación de tecnología en sus prácticas pedagógicas. </a:t>
            </a:r>
            <a:r>
              <a:rPr lang="es-MX" b="1" dirty="0"/>
              <a:t>Insuficiente apropiación </a:t>
            </a:r>
            <a:r>
              <a:rPr lang="es-MX" dirty="0"/>
              <a:t>ocurre cuando la mayoría de maestros no incorpora la tecnología en su cotidianidad si no que realiza con alguna dificulta o limitación procesos obligatorios. </a:t>
            </a:r>
            <a:r>
              <a:rPr lang="es-MX" b="1" dirty="0"/>
              <a:t>Suficiente apropiación </a:t>
            </a:r>
            <a:r>
              <a:rPr lang="es-MX" dirty="0"/>
              <a:t>se considera  cuando la mayoría de maestros adoptan las TIC en sus prácticas pedagógicas y aunque tiene algunas dificultades o limitaciones logra solventar sus necesidades. Mientras que si la mayoría de maestros incorporan las TIC en su diario vivir y para las actividades que realiza hace uso de estas se considera </a:t>
            </a:r>
            <a:r>
              <a:rPr lang="es-MX" b="1" dirty="0"/>
              <a:t>Por encima de la apropiación necesaria</a:t>
            </a:r>
            <a:r>
              <a:rPr lang="es-MX" dirty="0"/>
              <a:t>.</a:t>
            </a:r>
          </a:p>
          <a:p>
            <a:pPr algn="just"/>
            <a:r>
              <a:rPr lang="es-MX" dirty="0"/>
              <a:t> Para ello, debe considerar a todos sus maestros y obtener una media de la apropiación.</a:t>
            </a:r>
            <a:endParaRPr lang="es-CO" dirty="0"/>
          </a:p>
        </p:txBody>
      </p:sp>
    </p:spTree>
    <p:extLst>
      <p:ext uri="{BB962C8B-B14F-4D97-AF65-F5344CB8AC3E}">
        <p14:creationId xmlns:p14="http://schemas.microsoft.com/office/powerpoint/2010/main" val="347021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C868E07-65C9-44BC-9765-A942FA1AC595}"/>
              </a:ext>
            </a:extLst>
          </p:cNvPr>
          <p:cNvSpPr txBox="1"/>
          <p:nvPr/>
        </p:nvSpPr>
        <p:spPr>
          <a:xfrm>
            <a:off x="850652" y="669703"/>
            <a:ext cx="9098458" cy="1477328"/>
          </a:xfrm>
          <a:prstGeom prst="rect">
            <a:avLst/>
          </a:prstGeom>
          <a:noFill/>
        </p:spPr>
        <p:txBody>
          <a:bodyPr wrap="square" rtlCol="0">
            <a:spAutoFit/>
          </a:bodyPr>
          <a:lstStyle/>
          <a:p>
            <a:r>
              <a:rPr lang="es-MX" sz="1800" b="1" dirty="0"/>
              <a:t>Pregunta No. 4</a:t>
            </a:r>
            <a:endParaRPr lang="es-MX" sz="1800" b="1" u="none" strike="noStrike" dirty="0">
              <a:solidFill>
                <a:srgbClr val="000000"/>
              </a:solidFill>
              <a:effectLst/>
            </a:endParaRPr>
          </a:p>
          <a:p>
            <a:r>
              <a:rPr lang="es-MX" sz="1800" b="1" u="none" strike="noStrike" dirty="0">
                <a:solidFill>
                  <a:srgbClr val="000000"/>
                </a:solidFill>
                <a:effectLst/>
              </a:rPr>
              <a:t>¿Los ambientes de aprendizaje constituidos por herramientas tecnológicas como equipos de cómputo (portátiles, tabletas y computadores de mesa), fundamentalmente, son utilizadas por docentes de áreas diferentes a informática y tecnología, para el desarrollo de algunas temáticas especiales con sus estudiantes?</a:t>
            </a:r>
            <a:endParaRPr lang="es-CO" dirty="0"/>
          </a:p>
        </p:txBody>
      </p:sp>
      <p:graphicFrame>
        <p:nvGraphicFramePr>
          <p:cNvPr id="6" name="Gráfico 5">
            <a:extLst>
              <a:ext uri="{FF2B5EF4-FFF2-40B4-BE49-F238E27FC236}">
                <a16:creationId xmlns:a16="http://schemas.microsoft.com/office/drawing/2014/main" id="{43DB30BC-FEEE-4436-AC68-C9E709A799FA}"/>
              </a:ext>
            </a:extLst>
          </p:cNvPr>
          <p:cNvGraphicFramePr>
            <a:graphicFrameLocks/>
          </p:cNvGraphicFramePr>
          <p:nvPr>
            <p:extLst>
              <p:ext uri="{D42A27DB-BD31-4B8C-83A1-F6EECF244321}">
                <p14:modId xmlns:p14="http://schemas.microsoft.com/office/powerpoint/2010/main" val="3860102926"/>
              </p:ext>
            </p:extLst>
          </p:nvPr>
        </p:nvGraphicFramePr>
        <p:xfrm>
          <a:off x="1123715" y="2353235"/>
          <a:ext cx="7818579" cy="4117626"/>
        </p:xfrm>
        <a:graphic>
          <a:graphicData uri="http://schemas.openxmlformats.org/drawingml/2006/chart">
            <c:chart xmlns:c="http://schemas.openxmlformats.org/drawingml/2006/chart" xmlns:r="http://schemas.openxmlformats.org/officeDocument/2006/relationships" r:id="rId2"/>
          </a:graphicData>
        </a:graphic>
      </p:graphicFrame>
      <p:sp>
        <p:nvSpPr>
          <p:cNvPr id="7" name="Estrella: 5 puntas 6">
            <a:extLst>
              <a:ext uri="{FF2B5EF4-FFF2-40B4-BE49-F238E27FC236}">
                <a16:creationId xmlns:a16="http://schemas.microsoft.com/office/drawing/2014/main" id="{CFEBDA8D-6C9E-4580-8A49-431D565783B2}"/>
              </a:ext>
            </a:extLst>
          </p:cNvPr>
          <p:cNvSpPr/>
          <p:nvPr/>
        </p:nvSpPr>
        <p:spPr>
          <a:xfrm>
            <a:off x="9829800" y="669703"/>
            <a:ext cx="5969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08202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0C161C1-D9EA-48B7-9AAB-E7670524A9DE}"/>
              </a:ext>
            </a:extLst>
          </p:cNvPr>
          <p:cNvSpPr txBox="1"/>
          <p:nvPr/>
        </p:nvSpPr>
        <p:spPr>
          <a:xfrm>
            <a:off x="1712831" y="656823"/>
            <a:ext cx="7830413" cy="923330"/>
          </a:xfrm>
          <a:prstGeom prst="rect">
            <a:avLst/>
          </a:prstGeom>
          <a:noFill/>
        </p:spPr>
        <p:txBody>
          <a:bodyPr wrap="square" rtlCol="0">
            <a:spAutoFit/>
          </a:bodyPr>
          <a:lstStyle/>
          <a:p>
            <a:r>
              <a:rPr lang="es-MX" sz="1800" b="1" u="none" strike="noStrike" dirty="0">
                <a:solidFill>
                  <a:srgbClr val="000000"/>
                </a:solidFill>
                <a:effectLst/>
              </a:rPr>
              <a:t>Pregunta No. 5</a:t>
            </a:r>
          </a:p>
          <a:p>
            <a:r>
              <a:rPr lang="es-MX" sz="1800" b="1" u="none" strike="noStrike" dirty="0">
                <a:solidFill>
                  <a:srgbClr val="000000"/>
                </a:solidFill>
                <a:effectLst/>
              </a:rPr>
              <a:t>Del Internet disponible en el EE, ¿En qué porcentaje, en términos de tiempo, lo utilizan los docentes para apoyar su labor en el aula?</a:t>
            </a:r>
            <a:endParaRPr lang="es-CO" dirty="0"/>
          </a:p>
        </p:txBody>
      </p:sp>
      <p:graphicFrame>
        <p:nvGraphicFramePr>
          <p:cNvPr id="6" name="Gráfico 5">
            <a:extLst>
              <a:ext uri="{FF2B5EF4-FFF2-40B4-BE49-F238E27FC236}">
                <a16:creationId xmlns:a16="http://schemas.microsoft.com/office/drawing/2014/main" id="{039BED81-D8C5-4CD3-BA6E-CCB4F340542C}"/>
              </a:ext>
            </a:extLst>
          </p:cNvPr>
          <p:cNvGraphicFramePr>
            <a:graphicFrameLocks/>
          </p:cNvGraphicFramePr>
          <p:nvPr>
            <p:extLst>
              <p:ext uri="{D42A27DB-BD31-4B8C-83A1-F6EECF244321}">
                <p14:modId xmlns:p14="http://schemas.microsoft.com/office/powerpoint/2010/main" val="1559046859"/>
              </p:ext>
            </p:extLst>
          </p:nvPr>
        </p:nvGraphicFramePr>
        <p:xfrm>
          <a:off x="1712831" y="1580152"/>
          <a:ext cx="6731921" cy="4255871"/>
        </p:xfrm>
        <a:graphic>
          <a:graphicData uri="http://schemas.openxmlformats.org/drawingml/2006/chart">
            <c:chart xmlns:c="http://schemas.openxmlformats.org/drawingml/2006/chart" xmlns:r="http://schemas.openxmlformats.org/officeDocument/2006/relationships" r:id="rId2"/>
          </a:graphicData>
        </a:graphic>
      </p:graphicFrame>
      <p:sp>
        <p:nvSpPr>
          <p:cNvPr id="7" name="Estrella: 5 puntas 6">
            <a:extLst>
              <a:ext uri="{FF2B5EF4-FFF2-40B4-BE49-F238E27FC236}">
                <a16:creationId xmlns:a16="http://schemas.microsoft.com/office/drawing/2014/main" id="{F8642F78-3704-4055-BA83-B70678B3F55E}"/>
              </a:ext>
            </a:extLst>
          </p:cNvPr>
          <p:cNvSpPr/>
          <p:nvPr/>
        </p:nvSpPr>
        <p:spPr>
          <a:xfrm>
            <a:off x="9766300" y="813688"/>
            <a:ext cx="5969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4296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C39E427-EFEC-4AE7-99C1-A88F6532362E}"/>
              </a:ext>
            </a:extLst>
          </p:cNvPr>
          <p:cNvSpPr txBox="1"/>
          <p:nvPr/>
        </p:nvSpPr>
        <p:spPr>
          <a:xfrm>
            <a:off x="1130121" y="565271"/>
            <a:ext cx="9005552" cy="1200329"/>
          </a:xfrm>
          <a:prstGeom prst="rect">
            <a:avLst/>
          </a:prstGeom>
          <a:noFill/>
        </p:spPr>
        <p:txBody>
          <a:bodyPr wrap="square">
            <a:spAutoFit/>
          </a:bodyPr>
          <a:lstStyle/>
          <a:p>
            <a:pPr algn="l" fontAlgn="b"/>
            <a:r>
              <a:rPr lang="es-MX" sz="1800" b="1" u="none" strike="noStrike" dirty="0">
                <a:solidFill>
                  <a:srgbClr val="000000"/>
                </a:solidFill>
                <a:effectLst/>
              </a:rPr>
              <a:t>Pregunta No. 6</a:t>
            </a:r>
          </a:p>
          <a:p>
            <a:pPr algn="l" fontAlgn="b"/>
            <a:r>
              <a:rPr lang="es-MX" sz="1800" b="1" u="none" strike="noStrike" dirty="0">
                <a:solidFill>
                  <a:srgbClr val="000000"/>
                </a:solidFill>
                <a:effectLst/>
              </a:rPr>
              <a:t>La utilización de las tecnologías de la información y la comunicación (herramientas computacionales e informáticas que procesan, almacenan y recuperan información), existentes en el EE, ha contribuido a mejorar la orientación de las clases de manera:</a:t>
            </a:r>
            <a:endParaRPr lang="es-MX" sz="1800" b="1" i="0" u="none" strike="noStrike" dirty="0">
              <a:solidFill>
                <a:srgbClr val="000000"/>
              </a:solidFill>
              <a:effectLst/>
              <a:latin typeface="Arial" panose="020B0604020202020204" pitchFamily="34" charset="0"/>
            </a:endParaRPr>
          </a:p>
        </p:txBody>
      </p:sp>
      <p:graphicFrame>
        <p:nvGraphicFramePr>
          <p:cNvPr id="4" name="Gráfico 3">
            <a:extLst>
              <a:ext uri="{FF2B5EF4-FFF2-40B4-BE49-F238E27FC236}">
                <a16:creationId xmlns:a16="http://schemas.microsoft.com/office/drawing/2014/main" id="{3A3ADD9B-D761-44FA-BEC8-6F044A785ED5}"/>
              </a:ext>
            </a:extLst>
          </p:cNvPr>
          <p:cNvGraphicFramePr>
            <a:graphicFrameLocks/>
          </p:cNvGraphicFramePr>
          <p:nvPr>
            <p:extLst>
              <p:ext uri="{D42A27DB-BD31-4B8C-83A1-F6EECF244321}">
                <p14:modId xmlns:p14="http://schemas.microsoft.com/office/powerpoint/2010/main" val="1032617539"/>
              </p:ext>
            </p:extLst>
          </p:nvPr>
        </p:nvGraphicFramePr>
        <p:xfrm>
          <a:off x="1627094" y="2000394"/>
          <a:ext cx="6723530" cy="4184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480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254FE71-30DF-4AA3-AD89-8F6C82B9295B}"/>
              </a:ext>
            </a:extLst>
          </p:cNvPr>
          <p:cNvSpPr txBox="1"/>
          <p:nvPr/>
        </p:nvSpPr>
        <p:spPr>
          <a:xfrm>
            <a:off x="1155880" y="333451"/>
            <a:ext cx="8464638" cy="1477328"/>
          </a:xfrm>
          <a:prstGeom prst="rect">
            <a:avLst/>
          </a:prstGeom>
          <a:noFill/>
        </p:spPr>
        <p:txBody>
          <a:bodyPr wrap="square">
            <a:spAutoFit/>
          </a:bodyPr>
          <a:lstStyle/>
          <a:p>
            <a:pPr algn="l" fontAlgn="b"/>
            <a:r>
              <a:rPr lang="es-MX" sz="1800" b="1" u="none" strike="noStrike" dirty="0">
                <a:solidFill>
                  <a:srgbClr val="000000"/>
                </a:solidFill>
                <a:effectLst/>
              </a:rPr>
              <a:t>Pregunta No. 7</a:t>
            </a:r>
          </a:p>
          <a:p>
            <a:pPr algn="l" fontAlgn="b"/>
            <a:r>
              <a:rPr lang="es-MX" sz="1800" b="1" u="none" strike="noStrike" dirty="0">
                <a:solidFill>
                  <a:srgbClr val="000000"/>
                </a:solidFill>
                <a:effectLst/>
              </a:rPr>
              <a:t>¿Con que frecuencia los docentes interaccionan con contenidos educativos digitales (buscadores, blogs, foros, materiales multimedia, recursos digitalizados, Objetos Virtuales de Aprendizaje (OVA)), en línea o fuera de línea, en la gestión pedagógica con sus estudiantes?      </a:t>
            </a:r>
            <a:endParaRPr lang="es-MX" sz="1800" b="1" i="0" u="none" strike="noStrike" dirty="0">
              <a:solidFill>
                <a:srgbClr val="000000"/>
              </a:solidFill>
              <a:effectLst/>
              <a:latin typeface="Arial" panose="020B0604020202020204" pitchFamily="34" charset="0"/>
            </a:endParaRPr>
          </a:p>
        </p:txBody>
      </p:sp>
      <p:graphicFrame>
        <p:nvGraphicFramePr>
          <p:cNvPr id="4" name="Gráfico 3">
            <a:extLst>
              <a:ext uri="{FF2B5EF4-FFF2-40B4-BE49-F238E27FC236}">
                <a16:creationId xmlns:a16="http://schemas.microsoft.com/office/drawing/2014/main" id="{111FD2E6-CF0E-461C-84EC-4C380B853F97}"/>
              </a:ext>
            </a:extLst>
          </p:cNvPr>
          <p:cNvGraphicFramePr>
            <a:graphicFrameLocks/>
          </p:cNvGraphicFramePr>
          <p:nvPr>
            <p:extLst>
              <p:ext uri="{D42A27DB-BD31-4B8C-83A1-F6EECF244321}">
                <p14:modId xmlns:p14="http://schemas.microsoft.com/office/powerpoint/2010/main" val="2284057871"/>
              </p:ext>
            </p:extLst>
          </p:nvPr>
        </p:nvGraphicFramePr>
        <p:xfrm>
          <a:off x="174813" y="1904722"/>
          <a:ext cx="9184340" cy="4411443"/>
        </p:xfrm>
        <a:graphic>
          <a:graphicData uri="http://schemas.openxmlformats.org/drawingml/2006/chart">
            <c:chart xmlns:c="http://schemas.openxmlformats.org/drawingml/2006/chart" xmlns:r="http://schemas.openxmlformats.org/officeDocument/2006/relationships" r:id="rId2"/>
          </a:graphicData>
        </a:graphic>
      </p:graphicFrame>
      <p:sp>
        <p:nvSpPr>
          <p:cNvPr id="7" name="Estrella: 5 puntas 6">
            <a:extLst>
              <a:ext uri="{FF2B5EF4-FFF2-40B4-BE49-F238E27FC236}">
                <a16:creationId xmlns:a16="http://schemas.microsoft.com/office/drawing/2014/main" id="{A4ECC4BD-FD94-4796-AE89-396A5588E2A0}"/>
              </a:ext>
            </a:extLst>
          </p:cNvPr>
          <p:cNvSpPr/>
          <p:nvPr/>
        </p:nvSpPr>
        <p:spPr>
          <a:xfrm>
            <a:off x="9715500" y="609600"/>
            <a:ext cx="5969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6587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922710-CFFB-4EAA-8439-E56B3647DF86}"/>
              </a:ext>
            </a:extLst>
          </p:cNvPr>
          <p:cNvSpPr txBox="1"/>
          <p:nvPr/>
        </p:nvSpPr>
        <p:spPr>
          <a:xfrm>
            <a:off x="1246032" y="591028"/>
            <a:ext cx="8104030" cy="1477328"/>
          </a:xfrm>
          <a:prstGeom prst="rect">
            <a:avLst/>
          </a:prstGeom>
          <a:noFill/>
        </p:spPr>
        <p:txBody>
          <a:bodyPr wrap="square">
            <a:spAutoFit/>
          </a:bodyPr>
          <a:lstStyle/>
          <a:p>
            <a:pPr algn="l" fontAlgn="b"/>
            <a:r>
              <a:rPr lang="es-MX" sz="1800" b="1" u="none" strike="noStrike" dirty="0">
                <a:solidFill>
                  <a:srgbClr val="000000"/>
                </a:solidFill>
                <a:effectLst/>
              </a:rPr>
              <a:t>Pregunta No. 8</a:t>
            </a:r>
          </a:p>
          <a:p>
            <a:pPr algn="l" fontAlgn="b"/>
            <a:r>
              <a:rPr lang="es-MX" sz="1800" b="1" u="none" strike="noStrike" dirty="0">
                <a:solidFill>
                  <a:srgbClr val="000000"/>
                </a:solidFill>
                <a:effectLst/>
              </a:rPr>
              <a:t>¿En general en su EE, en qué porcentaje considera usted que se utilizan específicamente las TIC (Tecnología de la información y la comunicación: son aquellas herramientas computacionales e informáticas que procesan, almacenan y recuperan información)  en las clases? </a:t>
            </a:r>
            <a:endParaRPr lang="es-MX" sz="1800" b="1" i="0" u="none" strike="noStrike" dirty="0">
              <a:solidFill>
                <a:srgbClr val="000000"/>
              </a:solidFill>
              <a:effectLst/>
              <a:latin typeface="Arial" panose="020B0604020202020204" pitchFamily="34" charset="0"/>
            </a:endParaRPr>
          </a:p>
        </p:txBody>
      </p:sp>
      <p:graphicFrame>
        <p:nvGraphicFramePr>
          <p:cNvPr id="4" name="Gráfico 3">
            <a:extLst>
              <a:ext uri="{FF2B5EF4-FFF2-40B4-BE49-F238E27FC236}">
                <a16:creationId xmlns:a16="http://schemas.microsoft.com/office/drawing/2014/main" id="{F268F25A-FFD5-4FC2-A772-769655EFBB5A}"/>
              </a:ext>
            </a:extLst>
          </p:cNvPr>
          <p:cNvGraphicFramePr>
            <a:graphicFrameLocks/>
          </p:cNvGraphicFramePr>
          <p:nvPr>
            <p:extLst>
              <p:ext uri="{D42A27DB-BD31-4B8C-83A1-F6EECF244321}">
                <p14:modId xmlns:p14="http://schemas.microsoft.com/office/powerpoint/2010/main" val="1103077983"/>
              </p:ext>
            </p:extLst>
          </p:nvPr>
        </p:nvGraphicFramePr>
        <p:xfrm>
          <a:off x="1089212" y="1993900"/>
          <a:ext cx="7449670" cy="458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3448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B2E40B7-E8EC-4441-B4F4-C2C194769687}"/>
              </a:ext>
            </a:extLst>
          </p:cNvPr>
          <p:cNvSpPr txBox="1"/>
          <p:nvPr/>
        </p:nvSpPr>
        <p:spPr>
          <a:xfrm>
            <a:off x="1014210" y="481660"/>
            <a:ext cx="8567671" cy="1200329"/>
          </a:xfrm>
          <a:prstGeom prst="rect">
            <a:avLst/>
          </a:prstGeom>
          <a:noFill/>
        </p:spPr>
        <p:txBody>
          <a:bodyPr wrap="square">
            <a:spAutoFit/>
          </a:bodyPr>
          <a:lstStyle/>
          <a:p>
            <a:r>
              <a:rPr lang="es-MX" sz="1800" b="1" u="none" strike="noStrike" dirty="0">
                <a:solidFill>
                  <a:srgbClr val="000000"/>
                </a:solidFill>
                <a:effectLst/>
              </a:rPr>
              <a:t>Pregunta No. 9</a:t>
            </a:r>
          </a:p>
          <a:p>
            <a:r>
              <a:rPr lang="es-MX" sz="1800" b="1" u="none" strike="noStrike" dirty="0">
                <a:solidFill>
                  <a:srgbClr val="000000"/>
                </a:solidFill>
                <a:effectLst/>
              </a:rPr>
              <a:t>¿En su institución educativa se desarrollan proyectos (investigación, aulas, experiencias significativas, ONDAS y proyectos pedagógicos),  en los que se evidencia empoderamiento de las TIC?</a:t>
            </a:r>
            <a:endParaRPr lang="es-CO" dirty="0"/>
          </a:p>
        </p:txBody>
      </p:sp>
      <p:graphicFrame>
        <p:nvGraphicFramePr>
          <p:cNvPr id="4" name="Gráfico 3">
            <a:extLst>
              <a:ext uri="{FF2B5EF4-FFF2-40B4-BE49-F238E27FC236}">
                <a16:creationId xmlns:a16="http://schemas.microsoft.com/office/drawing/2014/main" id="{8C0AF7B4-638C-4D4F-83BF-0A0752131E09}"/>
              </a:ext>
            </a:extLst>
          </p:cNvPr>
          <p:cNvGraphicFramePr>
            <a:graphicFrameLocks/>
          </p:cNvGraphicFramePr>
          <p:nvPr>
            <p:extLst>
              <p:ext uri="{D42A27DB-BD31-4B8C-83A1-F6EECF244321}">
                <p14:modId xmlns:p14="http://schemas.microsoft.com/office/powerpoint/2010/main" val="2541169922"/>
              </p:ext>
            </p:extLst>
          </p:nvPr>
        </p:nvGraphicFramePr>
        <p:xfrm>
          <a:off x="1217881" y="1681989"/>
          <a:ext cx="7105847" cy="4839835"/>
        </p:xfrm>
        <a:graphic>
          <a:graphicData uri="http://schemas.openxmlformats.org/drawingml/2006/chart">
            <c:chart xmlns:c="http://schemas.openxmlformats.org/drawingml/2006/chart" xmlns:r="http://schemas.openxmlformats.org/officeDocument/2006/relationships" r:id="rId2"/>
          </a:graphicData>
        </a:graphic>
      </p:graphicFrame>
      <p:sp>
        <p:nvSpPr>
          <p:cNvPr id="7" name="Estrella: 5 puntas 6">
            <a:extLst>
              <a:ext uri="{FF2B5EF4-FFF2-40B4-BE49-F238E27FC236}">
                <a16:creationId xmlns:a16="http://schemas.microsoft.com/office/drawing/2014/main" id="{ACC7CAFE-9118-4B9E-90A4-93EB73277B21}"/>
              </a:ext>
            </a:extLst>
          </p:cNvPr>
          <p:cNvSpPr/>
          <p:nvPr/>
        </p:nvSpPr>
        <p:spPr>
          <a:xfrm>
            <a:off x="9715500" y="609600"/>
            <a:ext cx="5969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0339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C96D588-6458-4C94-B4AB-877309DB6289}"/>
              </a:ext>
            </a:extLst>
          </p:cNvPr>
          <p:cNvSpPr txBox="1"/>
          <p:nvPr/>
        </p:nvSpPr>
        <p:spPr>
          <a:xfrm>
            <a:off x="1349061" y="633040"/>
            <a:ext cx="7833575" cy="646331"/>
          </a:xfrm>
          <a:prstGeom prst="rect">
            <a:avLst/>
          </a:prstGeom>
          <a:noFill/>
        </p:spPr>
        <p:txBody>
          <a:bodyPr wrap="square">
            <a:spAutoFit/>
          </a:bodyPr>
          <a:lstStyle/>
          <a:p>
            <a:r>
              <a:rPr lang="es-MX" sz="1800" b="1" u="none" strike="noStrike" dirty="0">
                <a:solidFill>
                  <a:srgbClr val="000000"/>
                </a:solidFill>
                <a:effectLst/>
              </a:rPr>
              <a:t>Pregunta No. 10. ¿Cómo  cataloga las competencias técnicas o tecnológicas que tienen los docentes de su EE en el manejo de las TIC? </a:t>
            </a:r>
            <a:endParaRPr lang="es-CO" dirty="0"/>
          </a:p>
        </p:txBody>
      </p:sp>
      <p:graphicFrame>
        <p:nvGraphicFramePr>
          <p:cNvPr id="4" name="Gráfico 3">
            <a:extLst>
              <a:ext uri="{FF2B5EF4-FFF2-40B4-BE49-F238E27FC236}">
                <a16:creationId xmlns:a16="http://schemas.microsoft.com/office/drawing/2014/main" id="{FAC13161-D296-48C3-AE7F-ACE94A965FA6}"/>
              </a:ext>
            </a:extLst>
          </p:cNvPr>
          <p:cNvGraphicFramePr>
            <a:graphicFrameLocks/>
          </p:cNvGraphicFramePr>
          <p:nvPr>
            <p:extLst>
              <p:ext uri="{D42A27DB-BD31-4B8C-83A1-F6EECF244321}">
                <p14:modId xmlns:p14="http://schemas.microsoft.com/office/powerpoint/2010/main" val="1000577493"/>
              </p:ext>
            </p:extLst>
          </p:nvPr>
        </p:nvGraphicFramePr>
        <p:xfrm>
          <a:off x="1836410" y="1680619"/>
          <a:ext cx="6931072" cy="48546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853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4E88E19-974A-4BEB-B7B0-B959CC7DAE8E}"/>
              </a:ext>
            </a:extLst>
          </p:cNvPr>
          <p:cNvSpPr/>
          <p:nvPr/>
        </p:nvSpPr>
        <p:spPr>
          <a:xfrm>
            <a:off x="2928659" y="209349"/>
            <a:ext cx="4942443"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TABLA RESUMEN</a:t>
            </a:r>
          </a:p>
        </p:txBody>
      </p:sp>
      <p:graphicFrame>
        <p:nvGraphicFramePr>
          <p:cNvPr id="3" name="Tabla 2">
            <a:extLst>
              <a:ext uri="{FF2B5EF4-FFF2-40B4-BE49-F238E27FC236}">
                <a16:creationId xmlns:a16="http://schemas.microsoft.com/office/drawing/2014/main" id="{DBF4FC66-8EA7-4661-BA4A-B0634B466F52}"/>
              </a:ext>
            </a:extLst>
          </p:cNvPr>
          <p:cNvGraphicFramePr>
            <a:graphicFrameLocks noGrp="1"/>
          </p:cNvGraphicFramePr>
          <p:nvPr>
            <p:extLst>
              <p:ext uri="{D42A27DB-BD31-4B8C-83A1-F6EECF244321}">
                <p14:modId xmlns:p14="http://schemas.microsoft.com/office/powerpoint/2010/main" val="1439463635"/>
              </p:ext>
            </p:extLst>
          </p:nvPr>
        </p:nvGraphicFramePr>
        <p:xfrm>
          <a:off x="2057400" y="965200"/>
          <a:ext cx="6249474" cy="4063173"/>
        </p:xfrm>
        <a:graphic>
          <a:graphicData uri="http://schemas.openxmlformats.org/drawingml/2006/table">
            <a:tbl>
              <a:tblPr>
                <a:tableStyleId>{5C22544A-7EE6-4342-B048-85BDC9FD1C3A}</a:tableStyleId>
              </a:tblPr>
              <a:tblGrid>
                <a:gridCol w="1540625">
                  <a:extLst>
                    <a:ext uri="{9D8B030D-6E8A-4147-A177-3AD203B41FA5}">
                      <a16:colId xmlns:a16="http://schemas.microsoft.com/office/drawing/2014/main" val="3496704269"/>
                    </a:ext>
                  </a:extLst>
                </a:gridCol>
                <a:gridCol w="959164">
                  <a:extLst>
                    <a:ext uri="{9D8B030D-6E8A-4147-A177-3AD203B41FA5}">
                      <a16:colId xmlns:a16="http://schemas.microsoft.com/office/drawing/2014/main" val="3810282532"/>
                    </a:ext>
                  </a:extLst>
                </a:gridCol>
                <a:gridCol w="1249895">
                  <a:extLst>
                    <a:ext uri="{9D8B030D-6E8A-4147-A177-3AD203B41FA5}">
                      <a16:colId xmlns:a16="http://schemas.microsoft.com/office/drawing/2014/main" val="1567444588"/>
                    </a:ext>
                  </a:extLst>
                </a:gridCol>
                <a:gridCol w="1249895">
                  <a:extLst>
                    <a:ext uri="{9D8B030D-6E8A-4147-A177-3AD203B41FA5}">
                      <a16:colId xmlns:a16="http://schemas.microsoft.com/office/drawing/2014/main" val="3647441984"/>
                    </a:ext>
                  </a:extLst>
                </a:gridCol>
                <a:gridCol w="1249895">
                  <a:extLst>
                    <a:ext uri="{9D8B030D-6E8A-4147-A177-3AD203B41FA5}">
                      <a16:colId xmlns:a16="http://schemas.microsoft.com/office/drawing/2014/main" val="1641202640"/>
                    </a:ext>
                  </a:extLst>
                </a:gridCol>
              </a:tblGrid>
              <a:tr h="518855">
                <a:tc>
                  <a:txBody>
                    <a:bodyPr/>
                    <a:lstStyle/>
                    <a:p>
                      <a:pPr algn="l" fontAlgn="b"/>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ctr"/>
                      <a:r>
                        <a:rPr lang="es-CO" sz="1600" u="none" strike="noStrike">
                          <a:effectLst/>
                        </a:rPr>
                        <a:t>EXCELENTE</a:t>
                      </a:r>
                      <a:endParaRPr lang="es-CO"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BUENO</a:t>
                      </a:r>
                      <a:endParaRPr lang="es-CO"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REGULAR</a:t>
                      </a:r>
                      <a:endParaRPr lang="es-CO" sz="16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DEFICIENTE</a:t>
                      </a:r>
                      <a:endParaRPr lang="es-CO" sz="16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58815735"/>
                  </a:ext>
                </a:extLst>
              </a:tr>
              <a:tr h="327874">
                <a:tc>
                  <a:txBody>
                    <a:bodyPr/>
                    <a:lstStyle/>
                    <a:p>
                      <a:pPr algn="l" fontAlgn="b"/>
                      <a:r>
                        <a:rPr lang="es-CO" sz="1600" u="none" strike="noStrike">
                          <a:effectLst/>
                        </a:rPr>
                        <a:t>PREGUNTA 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38</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55</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43</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13</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76971142"/>
                  </a:ext>
                </a:extLst>
              </a:tr>
              <a:tr h="327874">
                <a:tc>
                  <a:txBody>
                    <a:bodyPr/>
                    <a:lstStyle/>
                    <a:p>
                      <a:pPr algn="l" fontAlgn="b"/>
                      <a:r>
                        <a:rPr lang="es-CO" sz="1600" u="none" strike="noStrike">
                          <a:effectLst/>
                        </a:rPr>
                        <a:t>PREGUNTA 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41</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76</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32</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03495425"/>
                  </a:ext>
                </a:extLst>
              </a:tr>
              <a:tr h="327874">
                <a:tc>
                  <a:txBody>
                    <a:bodyPr/>
                    <a:lstStyle/>
                    <a:p>
                      <a:pPr algn="l" fontAlgn="b"/>
                      <a:r>
                        <a:rPr lang="es-CO" sz="1600" u="none" strike="noStrike">
                          <a:effectLst/>
                        </a:rPr>
                        <a:t>PREGUNTA 3</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105</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15563087"/>
                  </a:ext>
                </a:extLst>
              </a:tr>
              <a:tr h="327874">
                <a:tc>
                  <a:txBody>
                    <a:bodyPr/>
                    <a:lstStyle/>
                    <a:p>
                      <a:pPr algn="l" fontAlgn="b"/>
                      <a:r>
                        <a:rPr lang="es-CO" sz="1600" u="none" strike="noStrike">
                          <a:effectLst/>
                        </a:rPr>
                        <a:t>PREGUNTA 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19</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67</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58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74321516"/>
                  </a:ext>
                </a:extLst>
              </a:tr>
              <a:tr h="327874">
                <a:tc>
                  <a:txBody>
                    <a:bodyPr/>
                    <a:lstStyle/>
                    <a:p>
                      <a:pPr algn="l" fontAlgn="b"/>
                      <a:r>
                        <a:rPr lang="es-CO" sz="1600" u="none" strike="noStrike">
                          <a:effectLst/>
                        </a:rPr>
                        <a:t>PREGUNTA 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45</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43</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37</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14378297"/>
                  </a:ext>
                </a:extLst>
              </a:tr>
              <a:tr h="327874">
                <a:tc>
                  <a:txBody>
                    <a:bodyPr/>
                    <a:lstStyle/>
                    <a:p>
                      <a:pPr algn="l" fontAlgn="b"/>
                      <a:r>
                        <a:rPr lang="es-CO" sz="1600" u="none" strike="noStrike">
                          <a:effectLst/>
                        </a:rPr>
                        <a:t>PREGUNTA 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19</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93</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33</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13209796"/>
                  </a:ext>
                </a:extLst>
              </a:tr>
              <a:tr h="327874">
                <a:tc>
                  <a:txBody>
                    <a:bodyPr/>
                    <a:lstStyle/>
                    <a:p>
                      <a:pPr algn="l" fontAlgn="b"/>
                      <a:r>
                        <a:rPr lang="es-CO" sz="1600" u="none" strike="noStrike">
                          <a:effectLst/>
                        </a:rPr>
                        <a:t>PREGUNTA 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16</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68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58</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53668359"/>
                  </a:ext>
                </a:extLst>
              </a:tr>
              <a:tr h="327874">
                <a:tc>
                  <a:txBody>
                    <a:bodyPr/>
                    <a:lstStyle/>
                    <a:p>
                      <a:pPr algn="l" fontAlgn="b"/>
                      <a:r>
                        <a:rPr lang="es-CO" sz="1600" u="none" strike="noStrike">
                          <a:effectLst/>
                        </a:rPr>
                        <a:t>PREGUNTA 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30</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78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30</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11</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394108783"/>
                  </a:ext>
                </a:extLst>
              </a:tr>
              <a:tr h="327874">
                <a:tc>
                  <a:txBody>
                    <a:bodyPr/>
                    <a:lstStyle/>
                    <a:p>
                      <a:pPr algn="l" fontAlgn="b"/>
                      <a:r>
                        <a:rPr lang="es-CO" sz="1600" u="none" strike="noStrike">
                          <a:effectLst/>
                        </a:rPr>
                        <a:t>PREGUNTA 9</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38</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51</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32</a:t>
                      </a:r>
                      <a:endParaRPr lang="es-CO" sz="16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09853300"/>
                  </a:ext>
                </a:extLst>
              </a:tr>
              <a:tr h="593452">
                <a:tc>
                  <a:txBody>
                    <a:bodyPr/>
                    <a:lstStyle/>
                    <a:p>
                      <a:pPr algn="l" fontAlgn="b"/>
                      <a:r>
                        <a:rPr lang="es-CO" sz="1600" u="none" strike="noStrike">
                          <a:effectLst/>
                        </a:rPr>
                        <a:t>PREGUNTA 10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a:effectLst/>
                        </a:rPr>
                        <a:t>97</a:t>
                      </a:r>
                      <a:endParaRPr lang="es-CO" sz="1600" b="0"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47</a:t>
                      </a:r>
                      <a:endParaRPr lang="es-CO" sz="16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01672784"/>
                  </a:ext>
                </a:extLst>
              </a:tr>
            </a:tbl>
          </a:graphicData>
        </a:graphic>
      </p:graphicFrame>
      <p:graphicFrame>
        <p:nvGraphicFramePr>
          <p:cNvPr id="11" name="Tabla 10">
            <a:extLst>
              <a:ext uri="{FF2B5EF4-FFF2-40B4-BE49-F238E27FC236}">
                <a16:creationId xmlns:a16="http://schemas.microsoft.com/office/drawing/2014/main" id="{640E59AE-E08A-4811-A52C-2E4826077643}"/>
              </a:ext>
            </a:extLst>
          </p:cNvPr>
          <p:cNvGraphicFramePr>
            <a:graphicFrameLocks noGrp="1"/>
          </p:cNvGraphicFramePr>
          <p:nvPr>
            <p:extLst>
              <p:ext uri="{D42A27DB-BD31-4B8C-83A1-F6EECF244321}">
                <p14:modId xmlns:p14="http://schemas.microsoft.com/office/powerpoint/2010/main" val="1518711774"/>
              </p:ext>
            </p:extLst>
          </p:nvPr>
        </p:nvGraphicFramePr>
        <p:xfrm>
          <a:off x="1537775" y="5277494"/>
          <a:ext cx="6769099" cy="506730"/>
        </p:xfrm>
        <a:graphic>
          <a:graphicData uri="http://schemas.openxmlformats.org/drawingml/2006/table">
            <a:tbl>
              <a:tblPr>
                <a:tableStyleId>{5C22544A-7EE6-4342-B048-85BDC9FD1C3A}</a:tableStyleId>
              </a:tblPr>
              <a:tblGrid>
                <a:gridCol w="964286">
                  <a:extLst>
                    <a:ext uri="{9D8B030D-6E8A-4147-A177-3AD203B41FA5}">
                      <a16:colId xmlns:a16="http://schemas.microsoft.com/office/drawing/2014/main" val="254856902"/>
                    </a:ext>
                  </a:extLst>
                </a:gridCol>
                <a:gridCol w="563296">
                  <a:extLst>
                    <a:ext uri="{9D8B030D-6E8A-4147-A177-3AD203B41FA5}">
                      <a16:colId xmlns:a16="http://schemas.microsoft.com/office/drawing/2014/main" val="3146198318"/>
                    </a:ext>
                  </a:extLst>
                </a:gridCol>
                <a:gridCol w="763791">
                  <a:extLst>
                    <a:ext uri="{9D8B030D-6E8A-4147-A177-3AD203B41FA5}">
                      <a16:colId xmlns:a16="http://schemas.microsoft.com/office/drawing/2014/main" val="3582703544"/>
                    </a:ext>
                  </a:extLst>
                </a:gridCol>
                <a:gridCol w="563296">
                  <a:extLst>
                    <a:ext uri="{9D8B030D-6E8A-4147-A177-3AD203B41FA5}">
                      <a16:colId xmlns:a16="http://schemas.microsoft.com/office/drawing/2014/main" val="78761498"/>
                    </a:ext>
                  </a:extLst>
                </a:gridCol>
                <a:gridCol w="668317">
                  <a:extLst>
                    <a:ext uri="{9D8B030D-6E8A-4147-A177-3AD203B41FA5}">
                      <a16:colId xmlns:a16="http://schemas.microsoft.com/office/drawing/2014/main" val="3015956570"/>
                    </a:ext>
                  </a:extLst>
                </a:gridCol>
                <a:gridCol w="544201">
                  <a:extLst>
                    <a:ext uri="{9D8B030D-6E8A-4147-A177-3AD203B41FA5}">
                      <a16:colId xmlns:a16="http://schemas.microsoft.com/office/drawing/2014/main" val="264425796"/>
                    </a:ext>
                  </a:extLst>
                </a:gridCol>
                <a:gridCol w="782886">
                  <a:extLst>
                    <a:ext uri="{9D8B030D-6E8A-4147-A177-3AD203B41FA5}">
                      <a16:colId xmlns:a16="http://schemas.microsoft.com/office/drawing/2014/main" val="3588009719"/>
                    </a:ext>
                  </a:extLst>
                </a:gridCol>
                <a:gridCol w="582391">
                  <a:extLst>
                    <a:ext uri="{9D8B030D-6E8A-4147-A177-3AD203B41FA5}">
                      <a16:colId xmlns:a16="http://schemas.microsoft.com/office/drawing/2014/main" val="3642573523"/>
                    </a:ext>
                  </a:extLst>
                </a:gridCol>
                <a:gridCol w="725602">
                  <a:extLst>
                    <a:ext uri="{9D8B030D-6E8A-4147-A177-3AD203B41FA5}">
                      <a16:colId xmlns:a16="http://schemas.microsoft.com/office/drawing/2014/main" val="1285673069"/>
                    </a:ext>
                  </a:extLst>
                </a:gridCol>
                <a:gridCol w="611033">
                  <a:extLst>
                    <a:ext uri="{9D8B030D-6E8A-4147-A177-3AD203B41FA5}">
                      <a16:colId xmlns:a16="http://schemas.microsoft.com/office/drawing/2014/main" val="2990893663"/>
                    </a:ext>
                  </a:extLst>
                </a:gridCol>
              </a:tblGrid>
              <a:tr h="190500">
                <a:tc gridSpan="2">
                  <a:txBody>
                    <a:bodyPr/>
                    <a:lstStyle/>
                    <a:p>
                      <a:pPr algn="ctr" fontAlgn="ctr"/>
                      <a:r>
                        <a:rPr lang="es-CO" sz="1600" u="none" strike="noStrike">
                          <a:effectLst/>
                        </a:rPr>
                        <a:t>D</a:t>
                      </a:r>
                      <a:endParaRPr lang="es-CO" sz="16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gridSpan="2">
                  <a:txBody>
                    <a:bodyPr/>
                    <a:lstStyle/>
                    <a:p>
                      <a:pPr algn="ctr" fontAlgn="ctr"/>
                      <a:r>
                        <a:rPr lang="es-CO" sz="1600" u="none" strike="noStrike">
                          <a:effectLst/>
                        </a:rPr>
                        <a:t>C</a:t>
                      </a:r>
                      <a:endParaRPr lang="es-CO" sz="16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gridSpan="2">
                  <a:txBody>
                    <a:bodyPr/>
                    <a:lstStyle/>
                    <a:p>
                      <a:pPr algn="ctr" fontAlgn="ctr"/>
                      <a:r>
                        <a:rPr lang="es-CO" sz="1600" u="none" strike="noStrike">
                          <a:effectLst/>
                        </a:rPr>
                        <a:t>B</a:t>
                      </a:r>
                      <a:endParaRPr lang="es-CO" sz="16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gridSpan="2">
                  <a:txBody>
                    <a:bodyPr/>
                    <a:lstStyle/>
                    <a:p>
                      <a:pPr algn="ctr" fontAlgn="ctr"/>
                      <a:r>
                        <a:rPr lang="es-CO" sz="1600" u="none" strike="noStrike">
                          <a:effectLst/>
                        </a:rPr>
                        <a:t>A</a:t>
                      </a:r>
                      <a:endParaRPr lang="es-CO" sz="16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tc gridSpan="2">
                  <a:txBody>
                    <a:bodyPr/>
                    <a:lstStyle/>
                    <a:p>
                      <a:pPr algn="ctr" fontAlgn="ctr"/>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es-CO"/>
                    </a:p>
                  </a:txBody>
                  <a:tcPr/>
                </a:tc>
                <a:extLst>
                  <a:ext uri="{0D108BD9-81ED-4DB2-BD59-A6C34878D82A}">
                    <a16:rowId xmlns:a16="http://schemas.microsoft.com/office/drawing/2014/main" val="319063528"/>
                  </a:ext>
                </a:extLst>
              </a:tr>
              <a:tr h="190500">
                <a:tc>
                  <a:txBody>
                    <a:bodyPr/>
                    <a:lstStyle/>
                    <a:p>
                      <a:pPr algn="ctr" fontAlgn="ctr"/>
                      <a:r>
                        <a:rPr lang="es-CO" sz="1600" u="none" strike="noStrike">
                          <a:effectLst/>
                        </a:rPr>
                        <a:t>110</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433</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29%</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722</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48%</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225</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15%</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a:effectLst/>
                        </a:rPr>
                        <a:t>1490</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600" u="none" strike="noStrike" dirty="0">
                          <a:effectLst/>
                        </a:rPr>
                        <a:t>100%</a:t>
                      </a:r>
                      <a:endParaRPr lang="es-CO" sz="1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290314708"/>
                  </a:ext>
                </a:extLst>
              </a:tr>
            </a:tbl>
          </a:graphicData>
        </a:graphic>
      </p:graphicFrame>
      <p:sp>
        <p:nvSpPr>
          <p:cNvPr id="12" name="Rectángulo 11">
            <a:extLst>
              <a:ext uri="{FF2B5EF4-FFF2-40B4-BE49-F238E27FC236}">
                <a16:creationId xmlns:a16="http://schemas.microsoft.com/office/drawing/2014/main" id="{DCC20743-5E2E-4FC5-AC7A-160E6A6A2A55}"/>
              </a:ext>
            </a:extLst>
          </p:cNvPr>
          <p:cNvSpPr/>
          <p:nvPr/>
        </p:nvSpPr>
        <p:spPr>
          <a:xfrm>
            <a:off x="2057400" y="5784224"/>
            <a:ext cx="6316115" cy="769441"/>
          </a:xfrm>
          <a:prstGeom prst="rect">
            <a:avLst/>
          </a:prstGeom>
          <a:noFill/>
        </p:spPr>
        <p:txBody>
          <a:bodyPr wrap="square" lIns="91440" tIns="45720" rIns="91440" bIns="45720">
            <a:spAutoFit/>
          </a:bodyPr>
          <a:lstStyle/>
          <a:p>
            <a:pPr algn="ctr"/>
            <a:r>
              <a:rPr lang="es-ES" sz="4400" b="0" cap="none" spc="0" dirty="0">
                <a:ln w="0"/>
                <a:solidFill>
                  <a:schemeClr val="tx1"/>
                </a:solidFill>
                <a:effectLst>
                  <a:outerShdw blurRad="38100" dist="19050" dir="2700000" algn="tl" rotWithShape="0">
                    <a:schemeClr val="dk1">
                      <a:alpha val="40000"/>
                    </a:schemeClr>
                  </a:outerShdw>
                </a:effectLst>
              </a:rPr>
              <a:t>RESULTADO = 63,56 %</a:t>
            </a:r>
          </a:p>
        </p:txBody>
      </p:sp>
    </p:spTree>
    <p:extLst>
      <p:ext uri="{BB962C8B-B14F-4D97-AF65-F5344CB8AC3E}">
        <p14:creationId xmlns:p14="http://schemas.microsoft.com/office/powerpoint/2010/main" val="70792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D752A56-23C9-4C2F-8605-82EEBE69F1AA}"/>
              </a:ext>
            </a:extLst>
          </p:cNvPr>
          <p:cNvSpPr/>
          <p:nvPr/>
        </p:nvSpPr>
        <p:spPr>
          <a:xfrm>
            <a:off x="2883217" y="0"/>
            <a:ext cx="4792659"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REDES SOCIALES</a:t>
            </a:r>
          </a:p>
        </p:txBody>
      </p:sp>
      <p:sp>
        <p:nvSpPr>
          <p:cNvPr id="3" name="CuadroTexto 2">
            <a:extLst>
              <a:ext uri="{FF2B5EF4-FFF2-40B4-BE49-F238E27FC236}">
                <a16:creationId xmlns:a16="http://schemas.microsoft.com/office/drawing/2014/main" id="{D38EDF3F-1D4A-46BB-8A54-BF35D3001669}"/>
              </a:ext>
            </a:extLst>
          </p:cNvPr>
          <p:cNvSpPr txBox="1"/>
          <p:nvPr/>
        </p:nvSpPr>
        <p:spPr>
          <a:xfrm>
            <a:off x="588631" y="895777"/>
            <a:ext cx="9199313" cy="2036198"/>
          </a:xfrm>
          <a:prstGeom prst="rect">
            <a:avLst/>
          </a:prstGeom>
          <a:noFill/>
        </p:spPr>
        <p:txBody>
          <a:bodyPr wrap="square" rtlCol="0">
            <a:spAutoFit/>
          </a:bodyPr>
          <a:lstStyle/>
          <a:p>
            <a:r>
              <a:rPr lang="es-MX" sz="2000" dirty="0">
                <a:latin typeface="Abyss" pitchFamily="50" charset="0"/>
              </a:rPr>
              <a:t>FACEBOOK: </a:t>
            </a:r>
            <a:r>
              <a:rPr lang="es-MX" dirty="0">
                <a:latin typeface="Abyss" pitchFamily="50" charset="0"/>
                <a:hlinkClick r:id="rId2"/>
              </a:rPr>
              <a:t>https://web.facebook.com/sedhuila</a:t>
            </a:r>
            <a:r>
              <a:rPr lang="es-MX" dirty="0">
                <a:latin typeface="Abyss" pitchFamily="50" charset="0"/>
              </a:rPr>
              <a:t> (/</a:t>
            </a:r>
            <a:r>
              <a:rPr lang="es-MX" dirty="0" err="1">
                <a:latin typeface="Abyss" pitchFamily="50" charset="0"/>
              </a:rPr>
              <a:t>sedhuila</a:t>
            </a:r>
            <a:r>
              <a:rPr lang="es-MX" dirty="0">
                <a:latin typeface="Abyss" pitchFamily="50" charset="0"/>
              </a:rPr>
              <a:t>)</a:t>
            </a:r>
          </a:p>
          <a:p>
            <a:r>
              <a:rPr lang="es-MX" sz="2000" dirty="0">
                <a:latin typeface="Abyss" pitchFamily="50" charset="0"/>
              </a:rPr>
              <a:t>INSTAGRAM: </a:t>
            </a:r>
            <a:r>
              <a:rPr lang="es-MX" dirty="0">
                <a:latin typeface="Abyss" pitchFamily="50" charset="0"/>
                <a:hlinkClick r:id="rId3"/>
              </a:rPr>
              <a:t>https://www.instagram.com/sedhuila/</a:t>
            </a:r>
            <a:r>
              <a:rPr lang="es-MX" dirty="0">
                <a:latin typeface="Abyss" pitchFamily="50" charset="0"/>
              </a:rPr>
              <a:t> (@sedhuila)</a:t>
            </a:r>
          </a:p>
          <a:p>
            <a:r>
              <a:rPr lang="es-MX" sz="2000" dirty="0">
                <a:latin typeface="Abyss" pitchFamily="50" charset="0"/>
              </a:rPr>
              <a:t>YOUTUBE: </a:t>
            </a:r>
            <a:r>
              <a:rPr lang="es-MX" dirty="0">
                <a:latin typeface="Abyss" pitchFamily="50" charset="0"/>
                <a:hlinkClick r:id="rId4"/>
              </a:rPr>
              <a:t>https://www.youtube.com/channel/UCKb_5RItbWOwQS3Y0PvyRVg</a:t>
            </a:r>
            <a:r>
              <a:rPr lang="es-MX" dirty="0">
                <a:latin typeface="Abyss" pitchFamily="50" charset="0"/>
              </a:rPr>
              <a:t> (</a:t>
            </a:r>
            <a:r>
              <a:rPr lang="es-CO" b="0" i="0" dirty="0">
                <a:solidFill>
                  <a:srgbClr val="0F0F0F"/>
                </a:solidFill>
                <a:effectLst/>
                <a:latin typeface="Roboto" panose="02000000000000000000" pitchFamily="2" charset="0"/>
              </a:rPr>
              <a:t>Proyectos Educativos del Huila)</a:t>
            </a:r>
          </a:p>
          <a:p>
            <a:endParaRPr lang="es-CO" dirty="0">
              <a:solidFill>
                <a:srgbClr val="0F0F0F"/>
              </a:solidFill>
              <a:latin typeface="Roboto" panose="02000000000000000000" pitchFamily="2" charset="0"/>
            </a:endParaRPr>
          </a:p>
          <a:p>
            <a:r>
              <a:rPr lang="es-CO" dirty="0">
                <a:solidFill>
                  <a:srgbClr val="0F0F0F"/>
                </a:solidFill>
                <a:latin typeface="Roboto" panose="02000000000000000000" pitchFamily="2" charset="0"/>
              </a:rPr>
              <a:t>Nota: Solo son canales de difusión, estos no tienen como objetivo responder ninguna solicitud, ni se gestiona ningún trámite a través de estas redes.</a:t>
            </a:r>
            <a:endParaRPr lang="es-MX" dirty="0">
              <a:latin typeface="Abyss" pitchFamily="50" charset="0"/>
            </a:endParaRPr>
          </a:p>
        </p:txBody>
      </p:sp>
      <p:pic>
        <p:nvPicPr>
          <p:cNvPr id="6" name="Imagen 5" descr="Diagrama&#10;&#10;Descripción generada automáticamente">
            <a:extLst>
              <a:ext uri="{FF2B5EF4-FFF2-40B4-BE49-F238E27FC236}">
                <a16:creationId xmlns:a16="http://schemas.microsoft.com/office/drawing/2014/main" id="{9B36D5DA-3882-46D0-8500-87641282B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972" y="3375025"/>
            <a:ext cx="5027490" cy="3241696"/>
          </a:xfrm>
          <a:prstGeom prst="rect">
            <a:avLst/>
          </a:prstGeom>
        </p:spPr>
      </p:pic>
      <p:pic>
        <p:nvPicPr>
          <p:cNvPr id="8" name="Imagen 7" descr="Interfaz de usuario gráfica, Aplicación&#10;&#10;Descripción generada automáticamente">
            <a:extLst>
              <a:ext uri="{FF2B5EF4-FFF2-40B4-BE49-F238E27FC236}">
                <a16:creationId xmlns:a16="http://schemas.microsoft.com/office/drawing/2014/main" id="{E9FF70CB-305B-4BA0-A4D7-FC6DB9535C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2462" y="2810435"/>
            <a:ext cx="4893972" cy="3806286"/>
          </a:xfrm>
          <a:prstGeom prst="rect">
            <a:avLst/>
          </a:prstGeom>
        </p:spPr>
      </p:pic>
    </p:spTree>
    <p:extLst>
      <p:ext uri="{BB962C8B-B14F-4D97-AF65-F5344CB8AC3E}">
        <p14:creationId xmlns:p14="http://schemas.microsoft.com/office/powerpoint/2010/main" val="1411017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C148828-50EA-4C42-8B9E-B613696FCE04}"/>
              </a:ext>
            </a:extLst>
          </p:cNvPr>
          <p:cNvSpPr txBox="1"/>
          <p:nvPr/>
        </p:nvSpPr>
        <p:spPr>
          <a:xfrm>
            <a:off x="418942" y="0"/>
            <a:ext cx="9784077" cy="5355312"/>
          </a:xfrm>
          <a:prstGeom prst="rect">
            <a:avLst/>
          </a:prstGeom>
          <a:noFill/>
        </p:spPr>
        <p:txBody>
          <a:bodyPr wrap="square" rtlCol="0">
            <a:spAutoFit/>
          </a:bodyPr>
          <a:lstStyle/>
          <a:p>
            <a:pPr algn="just"/>
            <a:endParaRPr lang="es-MX" sz="1800" dirty="0"/>
          </a:p>
          <a:p>
            <a:pPr algn="just"/>
            <a:r>
              <a:rPr lang="es-MX" sz="1800" dirty="0"/>
              <a:t>Entre los aspectos más relevantes que fueron calificados en estos dos rangos, son:</a:t>
            </a:r>
          </a:p>
          <a:p>
            <a:pPr marL="342900" indent="-342900" algn="just">
              <a:buAutoNum type="arabicPeriod"/>
            </a:pPr>
            <a:r>
              <a:rPr lang="es-MX" sz="1800" dirty="0"/>
              <a:t>Las herramientas tecnológicas  ubicadas en las aulas de clase para desarrollar las actividades pedagógicas, son utilizadas por los docentes, en términos de tiempo, ¿En qué porcentaje? </a:t>
            </a:r>
            <a:r>
              <a:rPr lang="es-MX" sz="1800" b="1" dirty="0"/>
              <a:t>37,58%</a:t>
            </a:r>
          </a:p>
          <a:p>
            <a:pPr marL="342900" indent="-342900" algn="just">
              <a:buAutoNum type="arabicPeriod"/>
            </a:pPr>
            <a:endParaRPr lang="es-MX" sz="1800" dirty="0"/>
          </a:p>
          <a:p>
            <a:pPr algn="just"/>
            <a:r>
              <a:rPr lang="es-MX" sz="1800" dirty="0"/>
              <a:t>4. ¿Los ambientes de aprendizaje constituidos por herramientas tecnológicas como equipos de cómputo (portátiles, tabletas y computadores de mesa), fundamentalmente, son utilizadas por docentes de áreas diferentes a informática y tecnología, para el desarrollo de algunas temáticas especiales con sus estudiantes? </a:t>
            </a:r>
            <a:r>
              <a:rPr lang="es-MX" sz="1800" b="1" dirty="0"/>
              <a:t>42,28%</a:t>
            </a:r>
          </a:p>
          <a:p>
            <a:pPr algn="just"/>
            <a:endParaRPr lang="es-MX" sz="1800" dirty="0"/>
          </a:p>
          <a:p>
            <a:pPr algn="just"/>
            <a:r>
              <a:rPr lang="es-MX" sz="1800" dirty="0"/>
              <a:t>5. Del Internet disponible en el EE, ¿En qué porcentaje, en términos de tiempo, lo utilizan los docentes para apoyar su labor en el aula? </a:t>
            </a:r>
            <a:r>
              <a:rPr lang="es-MX" sz="1800" b="1" dirty="0"/>
              <a:t>53,69%</a:t>
            </a:r>
          </a:p>
          <a:p>
            <a:pPr algn="just"/>
            <a:endParaRPr lang="es-MX" sz="1800" dirty="0"/>
          </a:p>
          <a:p>
            <a:pPr algn="just"/>
            <a:r>
              <a:rPr lang="es-MX" sz="1800" dirty="0"/>
              <a:t>7. ¿Con que frecuencia los docentes interaccionan con contenidos educativos digitales (buscadores, blogs, foros, materiales multimedia, recursos digitalizados, Objetos Virtuales de Aprendizaje (OVA)), en línea o fuera de línea, en la gestión pedagógica con sus estudiantes?   </a:t>
            </a:r>
            <a:r>
              <a:rPr lang="es-MX" sz="1800" b="1" dirty="0"/>
              <a:t>43,62%</a:t>
            </a:r>
          </a:p>
          <a:p>
            <a:pPr algn="just"/>
            <a:endParaRPr lang="es-MX" sz="1800" dirty="0"/>
          </a:p>
          <a:p>
            <a:pPr algn="just"/>
            <a:r>
              <a:rPr lang="es-MX" sz="1800" dirty="0"/>
              <a:t>9. ¿En su institución educativa se desarrollan proyectos (investigación, aulas, experiencias significativas, ONDAS y proyectos pedagógicos),  en los que se evidencia empoderamiento de las TIC? </a:t>
            </a:r>
            <a:r>
              <a:rPr lang="es-MX" sz="1800" b="1" dirty="0"/>
              <a:t>55,7%</a:t>
            </a:r>
          </a:p>
        </p:txBody>
      </p:sp>
    </p:spTree>
    <p:extLst>
      <p:ext uri="{BB962C8B-B14F-4D97-AF65-F5344CB8AC3E}">
        <p14:creationId xmlns:p14="http://schemas.microsoft.com/office/powerpoint/2010/main" val="42216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57D7A2C-AC36-44F4-B720-118FAA627CEA}"/>
              </a:ext>
            </a:extLst>
          </p:cNvPr>
          <p:cNvSpPr/>
          <p:nvPr/>
        </p:nvSpPr>
        <p:spPr>
          <a:xfrm>
            <a:off x="2510949" y="39532"/>
            <a:ext cx="5796780"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COMPORTAMIENTO</a:t>
            </a:r>
          </a:p>
        </p:txBody>
      </p:sp>
      <p:graphicFrame>
        <p:nvGraphicFramePr>
          <p:cNvPr id="6" name="Gráfico 5">
            <a:extLst>
              <a:ext uri="{FF2B5EF4-FFF2-40B4-BE49-F238E27FC236}">
                <a16:creationId xmlns:a16="http://schemas.microsoft.com/office/drawing/2014/main" id="{A901F02A-E39C-40DA-91B6-18CF3F435D22}"/>
              </a:ext>
            </a:extLst>
          </p:cNvPr>
          <p:cNvGraphicFramePr>
            <a:graphicFrameLocks/>
          </p:cNvGraphicFramePr>
          <p:nvPr>
            <p:extLst>
              <p:ext uri="{D42A27DB-BD31-4B8C-83A1-F6EECF244321}">
                <p14:modId xmlns:p14="http://schemas.microsoft.com/office/powerpoint/2010/main" val="3591055187"/>
              </p:ext>
            </p:extLst>
          </p:nvPr>
        </p:nvGraphicFramePr>
        <p:xfrm>
          <a:off x="4851400" y="1168400"/>
          <a:ext cx="5948363" cy="3644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7C4E0431-3B97-4C37-BBF8-4A59A3E4764A}"/>
              </a:ext>
            </a:extLst>
          </p:cNvPr>
          <p:cNvGraphicFramePr>
            <a:graphicFrameLocks noGrp="1"/>
          </p:cNvGraphicFramePr>
          <p:nvPr>
            <p:extLst>
              <p:ext uri="{D42A27DB-BD31-4B8C-83A1-F6EECF244321}">
                <p14:modId xmlns:p14="http://schemas.microsoft.com/office/powerpoint/2010/main" val="524158748"/>
              </p:ext>
            </p:extLst>
          </p:nvPr>
        </p:nvGraphicFramePr>
        <p:xfrm>
          <a:off x="661988" y="1781175"/>
          <a:ext cx="3098800" cy="2419350"/>
        </p:xfrm>
        <a:graphic>
          <a:graphicData uri="http://schemas.openxmlformats.org/drawingml/2006/table">
            <a:tbl>
              <a:tblPr>
                <a:tableStyleId>{5C22544A-7EE6-4342-B048-85BDC9FD1C3A}</a:tableStyleId>
              </a:tblPr>
              <a:tblGrid>
                <a:gridCol w="761220">
                  <a:extLst>
                    <a:ext uri="{9D8B030D-6E8A-4147-A177-3AD203B41FA5}">
                      <a16:colId xmlns:a16="http://schemas.microsoft.com/office/drawing/2014/main" val="851064938"/>
                    </a:ext>
                  </a:extLst>
                </a:gridCol>
                <a:gridCol w="1132315">
                  <a:extLst>
                    <a:ext uri="{9D8B030D-6E8A-4147-A177-3AD203B41FA5}">
                      <a16:colId xmlns:a16="http://schemas.microsoft.com/office/drawing/2014/main" val="3772398655"/>
                    </a:ext>
                  </a:extLst>
                </a:gridCol>
                <a:gridCol w="1205265">
                  <a:extLst>
                    <a:ext uri="{9D8B030D-6E8A-4147-A177-3AD203B41FA5}">
                      <a16:colId xmlns:a16="http://schemas.microsoft.com/office/drawing/2014/main" val="2578754246"/>
                    </a:ext>
                  </a:extLst>
                </a:gridCol>
              </a:tblGrid>
              <a:tr h="895350">
                <a:tc>
                  <a:txBody>
                    <a:bodyPr/>
                    <a:lstStyle/>
                    <a:p>
                      <a:pPr algn="ctr" rtl="0" fontAlgn="ctr"/>
                      <a:r>
                        <a:rPr lang="es-CO" sz="1800" u="none" strike="noStrike">
                          <a:effectLst/>
                        </a:rPr>
                        <a:t>Año</a:t>
                      </a:r>
                      <a:endParaRPr lang="es-CO"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800" u="none" strike="noStrike">
                          <a:effectLst/>
                        </a:rPr>
                        <a:t>Total de encuestas aplicadas</a:t>
                      </a:r>
                      <a:endParaRPr lang="es-CO"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800" u="none" strike="noStrike">
                          <a:effectLst/>
                        </a:rPr>
                        <a:t>Cambio Porcentual Anual</a:t>
                      </a:r>
                      <a:endParaRPr lang="es-CO"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6668024"/>
                  </a:ext>
                </a:extLst>
              </a:tr>
              <a:tr h="304800">
                <a:tc>
                  <a:txBody>
                    <a:bodyPr/>
                    <a:lstStyle/>
                    <a:p>
                      <a:pPr algn="r" rtl="0" fontAlgn="b"/>
                      <a:r>
                        <a:rPr lang="es-CO" sz="1800" u="none" strike="noStrike">
                          <a:effectLst/>
                        </a:rPr>
                        <a:t>2018</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134</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3696170"/>
                  </a:ext>
                </a:extLst>
              </a:tr>
              <a:tr h="304800">
                <a:tc>
                  <a:txBody>
                    <a:bodyPr/>
                    <a:lstStyle/>
                    <a:p>
                      <a:pPr algn="r" rtl="0" fontAlgn="b"/>
                      <a:r>
                        <a:rPr lang="es-CO" sz="1800" u="none" strike="noStrike">
                          <a:effectLst/>
                        </a:rPr>
                        <a:t>2019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142</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5,97%</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6812387"/>
                  </a:ext>
                </a:extLst>
              </a:tr>
              <a:tr h="304800">
                <a:tc>
                  <a:txBody>
                    <a:bodyPr/>
                    <a:lstStyle/>
                    <a:p>
                      <a:pPr algn="r" rtl="0" fontAlgn="b"/>
                      <a:r>
                        <a:rPr lang="es-CO" sz="1800" u="none" strike="noStrike">
                          <a:effectLst/>
                        </a:rPr>
                        <a:t>2020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160</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12,67%</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4271445"/>
                  </a:ext>
                </a:extLst>
              </a:tr>
              <a:tr h="304800">
                <a:tc>
                  <a:txBody>
                    <a:bodyPr/>
                    <a:lstStyle/>
                    <a:p>
                      <a:pPr algn="r" rtl="0" fontAlgn="b"/>
                      <a:r>
                        <a:rPr lang="es-CO" sz="1800" u="none" strike="noStrike">
                          <a:effectLst/>
                        </a:rPr>
                        <a:t>2021</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169</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5,6%</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0621568"/>
                  </a:ext>
                </a:extLst>
              </a:tr>
              <a:tr h="304800">
                <a:tc>
                  <a:txBody>
                    <a:bodyPr/>
                    <a:lstStyle/>
                    <a:p>
                      <a:pPr algn="r" rtl="0" fontAlgn="b"/>
                      <a:r>
                        <a:rPr lang="es-CO" sz="1800" u="none" strike="noStrike">
                          <a:effectLst/>
                        </a:rPr>
                        <a:t>2022</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149</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dirty="0">
                          <a:effectLst/>
                        </a:rPr>
                        <a:t>-11,8%</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2168172"/>
                  </a:ext>
                </a:extLst>
              </a:tr>
            </a:tbl>
          </a:graphicData>
        </a:graphic>
      </p:graphicFrame>
    </p:spTree>
    <p:extLst>
      <p:ext uri="{BB962C8B-B14F-4D97-AF65-F5344CB8AC3E}">
        <p14:creationId xmlns:p14="http://schemas.microsoft.com/office/powerpoint/2010/main" val="36920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57D7A2C-AC36-44F4-B720-118FAA627CEA}"/>
              </a:ext>
            </a:extLst>
          </p:cNvPr>
          <p:cNvSpPr/>
          <p:nvPr/>
        </p:nvSpPr>
        <p:spPr>
          <a:xfrm>
            <a:off x="2510949" y="39532"/>
            <a:ext cx="5796780"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COMPORTAMIENTO</a:t>
            </a:r>
          </a:p>
        </p:txBody>
      </p:sp>
      <p:graphicFrame>
        <p:nvGraphicFramePr>
          <p:cNvPr id="5" name="Gráfico 4">
            <a:extLst>
              <a:ext uri="{FF2B5EF4-FFF2-40B4-BE49-F238E27FC236}">
                <a16:creationId xmlns:a16="http://schemas.microsoft.com/office/drawing/2014/main" id="{AFB0D10C-9E42-4B99-A39E-15271FCAD973}"/>
              </a:ext>
            </a:extLst>
          </p:cNvPr>
          <p:cNvGraphicFramePr>
            <a:graphicFrameLocks/>
          </p:cNvGraphicFramePr>
          <p:nvPr>
            <p:extLst>
              <p:ext uri="{D42A27DB-BD31-4B8C-83A1-F6EECF244321}">
                <p14:modId xmlns:p14="http://schemas.microsoft.com/office/powerpoint/2010/main" val="2081705619"/>
              </p:ext>
            </p:extLst>
          </p:nvPr>
        </p:nvGraphicFramePr>
        <p:xfrm>
          <a:off x="4724401" y="1384300"/>
          <a:ext cx="5930900" cy="3362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575A054A-C5E4-472D-B123-2A8293E77D96}"/>
              </a:ext>
            </a:extLst>
          </p:cNvPr>
          <p:cNvGraphicFramePr>
            <a:graphicFrameLocks noGrp="1"/>
          </p:cNvGraphicFramePr>
          <p:nvPr>
            <p:extLst>
              <p:ext uri="{D42A27DB-BD31-4B8C-83A1-F6EECF244321}">
                <p14:modId xmlns:p14="http://schemas.microsoft.com/office/powerpoint/2010/main" val="1531942557"/>
              </p:ext>
            </p:extLst>
          </p:nvPr>
        </p:nvGraphicFramePr>
        <p:xfrm>
          <a:off x="244475" y="1295400"/>
          <a:ext cx="4111625" cy="3284538"/>
        </p:xfrm>
        <a:graphic>
          <a:graphicData uri="http://schemas.openxmlformats.org/drawingml/2006/table">
            <a:tbl>
              <a:tblPr>
                <a:tableStyleId>{5C22544A-7EE6-4342-B048-85BDC9FD1C3A}</a:tableStyleId>
              </a:tblPr>
              <a:tblGrid>
                <a:gridCol w="1339194">
                  <a:extLst>
                    <a:ext uri="{9D8B030D-6E8A-4147-A177-3AD203B41FA5}">
                      <a16:colId xmlns:a16="http://schemas.microsoft.com/office/drawing/2014/main" val="842138779"/>
                    </a:ext>
                  </a:extLst>
                </a:gridCol>
                <a:gridCol w="1565931">
                  <a:extLst>
                    <a:ext uri="{9D8B030D-6E8A-4147-A177-3AD203B41FA5}">
                      <a16:colId xmlns:a16="http://schemas.microsoft.com/office/drawing/2014/main" val="1613178241"/>
                    </a:ext>
                  </a:extLst>
                </a:gridCol>
                <a:gridCol w="1206500">
                  <a:extLst>
                    <a:ext uri="{9D8B030D-6E8A-4147-A177-3AD203B41FA5}">
                      <a16:colId xmlns:a16="http://schemas.microsoft.com/office/drawing/2014/main" val="1447475385"/>
                    </a:ext>
                  </a:extLst>
                </a:gridCol>
              </a:tblGrid>
              <a:tr h="1760538">
                <a:tc>
                  <a:txBody>
                    <a:bodyPr/>
                    <a:lstStyle/>
                    <a:p>
                      <a:pPr algn="ctr" rtl="0" fontAlgn="ctr"/>
                      <a:r>
                        <a:rPr lang="es-CO" sz="1800" u="none" strike="noStrike" dirty="0">
                          <a:effectLst/>
                        </a:rPr>
                        <a:t>Año</a:t>
                      </a:r>
                      <a:endParaRPr lang="es-CO"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000" u="none" strike="noStrike" dirty="0">
                          <a:effectLst/>
                        </a:rPr>
                        <a:t> </a:t>
                      </a:r>
                    </a:p>
                    <a:p>
                      <a:pPr algn="ctr" rtl="0" fontAlgn="ctr"/>
                      <a:r>
                        <a:rPr lang="es-MX" sz="1800" u="none" strike="noStrike" dirty="0" err="1">
                          <a:effectLst/>
                        </a:rPr>
                        <a:t>N°</a:t>
                      </a:r>
                      <a:r>
                        <a:rPr lang="es-MX" sz="1800" u="none" strike="noStrike" dirty="0">
                          <a:effectLst/>
                        </a:rPr>
                        <a:t> encuestas que estén entre los rangos favorables</a:t>
                      </a:r>
                    </a:p>
                    <a:p>
                      <a:pPr algn="ctr" rtl="0" fontAlgn="ctr"/>
                      <a:r>
                        <a:rPr lang="es-CO" sz="1800" u="none" strike="noStrike" dirty="0">
                          <a:effectLst/>
                        </a:rPr>
                        <a:t>                                                      </a:t>
                      </a:r>
                      <a:endParaRPr lang="es-CO"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800" u="none" strike="noStrike" dirty="0">
                          <a:effectLst/>
                        </a:rPr>
                        <a:t>Cambio Anual Porcentual</a:t>
                      </a:r>
                      <a:endParaRPr lang="es-CO"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1596623"/>
                  </a:ext>
                </a:extLst>
              </a:tr>
              <a:tr h="304800">
                <a:tc>
                  <a:txBody>
                    <a:bodyPr/>
                    <a:lstStyle/>
                    <a:p>
                      <a:pPr algn="r" rtl="0" fontAlgn="b"/>
                      <a:r>
                        <a:rPr lang="es-CO" sz="1800" u="none" strike="noStrike">
                          <a:effectLst/>
                        </a:rPr>
                        <a:t>2018</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dirty="0">
                          <a:effectLst/>
                        </a:rPr>
                        <a:t>73</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7154740"/>
                  </a:ext>
                </a:extLst>
              </a:tr>
              <a:tr h="304800">
                <a:tc>
                  <a:txBody>
                    <a:bodyPr/>
                    <a:lstStyle/>
                    <a:p>
                      <a:pPr algn="r" rtl="0" fontAlgn="b"/>
                      <a:r>
                        <a:rPr lang="es-CO" sz="1800" u="none" strike="noStrike">
                          <a:effectLst/>
                        </a:rPr>
                        <a:t>2019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81</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10,95%</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3197574"/>
                  </a:ext>
                </a:extLst>
              </a:tr>
              <a:tr h="304800">
                <a:tc>
                  <a:txBody>
                    <a:bodyPr/>
                    <a:lstStyle/>
                    <a:p>
                      <a:pPr algn="r" rtl="0" fontAlgn="b"/>
                      <a:r>
                        <a:rPr lang="es-CO" sz="1800" u="none" strike="noStrike">
                          <a:effectLst/>
                        </a:rPr>
                        <a:t>2020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dirty="0">
                          <a:effectLst/>
                        </a:rPr>
                        <a:t>105</a:t>
                      </a:r>
                      <a:endParaRPr lang="es-CO"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29,62%</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106587"/>
                  </a:ext>
                </a:extLst>
              </a:tr>
              <a:tr h="304800">
                <a:tc>
                  <a:txBody>
                    <a:bodyPr/>
                    <a:lstStyle/>
                    <a:p>
                      <a:pPr algn="r" rtl="0" fontAlgn="b"/>
                      <a:r>
                        <a:rPr lang="es-CO" sz="1800" u="none" strike="noStrike">
                          <a:effectLst/>
                        </a:rPr>
                        <a:t>2021</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106</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0,95%</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652725"/>
                  </a:ext>
                </a:extLst>
              </a:tr>
              <a:tr h="304800">
                <a:tc>
                  <a:txBody>
                    <a:bodyPr/>
                    <a:lstStyle/>
                    <a:p>
                      <a:pPr algn="r" rtl="0" fontAlgn="b"/>
                      <a:r>
                        <a:rPr lang="es-CO" sz="1800" u="none" strike="noStrike">
                          <a:effectLst/>
                        </a:rPr>
                        <a:t>2022</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95</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dirty="0">
                          <a:effectLst/>
                        </a:rPr>
                        <a:t>-10,37%</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708694"/>
                  </a:ext>
                </a:extLst>
              </a:tr>
            </a:tbl>
          </a:graphicData>
        </a:graphic>
      </p:graphicFrame>
    </p:spTree>
    <p:extLst>
      <p:ext uri="{BB962C8B-B14F-4D97-AF65-F5344CB8AC3E}">
        <p14:creationId xmlns:p14="http://schemas.microsoft.com/office/powerpoint/2010/main" val="136129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DE5263B-92B1-4FC3-9E90-6B0393119090}"/>
              </a:ext>
            </a:extLst>
          </p:cNvPr>
          <p:cNvSpPr/>
          <p:nvPr/>
        </p:nvSpPr>
        <p:spPr>
          <a:xfrm>
            <a:off x="2510949" y="39532"/>
            <a:ext cx="5796780"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COMPORTAMIENTO</a:t>
            </a:r>
          </a:p>
        </p:txBody>
      </p:sp>
      <p:graphicFrame>
        <p:nvGraphicFramePr>
          <p:cNvPr id="7" name="Gráfico 6">
            <a:extLst>
              <a:ext uri="{FF2B5EF4-FFF2-40B4-BE49-F238E27FC236}">
                <a16:creationId xmlns:a16="http://schemas.microsoft.com/office/drawing/2014/main" id="{49ECFA0C-3DEF-4D60-8254-1FE98BD109E5}"/>
              </a:ext>
            </a:extLst>
          </p:cNvPr>
          <p:cNvGraphicFramePr>
            <a:graphicFrameLocks/>
          </p:cNvGraphicFramePr>
          <p:nvPr>
            <p:extLst>
              <p:ext uri="{D42A27DB-BD31-4B8C-83A1-F6EECF244321}">
                <p14:modId xmlns:p14="http://schemas.microsoft.com/office/powerpoint/2010/main" val="1826210917"/>
              </p:ext>
            </p:extLst>
          </p:nvPr>
        </p:nvGraphicFramePr>
        <p:xfrm>
          <a:off x="3659077" y="1066800"/>
          <a:ext cx="6466681" cy="3745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a:extLst>
              <a:ext uri="{FF2B5EF4-FFF2-40B4-BE49-F238E27FC236}">
                <a16:creationId xmlns:a16="http://schemas.microsoft.com/office/drawing/2014/main" id="{252C098E-1E5B-48AF-9FBC-03AF88CBF9C9}"/>
              </a:ext>
            </a:extLst>
          </p:cNvPr>
          <p:cNvGraphicFramePr>
            <a:graphicFrameLocks noGrp="1"/>
          </p:cNvGraphicFramePr>
          <p:nvPr>
            <p:extLst>
              <p:ext uri="{D42A27DB-BD31-4B8C-83A1-F6EECF244321}">
                <p14:modId xmlns:p14="http://schemas.microsoft.com/office/powerpoint/2010/main" val="503685665"/>
              </p:ext>
            </p:extLst>
          </p:nvPr>
        </p:nvGraphicFramePr>
        <p:xfrm>
          <a:off x="141177" y="1612900"/>
          <a:ext cx="3098800" cy="2419350"/>
        </p:xfrm>
        <a:graphic>
          <a:graphicData uri="http://schemas.openxmlformats.org/drawingml/2006/table">
            <a:tbl>
              <a:tblPr>
                <a:tableStyleId>{5C22544A-7EE6-4342-B048-85BDC9FD1C3A}</a:tableStyleId>
              </a:tblPr>
              <a:tblGrid>
                <a:gridCol w="761220">
                  <a:extLst>
                    <a:ext uri="{9D8B030D-6E8A-4147-A177-3AD203B41FA5}">
                      <a16:colId xmlns:a16="http://schemas.microsoft.com/office/drawing/2014/main" val="2216138829"/>
                    </a:ext>
                  </a:extLst>
                </a:gridCol>
                <a:gridCol w="1132315">
                  <a:extLst>
                    <a:ext uri="{9D8B030D-6E8A-4147-A177-3AD203B41FA5}">
                      <a16:colId xmlns:a16="http://schemas.microsoft.com/office/drawing/2014/main" val="4203262577"/>
                    </a:ext>
                  </a:extLst>
                </a:gridCol>
                <a:gridCol w="1205265">
                  <a:extLst>
                    <a:ext uri="{9D8B030D-6E8A-4147-A177-3AD203B41FA5}">
                      <a16:colId xmlns:a16="http://schemas.microsoft.com/office/drawing/2014/main" val="3888179814"/>
                    </a:ext>
                  </a:extLst>
                </a:gridCol>
              </a:tblGrid>
              <a:tr h="895350">
                <a:tc>
                  <a:txBody>
                    <a:bodyPr/>
                    <a:lstStyle/>
                    <a:p>
                      <a:pPr algn="ctr" rtl="0" fontAlgn="ctr"/>
                      <a:r>
                        <a:rPr lang="es-CO" sz="1800" u="none" strike="noStrike">
                          <a:effectLst/>
                        </a:rPr>
                        <a:t>Año</a:t>
                      </a:r>
                      <a:endParaRPr lang="es-CO"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800" u="none" strike="noStrike" dirty="0">
                          <a:effectLst/>
                        </a:rPr>
                        <a:t>Resultado</a:t>
                      </a:r>
                      <a:endParaRPr lang="es-CO"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O" sz="1800" u="none" strike="noStrike">
                          <a:effectLst/>
                        </a:rPr>
                        <a:t>Cambio Porcentual Anual</a:t>
                      </a:r>
                      <a:endParaRPr lang="es-CO"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90910419"/>
                  </a:ext>
                </a:extLst>
              </a:tr>
              <a:tr h="304800">
                <a:tc>
                  <a:txBody>
                    <a:bodyPr/>
                    <a:lstStyle/>
                    <a:p>
                      <a:pPr algn="r" rtl="0" fontAlgn="b"/>
                      <a:r>
                        <a:rPr lang="es-CO" sz="1800" u="none" strike="noStrike">
                          <a:effectLst/>
                        </a:rPr>
                        <a:t>2018</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54,48%</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0%</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8929453"/>
                  </a:ext>
                </a:extLst>
              </a:tr>
              <a:tr h="304800">
                <a:tc>
                  <a:txBody>
                    <a:bodyPr/>
                    <a:lstStyle/>
                    <a:p>
                      <a:pPr algn="r" rtl="0" fontAlgn="b"/>
                      <a:r>
                        <a:rPr lang="es-CO" sz="1800" u="none" strike="noStrike">
                          <a:effectLst/>
                        </a:rPr>
                        <a:t>2019</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57,04%</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2,56%</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72268"/>
                  </a:ext>
                </a:extLst>
              </a:tr>
              <a:tr h="304800">
                <a:tc>
                  <a:txBody>
                    <a:bodyPr/>
                    <a:lstStyle/>
                    <a:p>
                      <a:pPr algn="r" rtl="0" fontAlgn="b"/>
                      <a:r>
                        <a:rPr lang="es-CO" sz="1800" u="none" strike="noStrike">
                          <a:effectLst/>
                        </a:rPr>
                        <a:t>2020</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65,63%</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8,59%</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3884128"/>
                  </a:ext>
                </a:extLst>
              </a:tr>
              <a:tr h="304800">
                <a:tc>
                  <a:txBody>
                    <a:bodyPr/>
                    <a:lstStyle/>
                    <a:p>
                      <a:pPr algn="r" rtl="0" fontAlgn="b"/>
                      <a:r>
                        <a:rPr lang="es-CO" sz="1800" u="none" strike="noStrike">
                          <a:effectLst/>
                        </a:rPr>
                        <a:t>2021</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62,72%</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a:effectLst/>
                        </a:rPr>
                        <a:t>-2,91%</a:t>
                      </a:r>
                      <a:endParaRPr lang="es-CO"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9468090"/>
                  </a:ext>
                </a:extLst>
              </a:tr>
              <a:tr h="304800">
                <a:tc>
                  <a:txBody>
                    <a:bodyPr/>
                    <a:lstStyle/>
                    <a:p>
                      <a:pPr algn="r" rtl="0" fontAlgn="b"/>
                      <a:r>
                        <a:rPr lang="es-CO" sz="1800" u="none" strike="noStrike">
                          <a:effectLst/>
                        </a:rPr>
                        <a:t>2022</a:t>
                      </a:r>
                      <a:endParaRPr lang="es-CO"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ctr"/>
                      <a:r>
                        <a:rPr lang="es-CO" sz="1800" u="none" strike="noStrike">
                          <a:effectLst/>
                        </a:rPr>
                        <a:t>63,56%</a:t>
                      </a:r>
                      <a:endParaRPr lang="es-CO" sz="1800" b="0" i="0" u="none" strike="noStrike">
                        <a:solidFill>
                          <a:srgbClr val="000000"/>
                        </a:solidFill>
                        <a:effectLst/>
                        <a:latin typeface="Calibri" panose="020F0502020204030204" pitchFamily="34" charset="0"/>
                      </a:endParaRPr>
                    </a:p>
                  </a:txBody>
                  <a:tcPr marL="9525" marR="9525" marT="9525" marB="0" anchor="ctr"/>
                </a:tc>
                <a:tc>
                  <a:txBody>
                    <a:bodyPr/>
                    <a:lstStyle/>
                    <a:p>
                      <a:pPr algn="r" rtl="0" fontAlgn="b"/>
                      <a:r>
                        <a:rPr lang="es-CO" sz="1800" u="none" strike="noStrike" dirty="0">
                          <a:effectLst/>
                        </a:rPr>
                        <a:t>0,84%</a:t>
                      </a:r>
                      <a:endParaRPr lang="es-CO"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5496154"/>
                  </a:ext>
                </a:extLst>
              </a:tr>
            </a:tbl>
          </a:graphicData>
        </a:graphic>
      </p:graphicFrame>
    </p:spTree>
    <p:extLst>
      <p:ext uri="{BB962C8B-B14F-4D97-AF65-F5344CB8AC3E}">
        <p14:creationId xmlns:p14="http://schemas.microsoft.com/office/powerpoint/2010/main" val="233430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374F73A-8A13-4A40-AF8A-FF24C72E5543}"/>
              </a:ext>
            </a:extLst>
          </p:cNvPr>
          <p:cNvPicPr>
            <a:picLocks noChangeAspect="1"/>
          </p:cNvPicPr>
          <p:nvPr/>
        </p:nvPicPr>
        <p:blipFill rotWithShape="1">
          <a:blip r:embed="rId2"/>
          <a:srcRect l="65210" t="16375" r="6744" b="35783"/>
          <a:stretch/>
        </p:blipFill>
        <p:spPr>
          <a:xfrm>
            <a:off x="300445" y="615622"/>
            <a:ext cx="9843611" cy="5518806"/>
          </a:xfrm>
          <a:prstGeom prst="rect">
            <a:avLst/>
          </a:prstGeom>
        </p:spPr>
      </p:pic>
    </p:spTree>
    <p:extLst>
      <p:ext uri="{BB962C8B-B14F-4D97-AF65-F5344CB8AC3E}">
        <p14:creationId xmlns:p14="http://schemas.microsoft.com/office/powerpoint/2010/main" val="2666703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5718B32-939D-4B26-BD33-5F2562FAD452}"/>
              </a:ext>
            </a:extLst>
          </p:cNvPr>
          <p:cNvPicPr>
            <a:picLocks noChangeAspect="1"/>
          </p:cNvPicPr>
          <p:nvPr/>
        </p:nvPicPr>
        <p:blipFill rotWithShape="1">
          <a:blip r:embed="rId2"/>
          <a:srcRect l="65195" t="16375" r="6940" b="36887"/>
          <a:stretch/>
        </p:blipFill>
        <p:spPr>
          <a:xfrm>
            <a:off x="317092" y="592636"/>
            <a:ext cx="10094005" cy="5564777"/>
          </a:xfrm>
          <a:prstGeom prst="rect">
            <a:avLst/>
          </a:prstGeom>
        </p:spPr>
      </p:pic>
    </p:spTree>
    <p:extLst>
      <p:ext uri="{BB962C8B-B14F-4D97-AF65-F5344CB8AC3E}">
        <p14:creationId xmlns:p14="http://schemas.microsoft.com/office/powerpoint/2010/main" val="84082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84CAB6-667E-4F14-87F1-E69A1EC7E916}"/>
              </a:ext>
            </a:extLst>
          </p:cNvPr>
          <p:cNvPicPr>
            <a:picLocks noChangeAspect="1"/>
          </p:cNvPicPr>
          <p:nvPr/>
        </p:nvPicPr>
        <p:blipFill rotWithShape="1">
          <a:blip r:embed="rId2"/>
          <a:srcRect l="65316" t="16374" r="6865" b="37256"/>
          <a:stretch/>
        </p:blipFill>
        <p:spPr>
          <a:xfrm>
            <a:off x="309571" y="664482"/>
            <a:ext cx="9895633" cy="5421086"/>
          </a:xfrm>
          <a:prstGeom prst="rect">
            <a:avLst/>
          </a:prstGeom>
        </p:spPr>
      </p:pic>
    </p:spTree>
    <p:extLst>
      <p:ext uri="{BB962C8B-B14F-4D97-AF65-F5344CB8AC3E}">
        <p14:creationId xmlns:p14="http://schemas.microsoft.com/office/powerpoint/2010/main" val="3990157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AF75933-E352-4406-9A2C-C2FDA3D1EB51}"/>
              </a:ext>
            </a:extLst>
          </p:cNvPr>
          <p:cNvSpPr txBox="1"/>
          <p:nvPr/>
        </p:nvSpPr>
        <p:spPr>
          <a:xfrm>
            <a:off x="268941" y="1014162"/>
            <a:ext cx="9962859" cy="5272021"/>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pPr>
            <a:r>
              <a:rPr lang="es-MX" sz="2000" dirty="0"/>
              <a:t>Navas, E., Aponte, G., &amp; Luna, B. (2014). la </a:t>
            </a:r>
            <a:r>
              <a:rPr lang="es-MX" sz="2000" dirty="0" err="1"/>
              <a:t>tecnologia</a:t>
            </a:r>
            <a:r>
              <a:rPr lang="es-MX" sz="2000" dirty="0"/>
              <a:t> . Red de revistas </a:t>
            </a:r>
            <a:r>
              <a:rPr lang="es-MX" sz="2000" dirty="0" err="1"/>
              <a:t>cientificas</a:t>
            </a:r>
            <a:r>
              <a:rPr lang="es-MX" sz="2000" dirty="0"/>
              <a:t> de América latina del caribe, España y </a:t>
            </a:r>
            <a:r>
              <a:rPr lang="es-MX" sz="2000" dirty="0" err="1"/>
              <a:t>Potugal</a:t>
            </a:r>
            <a:r>
              <a:rPr lang="es-MX" sz="2000" dirty="0"/>
              <a:t>, 158 – 163</a:t>
            </a:r>
          </a:p>
          <a:p>
            <a:pPr marL="457200" indent="-457200">
              <a:lnSpc>
                <a:spcPct val="107000"/>
              </a:lnSpc>
              <a:spcAft>
                <a:spcPts val="800"/>
              </a:spcAft>
              <a:buFont typeface="Arial" panose="020B0604020202020204" pitchFamily="34" charset="0"/>
              <a:buChar char="•"/>
            </a:pPr>
            <a:r>
              <a:rPr lang="it-IT" sz="2000" dirty="0"/>
              <a:t>Cordero, C. (2014). la tecnologia. Guatemala.</a:t>
            </a:r>
          </a:p>
          <a:p>
            <a:pPr marL="457200" indent="-457200">
              <a:lnSpc>
                <a:spcPct val="107000"/>
              </a:lnSpc>
              <a:spcAft>
                <a:spcPts val="800"/>
              </a:spcAft>
              <a:buFont typeface="Arial" panose="020B0604020202020204" pitchFamily="34" charset="0"/>
              <a:buChar char="•"/>
            </a:pPr>
            <a:r>
              <a:rPr lang="es-CO" sz="2000" dirty="0"/>
              <a:t>Sánchez, c. (2018). </a:t>
            </a:r>
            <a:r>
              <a:rPr lang="es-CO" sz="2000" dirty="0" err="1"/>
              <a:t>Terminos</a:t>
            </a:r>
            <a:r>
              <a:rPr lang="es-CO" sz="2000" dirty="0"/>
              <a:t> de la </a:t>
            </a:r>
            <a:r>
              <a:rPr lang="es-CO" sz="2000" dirty="0" err="1"/>
              <a:t>tecnologia</a:t>
            </a:r>
            <a:r>
              <a:rPr lang="es-CO" sz="2000" dirty="0"/>
              <a:t>. Lima, Perú: Universidad Ricardo Palma.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González, M. L. (2011). RECURSOS EDUCATIVOS TIC DE INFORMACIÓN, COLABORACIÓN Y APRENDIZAJE.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Píxel-Bit. Revista de Medios y Educación</a:t>
            </a:r>
            <a:r>
              <a:rPr lang="es-ES" sz="1800" dirty="0">
                <a:effectLst/>
                <a:latin typeface="Calibri" panose="020F0502020204030204" pitchFamily="34" charset="0"/>
                <a:ea typeface="Calibri" panose="020F0502020204030204" pitchFamily="34" charset="0"/>
                <a:cs typeface="Times New Roman" panose="02020603050405020304" pitchFamily="18" charset="0"/>
              </a:rPr>
              <a:t>, 69-81.</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Ministerio de las TIC - MinTIC. (07 de Septiembre de 2020).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Portal Ministerio de Tecnologías de la Información y las comunicaciones de Colombia</a:t>
            </a:r>
            <a:r>
              <a:rPr lang="es-ES" sz="1800" dirty="0">
                <a:effectLst/>
                <a:latin typeface="Calibri" panose="020F0502020204030204" pitchFamily="34" charset="0"/>
                <a:ea typeface="Calibri" panose="020F0502020204030204" pitchFamily="34" charset="0"/>
                <a:cs typeface="Times New Roman" panose="02020603050405020304" pitchFamily="18" charset="0"/>
              </a:rPr>
              <a:t>. Obtenido de https://www.mintic.gov.co/portal/inicio/5755:Tecnolog-as-de-la-Informaci-n-y-las-Comunicaciones-TIC</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Rosario, J. (2005).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La Tecnología de la Información y la Comunicación (TIC). Su uso como Herramienta para el Fortalecimiento y el Desarrollo de la Educación Virtual.</a:t>
            </a:r>
            <a:r>
              <a:rPr lang="es-ES" sz="1800" dirty="0">
                <a:effectLst/>
                <a:latin typeface="Calibri" panose="020F0502020204030204" pitchFamily="34" charset="0"/>
                <a:ea typeface="Calibri" panose="020F0502020204030204" pitchFamily="34" charset="0"/>
                <a:cs typeface="Times New Roman" panose="02020603050405020304" pitchFamily="18" charset="0"/>
              </a:rPr>
              <a:t> Obtenido de Observatorio para la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CiberSociedad</a:t>
            </a:r>
            <a:r>
              <a:rPr lang="es-ES" sz="1800" dirty="0">
                <a:effectLst/>
                <a:latin typeface="Calibri" panose="020F0502020204030204" pitchFamily="34" charset="0"/>
                <a:ea typeface="Calibri" panose="020F0502020204030204" pitchFamily="34" charset="0"/>
                <a:cs typeface="Times New Roman" panose="02020603050405020304" pitchFamily="18" charset="0"/>
              </a:rPr>
              <a:t> : http://www.cibersociedad.net/archivo/articulo.php?art=218</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cs typeface="Times New Roman" panose="02020603050405020304" pitchFamily="18" charset="0"/>
              </a:rPr>
              <a:t>Vargas, S. A. (2014). </a:t>
            </a:r>
            <a:r>
              <a:rPr lang="es-ES" sz="1800" i="1" dirty="0">
                <a:effectLst/>
                <a:latin typeface="Calibri" panose="020F0502020204030204" pitchFamily="34" charset="0"/>
                <a:ea typeface="Calibri" panose="020F0502020204030204" pitchFamily="34" charset="0"/>
                <a:cs typeface="Times New Roman" panose="02020603050405020304" pitchFamily="18" charset="0"/>
              </a:rPr>
              <a:t>Libro Electrónico Multimedial: Tecnología Educativa.</a:t>
            </a:r>
            <a:r>
              <a:rPr lang="es-ES" sz="1800" dirty="0">
                <a:effectLst/>
                <a:latin typeface="Calibri" panose="020F0502020204030204" pitchFamily="34" charset="0"/>
                <a:ea typeface="Calibri" panose="020F0502020204030204" pitchFamily="34" charset="0"/>
                <a:cs typeface="Times New Roman" panose="02020603050405020304" pitchFamily="18" charset="0"/>
              </a:rPr>
              <a:t> Bucaramanga: Universidad de Santander, Ed.</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B09B853A-4E8C-447E-85FC-56591DC0CC4C}"/>
              </a:ext>
            </a:extLst>
          </p:cNvPr>
          <p:cNvSpPr/>
          <p:nvPr/>
        </p:nvSpPr>
        <p:spPr>
          <a:xfrm>
            <a:off x="567961" y="-632012"/>
            <a:ext cx="9663839" cy="180380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REFERENCIAS</a:t>
            </a:r>
          </a:p>
        </p:txBody>
      </p:sp>
    </p:spTree>
    <p:extLst>
      <p:ext uri="{BB962C8B-B14F-4D97-AF65-F5344CB8AC3E}">
        <p14:creationId xmlns:p14="http://schemas.microsoft.com/office/powerpoint/2010/main" val="2237112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6A2D49-7C33-4A6E-8F4B-8353D0E0025C}"/>
              </a:ext>
            </a:extLst>
          </p:cNvPr>
          <p:cNvSpPr txBox="1"/>
          <p:nvPr/>
        </p:nvSpPr>
        <p:spPr>
          <a:xfrm>
            <a:off x="1857148" y="2392558"/>
            <a:ext cx="7085466" cy="646331"/>
          </a:xfrm>
          <a:prstGeom prst="rect">
            <a:avLst/>
          </a:prstGeom>
          <a:noFill/>
        </p:spPr>
        <p:txBody>
          <a:bodyPr wrap="none" rtlCol="0">
            <a:spAutoFit/>
          </a:bodyPr>
          <a:lstStyle/>
          <a:p>
            <a:r>
              <a:rPr lang="es-MX" sz="3600" dirty="0">
                <a:hlinkClick r:id="rId2" action="ppaction://hlinkfile"/>
              </a:rPr>
              <a:t>CIRCULAR NO. 77 DE 2023  PAGINA 5</a:t>
            </a:r>
            <a:endParaRPr lang="es-CO" sz="3600" dirty="0"/>
          </a:p>
        </p:txBody>
      </p:sp>
      <p:sp>
        <p:nvSpPr>
          <p:cNvPr id="3" name="Rectángulo 2">
            <a:extLst>
              <a:ext uri="{FF2B5EF4-FFF2-40B4-BE49-F238E27FC236}">
                <a16:creationId xmlns:a16="http://schemas.microsoft.com/office/drawing/2014/main" id="{8F49C722-5218-4403-B8F5-56CA396A9154}"/>
              </a:ext>
            </a:extLst>
          </p:cNvPr>
          <p:cNvSpPr/>
          <p:nvPr/>
        </p:nvSpPr>
        <p:spPr>
          <a:xfrm>
            <a:off x="567961" y="180788"/>
            <a:ext cx="9663839" cy="180380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600" b="0" kern="1200" cap="none" spc="0" dirty="0" err="1">
                <a:ln w="0"/>
                <a:solidFill>
                  <a:schemeClr val="tx1"/>
                </a:solidFill>
                <a:effectLst>
                  <a:outerShdw blurRad="38100" dist="19050" dir="2700000" algn="tl" rotWithShape="0">
                    <a:schemeClr val="dk1">
                      <a:alpha val="40000"/>
                    </a:schemeClr>
                  </a:outerShdw>
                </a:effectLst>
                <a:latin typeface="+mj-lt"/>
                <a:ea typeface="+mj-ea"/>
                <a:cs typeface="+mj-cs"/>
              </a:rPr>
              <a:t>ACTUALIZACIÓN</a:t>
            </a:r>
            <a:r>
              <a:rPr lang="en-US" sz="5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 MISEDH</a:t>
            </a:r>
          </a:p>
        </p:txBody>
      </p:sp>
    </p:spTree>
    <p:extLst>
      <p:ext uri="{BB962C8B-B14F-4D97-AF65-F5344CB8AC3E}">
        <p14:creationId xmlns:p14="http://schemas.microsoft.com/office/powerpoint/2010/main" val="2305724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F58670B-C853-40D0-B490-D9DD8714EABC}"/>
              </a:ext>
            </a:extLst>
          </p:cNvPr>
          <p:cNvSpPr/>
          <p:nvPr/>
        </p:nvSpPr>
        <p:spPr>
          <a:xfrm>
            <a:off x="1155576" y="122140"/>
            <a:ext cx="8749511"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ACTUALIZACIÓN MISEDH 2022</a:t>
            </a:r>
          </a:p>
        </p:txBody>
      </p:sp>
      <p:sp>
        <p:nvSpPr>
          <p:cNvPr id="3" name="CuadroTexto 2">
            <a:extLst>
              <a:ext uri="{FF2B5EF4-FFF2-40B4-BE49-F238E27FC236}">
                <a16:creationId xmlns:a16="http://schemas.microsoft.com/office/drawing/2014/main" id="{46C7D449-6945-4079-A968-AB1C7608D231}"/>
              </a:ext>
            </a:extLst>
          </p:cNvPr>
          <p:cNvSpPr txBox="1"/>
          <p:nvPr/>
        </p:nvSpPr>
        <p:spPr>
          <a:xfrm>
            <a:off x="894676" y="834551"/>
            <a:ext cx="5370674" cy="6010556"/>
          </a:xfrm>
          <a:prstGeom prst="rect">
            <a:avLst/>
          </a:prstGeom>
          <a:noFill/>
        </p:spPr>
        <p:txBody>
          <a:bodyPr wrap="square" rtlCol="0">
            <a:spAutoFit/>
          </a:bodyPr>
          <a:lstStyle/>
          <a:p>
            <a:pPr marL="342900" lvl="0"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Escenarios deportivos: </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Espacio de recreación infantil sin infraestructura</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Parque Infantil con mobiliario</a:t>
            </a:r>
          </a:p>
          <a:p>
            <a:pPr marL="342900" lvl="0"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Bienestar Estudiantil: </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Comedores</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Comedores con mobiliario para preescolar</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Comedores exclusivos para preescolar</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Áreas Sanitarias:</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Baterías Sanitarias con accesibilidad a la discapacidad</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Estado de los aparatos sanitarios</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Acces</a:t>
            </a:r>
            <a:r>
              <a:rPr lang="es-CO" sz="1600" dirty="0">
                <a:latin typeface="Calibri" panose="020F0502020204030204" pitchFamily="34" charset="0"/>
                <a:ea typeface="Calibri" panose="020F0502020204030204" pitchFamily="34" charset="0"/>
                <a:cs typeface="Times New Roman" panose="02020603050405020304" pitchFamily="18" charset="0"/>
              </a:rPr>
              <a:t>ibilidad a Personas con discapacidad</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Áreas Académicas (Grados y Grupos):</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0-1-3</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2-4-5</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1-2</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0-2-5</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1-3-4</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2-5</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1-4</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0-3</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0-2-4</a:t>
            </a:r>
          </a:p>
          <a:p>
            <a:pPr marL="764073" lvl="1" indent="-342900">
              <a:buFont typeface="Symbol" panose="05050102010706020507" pitchFamily="18" charset="2"/>
              <a:buChar char=""/>
            </a:pPr>
            <a:r>
              <a:rPr lang="es-MX" sz="1600" dirty="0">
                <a:effectLst/>
                <a:latin typeface="Calibri" panose="020F0502020204030204" pitchFamily="34" charset="0"/>
                <a:ea typeface="Calibri" panose="020F0502020204030204" pitchFamily="34" charset="0"/>
                <a:cs typeface="Times New Roman" panose="02020603050405020304" pitchFamily="18" charset="0"/>
              </a:rPr>
              <a:t>0 y 4</a:t>
            </a:r>
          </a:p>
          <a:p>
            <a:pPr marL="764073" lvl="1" indent="-342900">
              <a:buFont typeface="Symbol" panose="05050102010706020507" pitchFamily="18" charset="2"/>
              <a:buChar char=""/>
            </a:pPr>
            <a:r>
              <a:rPr lang="es-MX" sz="1600" dirty="0">
                <a:effectLst/>
                <a:latin typeface="Calibri" panose="020F0502020204030204" pitchFamily="34" charset="0"/>
                <a:ea typeface="Calibri" panose="020F0502020204030204" pitchFamily="34" charset="0"/>
                <a:cs typeface="Times New Roman" panose="02020603050405020304" pitchFamily="18" charset="0"/>
              </a:rPr>
              <a:t>1 y 3</a:t>
            </a:r>
          </a:p>
          <a:p>
            <a:endParaRPr lang="es-CO" dirty="0"/>
          </a:p>
        </p:txBody>
      </p:sp>
      <p:sp>
        <p:nvSpPr>
          <p:cNvPr id="4" name="CuadroTexto 3">
            <a:extLst>
              <a:ext uri="{FF2B5EF4-FFF2-40B4-BE49-F238E27FC236}">
                <a16:creationId xmlns:a16="http://schemas.microsoft.com/office/drawing/2014/main" id="{EE7DE885-52D8-4245-8BC3-EAF33DFD7BB1}"/>
              </a:ext>
            </a:extLst>
          </p:cNvPr>
          <p:cNvSpPr txBox="1"/>
          <p:nvPr/>
        </p:nvSpPr>
        <p:spPr>
          <a:xfrm>
            <a:off x="2176528" y="3787452"/>
            <a:ext cx="1494640" cy="2840458"/>
          </a:xfrm>
          <a:prstGeom prst="rect">
            <a:avLst/>
          </a:prstGeom>
          <a:noFill/>
        </p:spPr>
        <p:txBody>
          <a:bodyPr wrap="none" rtlCol="0">
            <a:spAutoFit/>
          </a:bodyPr>
          <a:lstStyle/>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1-3-5</a:t>
            </a:r>
            <a:endParaRPr lang="es-CO" sz="1800" dirty="0">
              <a:latin typeface="Calibri" panose="020F0502020204030204" pitchFamily="34" charset="0"/>
              <a:ea typeface="Calibri" panose="020F0502020204030204" pitchFamily="34" charset="0"/>
              <a:cs typeface="Times New Roman" panose="02020603050405020304" pitchFamily="18" charset="0"/>
            </a:endParaRP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0-2-3</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0-1-4</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1-4-5</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2-3-5</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0-2</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3-5</a:t>
            </a:r>
          </a:p>
          <a:p>
            <a:pPr marL="764073" lvl="1" indent="-342900">
              <a:buFont typeface="Symbol" panose="05050102010706020507" pitchFamily="18" charset="2"/>
              <a:buChar char=""/>
            </a:pPr>
            <a:r>
              <a:rPr lang="es-CO" sz="1800" dirty="0">
                <a:effectLst/>
                <a:latin typeface="Calibri" panose="020F0502020204030204" pitchFamily="34" charset="0"/>
                <a:ea typeface="Calibri" panose="020F0502020204030204" pitchFamily="34" charset="0"/>
                <a:cs typeface="Times New Roman" panose="02020603050405020304" pitchFamily="18" charset="0"/>
              </a:rPr>
              <a:t>10-11</a:t>
            </a:r>
          </a:p>
          <a:p>
            <a:pPr marL="764073" lvl="1" indent="-342900">
              <a:buFont typeface="Symbol" panose="05050102010706020507" pitchFamily="18" charset="2"/>
              <a:buChar char=""/>
            </a:pPr>
            <a:r>
              <a:rPr lang="es-CO" sz="1800" dirty="0">
                <a:latin typeface="Calibri" panose="020F0502020204030204" pitchFamily="34" charset="0"/>
                <a:ea typeface="Calibri" panose="020F0502020204030204" pitchFamily="34" charset="0"/>
                <a:cs typeface="Times New Roman" panose="02020603050405020304" pitchFamily="18" charset="0"/>
              </a:rPr>
              <a:t>6-7</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
        <p:nvSpPr>
          <p:cNvPr id="5" name="CuadroTexto 4">
            <a:extLst>
              <a:ext uri="{FF2B5EF4-FFF2-40B4-BE49-F238E27FC236}">
                <a16:creationId xmlns:a16="http://schemas.microsoft.com/office/drawing/2014/main" id="{A522B00C-DE41-46C9-AA7B-8F0877B90336}"/>
              </a:ext>
            </a:extLst>
          </p:cNvPr>
          <p:cNvSpPr txBox="1"/>
          <p:nvPr/>
        </p:nvSpPr>
        <p:spPr>
          <a:xfrm>
            <a:off x="6400029" y="1045470"/>
            <a:ext cx="4122010" cy="2317237"/>
          </a:xfrm>
          <a:prstGeom prst="rect">
            <a:avLst/>
          </a:prstGeom>
          <a:noFill/>
        </p:spPr>
        <p:txBody>
          <a:bodyPr wrap="square" rtlCol="0">
            <a:spAutoFit/>
          </a:bodyPr>
          <a:lstStyle/>
          <a:p>
            <a:pPr marL="342900" lvl="0"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Infraestructura (Tipo de Construcción):</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Encerramiento en Alambre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Infraestructura (Tipo de Piso):</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Césped Sintético</a:t>
            </a:r>
          </a:p>
          <a:p>
            <a:pPr marL="342900" lvl="0"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Área Administrativa: </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Portería</a:t>
            </a:r>
          </a:p>
          <a:p>
            <a:pPr marL="764073" lvl="1" indent="-342900">
              <a:buFont typeface="Symbol" panose="05050102010706020507" pitchFamily="18" charset="2"/>
              <a:buChar char=""/>
            </a:pPr>
            <a:r>
              <a:rPr lang="es-CO" sz="1600" dirty="0">
                <a:effectLst/>
                <a:latin typeface="Calibri" panose="020F0502020204030204" pitchFamily="34" charset="0"/>
                <a:ea typeface="Calibri" panose="020F0502020204030204" pitchFamily="34" charset="0"/>
                <a:cs typeface="Times New Roman" panose="02020603050405020304" pitchFamily="18" charset="0"/>
              </a:rPr>
              <a:t>Archivo</a:t>
            </a:r>
          </a:p>
          <a:p>
            <a:pPr marL="764073" lvl="1" indent="-342900">
              <a:buFont typeface="Symbol" panose="05050102010706020507" pitchFamily="18" charset="2"/>
              <a:buChar char=""/>
            </a:pPr>
            <a:r>
              <a:rPr lang="es-CO" sz="1600" dirty="0">
                <a:latin typeface="Calibri" panose="020F0502020204030204" pitchFamily="34" charset="0"/>
                <a:ea typeface="Calibri" panose="020F0502020204030204" pitchFamily="34" charset="0"/>
                <a:cs typeface="Times New Roman" panose="02020603050405020304" pitchFamily="18" charset="0"/>
              </a:rPr>
              <a:t>Sala de Juntas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CO" dirty="0"/>
          </a:p>
        </p:txBody>
      </p:sp>
    </p:spTree>
    <p:extLst>
      <p:ext uri="{BB962C8B-B14F-4D97-AF65-F5344CB8AC3E}">
        <p14:creationId xmlns:p14="http://schemas.microsoft.com/office/powerpoint/2010/main" val="385765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853E8B7-EA10-4B96-9AAC-B36244BE6AEB}"/>
              </a:ext>
            </a:extLst>
          </p:cNvPr>
          <p:cNvSpPr/>
          <p:nvPr/>
        </p:nvSpPr>
        <p:spPr>
          <a:xfrm>
            <a:off x="1890882" y="2913360"/>
            <a:ext cx="7018011" cy="923330"/>
          </a:xfrm>
          <a:prstGeom prst="rect">
            <a:avLst/>
          </a:prstGeom>
          <a:noFill/>
        </p:spPr>
        <p:txBody>
          <a:bodyPr wrap="none" lIns="91440" tIns="45720" rIns="91440" bIns="45720">
            <a:spAutoFit/>
          </a:bodyPr>
          <a:lstStyle/>
          <a:p>
            <a:pPr algn="ctr"/>
            <a:r>
              <a:rPr lang="es-ES" sz="5400" b="0" cap="none" spc="0" dirty="0">
                <a:ln w="0"/>
                <a:solidFill>
                  <a:schemeClr val="tx1"/>
                </a:solidFill>
                <a:effectLst>
                  <a:outerShdw blurRad="38100" dist="19050" dir="2700000" algn="tl" rotWithShape="0">
                    <a:schemeClr val="dk1">
                      <a:alpha val="40000"/>
                    </a:schemeClr>
                  </a:outerShdw>
                </a:effectLst>
              </a:rPr>
              <a:t>INDICADOR DE GESTIÓN</a:t>
            </a:r>
          </a:p>
        </p:txBody>
      </p:sp>
      <p:sp>
        <p:nvSpPr>
          <p:cNvPr id="3" name="CuadroTexto 2">
            <a:extLst>
              <a:ext uri="{FF2B5EF4-FFF2-40B4-BE49-F238E27FC236}">
                <a16:creationId xmlns:a16="http://schemas.microsoft.com/office/drawing/2014/main" id="{8624D90E-711E-499A-910C-B034DD0B654E}"/>
              </a:ext>
            </a:extLst>
          </p:cNvPr>
          <p:cNvSpPr txBox="1"/>
          <p:nvPr/>
        </p:nvSpPr>
        <p:spPr>
          <a:xfrm>
            <a:off x="1106630" y="3836690"/>
            <a:ext cx="8898654" cy="369332"/>
          </a:xfrm>
          <a:prstGeom prst="rect">
            <a:avLst/>
          </a:prstGeom>
          <a:noFill/>
        </p:spPr>
        <p:txBody>
          <a:bodyPr wrap="none" rtlCol="0">
            <a:spAutoFit/>
          </a:bodyPr>
          <a:lstStyle/>
          <a:p>
            <a:r>
              <a:rPr lang="es-MX" sz="1800" dirty="0"/>
              <a:t>Uso y apropiación de medios TIC (Tecnología de la información y de las telecomunicaciones.) </a:t>
            </a:r>
            <a:endParaRPr lang="es-CO" sz="1800" dirty="0"/>
          </a:p>
        </p:txBody>
      </p:sp>
    </p:spTree>
    <p:extLst>
      <p:ext uri="{BB962C8B-B14F-4D97-AF65-F5344CB8AC3E}">
        <p14:creationId xmlns:p14="http://schemas.microsoft.com/office/powerpoint/2010/main" val="966371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C97376-D229-4D69-974C-CAB17AA02AE9}"/>
              </a:ext>
            </a:extLst>
          </p:cNvPr>
          <p:cNvSpPr txBox="1"/>
          <p:nvPr/>
        </p:nvSpPr>
        <p:spPr>
          <a:xfrm>
            <a:off x="626516" y="361829"/>
            <a:ext cx="9267329" cy="1200329"/>
          </a:xfrm>
          <a:prstGeom prst="rect">
            <a:avLst/>
          </a:prstGeom>
          <a:noFill/>
        </p:spPr>
        <p:txBody>
          <a:bodyPr wrap="square" rtlCol="0">
            <a:spAutoFit/>
          </a:bodyPr>
          <a:lstStyle/>
          <a:p>
            <a:pPr algn="ctr"/>
            <a:r>
              <a:rPr lang="es-MX" sz="1800" b="1" dirty="0"/>
              <a:t>Plan de desarrollo</a:t>
            </a:r>
          </a:p>
          <a:p>
            <a:pPr algn="ctr"/>
            <a:endParaRPr lang="es-MX" sz="1800" b="1" dirty="0"/>
          </a:p>
          <a:p>
            <a:pPr algn="ctr"/>
            <a:r>
              <a:rPr lang="es-MX" sz="1800" b="1" dirty="0"/>
              <a:t>Meta de Producto: Servicios de apoyo a la implementación de modelos de innovación educativa</a:t>
            </a:r>
          </a:p>
          <a:p>
            <a:endParaRPr lang="es-MX" sz="1800" b="1" dirty="0"/>
          </a:p>
        </p:txBody>
      </p:sp>
      <p:graphicFrame>
        <p:nvGraphicFramePr>
          <p:cNvPr id="4" name="Tabla 3">
            <a:extLst>
              <a:ext uri="{FF2B5EF4-FFF2-40B4-BE49-F238E27FC236}">
                <a16:creationId xmlns:a16="http://schemas.microsoft.com/office/drawing/2014/main" id="{CDCB2000-F858-403D-B0D2-FEA39788C4A1}"/>
              </a:ext>
            </a:extLst>
          </p:cNvPr>
          <p:cNvGraphicFramePr>
            <a:graphicFrameLocks noGrp="1"/>
          </p:cNvGraphicFramePr>
          <p:nvPr>
            <p:extLst>
              <p:ext uri="{D42A27DB-BD31-4B8C-83A1-F6EECF244321}">
                <p14:modId xmlns:p14="http://schemas.microsoft.com/office/powerpoint/2010/main" val="4249812681"/>
              </p:ext>
            </p:extLst>
          </p:nvPr>
        </p:nvGraphicFramePr>
        <p:xfrm>
          <a:off x="876889" y="1562158"/>
          <a:ext cx="9045984" cy="3132282"/>
        </p:xfrm>
        <a:graphic>
          <a:graphicData uri="http://schemas.openxmlformats.org/drawingml/2006/table">
            <a:tbl>
              <a:tblPr>
                <a:tableStyleId>{D7AC3CCA-C797-4891-BE02-D94E43425B78}</a:tableStyleId>
              </a:tblPr>
              <a:tblGrid>
                <a:gridCol w="1692147">
                  <a:extLst>
                    <a:ext uri="{9D8B030D-6E8A-4147-A177-3AD203B41FA5}">
                      <a16:colId xmlns:a16="http://schemas.microsoft.com/office/drawing/2014/main" val="2344559595"/>
                    </a:ext>
                  </a:extLst>
                </a:gridCol>
                <a:gridCol w="2266682">
                  <a:extLst>
                    <a:ext uri="{9D8B030D-6E8A-4147-A177-3AD203B41FA5}">
                      <a16:colId xmlns:a16="http://schemas.microsoft.com/office/drawing/2014/main" val="3047518706"/>
                    </a:ext>
                  </a:extLst>
                </a:gridCol>
                <a:gridCol w="2587058">
                  <a:extLst>
                    <a:ext uri="{9D8B030D-6E8A-4147-A177-3AD203B41FA5}">
                      <a16:colId xmlns:a16="http://schemas.microsoft.com/office/drawing/2014/main" val="3520654540"/>
                    </a:ext>
                  </a:extLst>
                </a:gridCol>
                <a:gridCol w="2500097">
                  <a:extLst>
                    <a:ext uri="{9D8B030D-6E8A-4147-A177-3AD203B41FA5}">
                      <a16:colId xmlns:a16="http://schemas.microsoft.com/office/drawing/2014/main" val="2932394743"/>
                    </a:ext>
                  </a:extLst>
                </a:gridCol>
              </a:tblGrid>
              <a:tr h="531957">
                <a:tc>
                  <a:txBody>
                    <a:bodyPr/>
                    <a:lstStyle/>
                    <a:p>
                      <a:pPr algn="ctr" fontAlgn="ctr"/>
                      <a:r>
                        <a:rPr lang="es-CO" sz="2200" u="none" strike="noStrike" dirty="0">
                          <a:effectLst/>
                        </a:rPr>
                        <a:t>2020</a:t>
                      </a:r>
                      <a:endParaRPr lang="es-CO"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200" u="none" strike="noStrike" dirty="0">
                          <a:effectLst/>
                        </a:rPr>
                        <a:t>2021</a:t>
                      </a:r>
                      <a:endParaRPr lang="es-CO"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200" u="none" strike="noStrike">
                          <a:effectLst/>
                        </a:rPr>
                        <a:t>2022</a:t>
                      </a:r>
                      <a:endParaRPr lang="es-CO"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O" sz="2200" u="none" strike="noStrike">
                          <a:effectLst/>
                        </a:rPr>
                        <a:t>2023</a:t>
                      </a:r>
                      <a:endParaRPr lang="es-CO" sz="2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0850832"/>
                  </a:ext>
                </a:extLst>
              </a:tr>
              <a:tr h="1675666">
                <a:tc>
                  <a:txBody>
                    <a:bodyPr/>
                    <a:lstStyle/>
                    <a:p>
                      <a:pPr algn="ctr" fontAlgn="ctr"/>
                      <a:r>
                        <a:rPr lang="es-CO" sz="1600" b="1" u="none" strike="noStrike" dirty="0">
                          <a:effectLst/>
                        </a:rPr>
                        <a:t>100 SEDES EDUCATIVAS</a:t>
                      </a:r>
                      <a:br>
                        <a:rPr lang="es-CO" sz="1100" u="none" strike="noStrike" dirty="0">
                          <a:effectLst/>
                        </a:rPr>
                      </a:br>
                      <a:br>
                        <a:rPr lang="es-CO" sz="1100" u="none" strike="noStrike" dirty="0">
                          <a:effectLst/>
                        </a:rPr>
                      </a:br>
                      <a:r>
                        <a:rPr lang="es-CO" sz="1100" u="none" strike="noStrike" dirty="0">
                          <a:effectLst/>
                        </a:rPr>
                        <a:t>LOS LAURELES,  MARIA MANDIGUAGUA,  SAN ISIDRO,  SAN JOSÉ DE RIECITO,  CAMPESTRE SAN JOSE,  VILLA DE LOS ANDES,  MONSERRATE,  LA MERCED,  EL VERGEL,  SAN JOSE,  LUIS EDGAR DURAN RAMIREZ,  DIVINO SALVADOR</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600" b="1" u="none" strike="noStrike" dirty="0">
                          <a:effectLst/>
                        </a:rPr>
                        <a:t>150 SEDES EDUCATIVAS</a:t>
                      </a:r>
                      <a:br>
                        <a:rPr lang="es-MX" sz="1100" u="none" strike="noStrike" dirty="0">
                          <a:effectLst/>
                        </a:rPr>
                      </a:br>
                      <a:br>
                        <a:rPr lang="es-MX" sz="1100" u="none" strike="noStrike" dirty="0">
                          <a:effectLst/>
                        </a:rPr>
                      </a:br>
                      <a:r>
                        <a:rPr lang="es-MX" sz="1100" u="none" strike="noStrike" dirty="0">
                          <a:effectLst/>
                        </a:rPr>
                        <a:t>PUERTO QUINCHANA, LOS NEGROS, LAS ACACIAS, LA PERDIZ, SILVANIA, EL TEJAR, NUCLEO EL GUADUAL, LA UNION, QUEBRADON SUR, JOSE EUSTACIO RIVERA, MISAEL PASTRANA BORRERO, RIVERITA, GABRIEL PLAZA, LA VICTORIA, JESUS MARIA AGUIRRE, AGROPECUARIA DE AIPE, LA CEJA MESITAS, SANTA RITA, ECOPETROL, JOSE HILARIO LOPEZ</a:t>
                      </a:r>
                      <a:endParaRPr lang="es-MX"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b="1" u="none" strike="noStrike" dirty="0">
                          <a:effectLst/>
                        </a:rPr>
                        <a:t>200 SEDES EDUCATIVAS</a:t>
                      </a:r>
                    </a:p>
                    <a:p>
                      <a:pPr algn="ctr" fontAlgn="ctr"/>
                      <a:endParaRPr lang="es-CO" sz="1600" b="1" i="0" u="none" strike="noStrike" dirty="0">
                        <a:solidFill>
                          <a:srgbClr val="000000"/>
                        </a:solidFill>
                        <a:effectLst/>
                        <a:latin typeface="Calibri" panose="020F0502020204030204" pitchFamily="34" charset="0"/>
                      </a:endParaRPr>
                    </a:p>
                    <a:p>
                      <a:pPr algn="ctr" fontAlgn="ctr"/>
                      <a:r>
                        <a:rPr lang="es-CO" sz="1100" b="0" i="0" u="none" strike="noStrike" dirty="0">
                          <a:solidFill>
                            <a:srgbClr val="000000"/>
                          </a:solidFill>
                          <a:effectLst/>
                          <a:latin typeface="Calibri" panose="020F0502020204030204" pitchFamily="34" charset="0"/>
                        </a:rPr>
                        <a:t>BATEAS,JOSE ACEVEDO Y GÒMEZ, LA VICTORIA, MARTICAS, SAN ADOLFO, SAN JOSE DE LLANITOS, SAN MARCOS, JOSÉ REINEL CERQUERA, NILO, OSPINA PEREZ, SANTA ROSALIA, ALTO DEL OBISPO, CARLOS RAMON REPIZO, LAUREANO GOMEZ, LOS CAUCHOS, OBANDO, YACHAY WASI RUNA YANACUNA, CASCAJAL, COSANZA, LA GAITANA, NARANJAL, PANTANOS, SAN SEBASTIÁN, ALTO HORIZONTE, NUESTRA SEÑORA DEL CARMEN</a:t>
                      </a:r>
                    </a:p>
                    <a:p>
                      <a:pPr algn="ctr" fontAlgn="ct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O" sz="1600" b="1" u="none" strike="noStrike" dirty="0">
                          <a:effectLst/>
                        </a:rPr>
                        <a:t>250 SEDES EDUCATIVAS</a:t>
                      </a:r>
                    </a:p>
                    <a:p>
                      <a:pPr algn="ctr" fontAlgn="ctr"/>
                      <a:endParaRPr lang="es-CO" sz="1100" b="0" i="0" u="none" strike="noStrike" dirty="0">
                        <a:solidFill>
                          <a:srgbClr val="000000"/>
                        </a:solidFill>
                        <a:effectLst/>
                        <a:latin typeface="Calibri" panose="020F0502020204030204" pitchFamily="34" charset="0"/>
                      </a:endParaRPr>
                    </a:p>
                    <a:p>
                      <a:pPr algn="ctr" fontAlgn="ctr"/>
                      <a:r>
                        <a:rPr lang="es-CO" sz="1100" b="0" i="0" u="none" strike="noStrike" dirty="0">
                          <a:solidFill>
                            <a:srgbClr val="000000"/>
                          </a:solidFill>
                          <a:effectLst/>
                          <a:latin typeface="Calibri" panose="020F0502020204030204" pitchFamily="34" charset="0"/>
                        </a:rPr>
                        <a:t> PATIO BONITO, PACARNI, SANTA ANA, MONTESITOS, SAN MIGUEL, TÉCNICO LA VEGA, NTRA. SRA. DEL CARMEN, CRISTOBAL COLON, BELEN, LUIS  CARLOS TRUJILLO P, LA CABAÑA, ANACLETO GARCIA, EL PARAISO, ANTONIO BARAYA, EUGENIO FERRO FALLA, IE PAULO VI, MARIA AUXILIADORA, RAMON ALVARADO SANCHEZ, SAN ANTONIO DEL PESCADO, SANTA MARTA, ESCUELA NORMAL SUPERIOR, JORGE VILLAMIL ORTEGA, NICOLAS MANRIQUE, MONDEYAL, BORDONES.</a:t>
                      </a:r>
                    </a:p>
                  </a:txBody>
                  <a:tcPr marL="9525" marR="9525" marT="9525" marB="0" anchor="ctr"/>
                </a:tc>
                <a:extLst>
                  <a:ext uri="{0D108BD9-81ED-4DB2-BD59-A6C34878D82A}">
                    <a16:rowId xmlns:a16="http://schemas.microsoft.com/office/drawing/2014/main" val="2089745959"/>
                  </a:ext>
                </a:extLst>
              </a:tr>
            </a:tbl>
          </a:graphicData>
        </a:graphic>
      </p:graphicFrame>
    </p:spTree>
    <p:extLst>
      <p:ext uri="{BB962C8B-B14F-4D97-AF65-F5344CB8AC3E}">
        <p14:creationId xmlns:p14="http://schemas.microsoft.com/office/powerpoint/2010/main" val="2216614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185A3E0-A454-4E67-A68A-E517807E17B7}"/>
              </a:ext>
            </a:extLst>
          </p:cNvPr>
          <p:cNvGraphicFramePr>
            <a:graphicFrameLocks noGrp="1"/>
          </p:cNvGraphicFramePr>
          <p:nvPr>
            <p:extLst>
              <p:ext uri="{D42A27DB-BD31-4B8C-83A1-F6EECF244321}">
                <p14:modId xmlns:p14="http://schemas.microsoft.com/office/powerpoint/2010/main" val="4103514468"/>
              </p:ext>
            </p:extLst>
          </p:nvPr>
        </p:nvGraphicFramePr>
        <p:xfrm>
          <a:off x="1045029" y="280988"/>
          <a:ext cx="7953828" cy="4813935"/>
        </p:xfrm>
        <a:graphic>
          <a:graphicData uri="http://schemas.openxmlformats.org/drawingml/2006/table">
            <a:tbl>
              <a:tblPr>
                <a:tableStyleId>{5C22544A-7EE6-4342-B048-85BDC9FD1C3A}</a:tableStyleId>
              </a:tblPr>
              <a:tblGrid>
                <a:gridCol w="1625600">
                  <a:extLst>
                    <a:ext uri="{9D8B030D-6E8A-4147-A177-3AD203B41FA5}">
                      <a16:colId xmlns:a16="http://schemas.microsoft.com/office/drawing/2014/main" val="739183015"/>
                    </a:ext>
                  </a:extLst>
                </a:gridCol>
                <a:gridCol w="1801316">
                  <a:extLst>
                    <a:ext uri="{9D8B030D-6E8A-4147-A177-3AD203B41FA5}">
                      <a16:colId xmlns:a16="http://schemas.microsoft.com/office/drawing/2014/main" val="1054204198"/>
                    </a:ext>
                  </a:extLst>
                </a:gridCol>
                <a:gridCol w="3257684">
                  <a:extLst>
                    <a:ext uri="{9D8B030D-6E8A-4147-A177-3AD203B41FA5}">
                      <a16:colId xmlns:a16="http://schemas.microsoft.com/office/drawing/2014/main" val="342354862"/>
                    </a:ext>
                  </a:extLst>
                </a:gridCol>
                <a:gridCol w="1269228">
                  <a:extLst>
                    <a:ext uri="{9D8B030D-6E8A-4147-A177-3AD203B41FA5}">
                      <a16:colId xmlns:a16="http://schemas.microsoft.com/office/drawing/2014/main" val="1814527563"/>
                    </a:ext>
                  </a:extLst>
                </a:gridCol>
              </a:tblGrid>
              <a:tr h="190500">
                <a:tc>
                  <a:txBody>
                    <a:bodyPr/>
                    <a:lstStyle/>
                    <a:p>
                      <a:pPr algn="l" fontAlgn="b"/>
                      <a:r>
                        <a:rPr lang="es-CO" sz="1600" b="1" u="none" strike="noStrike" dirty="0">
                          <a:effectLst/>
                        </a:rPr>
                        <a:t>MUNICIPIO</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600" b="1" u="none" strike="noStrike" dirty="0">
                          <a:effectLst/>
                        </a:rPr>
                        <a:t>DANE</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600" b="1" u="none" strike="noStrike" dirty="0">
                          <a:effectLst/>
                        </a:rPr>
                        <a:t>ESTABLECIMIENTO EDUCATIVO</a:t>
                      </a:r>
                      <a:endParaRPr lang="es-CO"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s-CO" sz="1600" b="1" u="none" strike="noStrike" dirty="0">
                          <a:effectLst/>
                        </a:rPr>
                        <a:t>NO. SEDES</a:t>
                      </a:r>
                      <a:endParaRPr lang="es-CO"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9617282"/>
                  </a:ext>
                </a:extLst>
              </a:tr>
              <a:tr h="190500">
                <a:tc>
                  <a:txBody>
                    <a:bodyPr/>
                    <a:lstStyle/>
                    <a:p>
                      <a:pPr algn="l" fontAlgn="ctr"/>
                      <a:r>
                        <a:rPr lang="es-CO" sz="1600" u="none" strike="noStrike">
                          <a:effectLst/>
                        </a:rPr>
                        <a:t>NÁTAGA </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b"/>
                      <a:r>
                        <a:rPr lang="es-CO" sz="1600" u="none" strike="noStrike">
                          <a:effectLst/>
                        </a:rPr>
                        <a:t>241483000186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 PATIO BONITO - Sede Única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6</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0966769"/>
                  </a:ext>
                </a:extLst>
              </a:tr>
              <a:tr h="190500">
                <a:tc>
                  <a:txBody>
                    <a:bodyPr/>
                    <a:lstStyle/>
                    <a:p>
                      <a:pPr algn="l" fontAlgn="ctr"/>
                      <a:r>
                        <a:rPr lang="es-CO" sz="1600" u="none" strike="noStrike">
                          <a:effectLst/>
                        </a:rPr>
                        <a:t>TESALIA </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b"/>
                      <a:r>
                        <a:rPr lang="es-CO" sz="1600" u="none" strike="noStrike">
                          <a:effectLst/>
                        </a:rPr>
                        <a:t>241797000474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 PACARNI - Sede Única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10</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8113670"/>
                  </a:ext>
                </a:extLst>
              </a:tr>
              <a:tr h="190500">
                <a:tc>
                  <a:txBody>
                    <a:bodyPr/>
                    <a:lstStyle/>
                    <a:p>
                      <a:pPr algn="l" fontAlgn="ctr"/>
                      <a:r>
                        <a:rPr lang="es-CO" sz="1600" u="none" strike="noStrike">
                          <a:effectLst/>
                        </a:rPr>
                        <a:t>COLOMBIA </a:t>
                      </a:r>
                      <a:endParaRPr lang="es-CO" sz="16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b"/>
                      <a:r>
                        <a:rPr lang="es-CO" sz="1600" u="none" strike="noStrike">
                          <a:effectLst/>
                        </a:rPr>
                        <a:t>241206001078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 SANTA ANA - Sede Única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16</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05488434"/>
                  </a:ext>
                </a:extLst>
              </a:tr>
              <a:tr h="190500">
                <a:tc>
                  <a:txBody>
                    <a:bodyPr/>
                    <a:lstStyle/>
                    <a:p>
                      <a:pPr algn="l" fontAlgn="b"/>
                      <a:r>
                        <a:rPr lang="es-CO" sz="1600" u="none" strike="noStrike">
                          <a:effectLst/>
                        </a:rPr>
                        <a:t>AGRADO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241013000112</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MONTESITOS</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5</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4488262"/>
                  </a:ext>
                </a:extLst>
              </a:tr>
              <a:tr h="190500">
                <a:tc>
                  <a:txBody>
                    <a:bodyPr/>
                    <a:lstStyle/>
                    <a:p>
                      <a:pPr algn="l" fontAlgn="b"/>
                      <a:r>
                        <a:rPr lang="es-CO" sz="1600" u="none" strike="noStrike">
                          <a:effectLst/>
                        </a:rPr>
                        <a:t>CAMPOALEGRE</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241132000546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SAN MIGUEL</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4</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7307975"/>
                  </a:ext>
                </a:extLst>
              </a:tr>
              <a:tr h="190500">
                <a:tc>
                  <a:txBody>
                    <a:bodyPr/>
                    <a:lstStyle/>
                    <a:p>
                      <a:pPr algn="l" fontAlgn="b"/>
                      <a:r>
                        <a:rPr lang="es-CO" sz="1600" u="none" strike="noStrike">
                          <a:effectLst/>
                        </a:rPr>
                        <a:t>CAMPOALEGRE</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241132000937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dirty="0">
                          <a:effectLst/>
                        </a:rPr>
                        <a:t>IE TÉCNICO LA VEGA</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14</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1122737"/>
                  </a:ext>
                </a:extLst>
              </a:tr>
              <a:tr h="190500">
                <a:tc>
                  <a:txBody>
                    <a:bodyPr/>
                    <a:lstStyle/>
                    <a:p>
                      <a:pPr algn="l" fontAlgn="b"/>
                      <a:r>
                        <a:rPr lang="es-CO" sz="1600" u="none" strike="noStrike">
                          <a:effectLst/>
                        </a:rPr>
                        <a:t>GUADALUPE</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241319000523</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it-IT" sz="1600" u="none" strike="noStrike">
                          <a:effectLst/>
                        </a:rPr>
                        <a:t>IE NTRA. SRA. DEL CARMEN</a:t>
                      </a:r>
                      <a:endParaRPr lang="it-I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22</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7209665"/>
                  </a:ext>
                </a:extLst>
              </a:tr>
              <a:tr h="190500">
                <a:tc>
                  <a:txBody>
                    <a:bodyPr/>
                    <a:lstStyle/>
                    <a:p>
                      <a:pPr algn="l" fontAlgn="b"/>
                      <a:r>
                        <a:rPr lang="es-CO" sz="1600" u="none" strike="noStrike">
                          <a:effectLst/>
                        </a:rPr>
                        <a:t>IQUIRA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241357000715</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CO" sz="1600" u="none" strike="noStrike">
                          <a:effectLst/>
                        </a:rPr>
                        <a:t>IE CRISTOBAL COLON</a:t>
                      </a:r>
                      <a:endParaRPr lang="es-CO"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8204988"/>
                  </a:ext>
                </a:extLst>
              </a:tr>
              <a:tr h="190500">
                <a:tc>
                  <a:txBody>
                    <a:bodyPr/>
                    <a:lstStyle/>
                    <a:p>
                      <a:pPr algn="l" fontAlgn="b"/>
                      <a:r>
                        <a:rPr lang="es-CO" sz="1600" u="none" strike="noStrike">
                          <a:effectLst/>
                        </a:rPr>
                        <a:t>ISNOS</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241359000160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BELEN</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6</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999587"/>
                  </a:ext>
                </a:extLst>
              </a:tr>
              <a:tr h="190500">
                <a:tc>
                  <a:txBody>
                    <a:bodyPr/>
                    <a:lstStyle/>
                    <a:p>
                      <a:pPr algn="l" fontAlgn="b"/>
                      <a:r>
                        <a:rPr lang="es-CO" sz="1600" u="none" strike="noStrike">
                          <a:effectLst/>
                        </a:rPr>
                        <a:t>LA PLATA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141396000191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MX" sz="1600" u="none" strike="noStrike" dirty="0">
                          <a:effectLst/>
                        </a:rPr>
                        <a:t>IE LUIS  CARLOS TRUJILLO P</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5</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6405284"/>
                  </a:ext>
                </a:extLst>
              </a:tr>
              <a:tr h="190500">
                <a:tc>
                  <a:txBody>
                    <a:bodyPr/>
                    <a:lstStyle/>
                    <a:p>
                      <a:pPr algn="l" fontAlgn="b"/>
                      <a:r>
                        <a:rPr lang="es-CO" sz="1600" u="none" strike="noStrike">
                          <a:effectLst/>
                        </a:rPr>
                        <a:t>SALADOBLANCO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241660000094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LA CABAÑA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17</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9473178"/>
                  </a:ext>
                </a:extLst>
              </a:tr>
              <a:tr h="190500">
                <a:tc>
                  <a:txBody>
                    <a:bodyPr/>
                    <a:lstStyle/>
                    <a:p>
                      <a:pPr algn="l" fontAlgn="b"/>
                      <a:r>
                        <a:rPr lang="es-CO" sz="1600" u="none" strike="noStrike">
                          <a:effectLst/>
                        </a:rPr>
                        <a:t>TELLO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241799000200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ANACLETO GARCIA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9</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4418012"/>
                  </a:ext>
                </a:extLst>
              </a:tr>
              <a:tr h="190500">
                <a:tc>
                  <a:txBody>
                    <a:bodyPr/>
                    <a:lstStyle/>
                    <a:p>
                      <a:pPr algn="l" fontAlgn="b"/>
                      <a:r>
                        <a:rPr lang="es-CO" sz="1600" u="none" strike="noStrike">
                          <a:effectLst/>
                        </a:rPr>
                        <a:t>ALGECIRAS</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241020000594</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EL PARAISO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13</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658127"/>
                  </a:ext>
                </a:extLst>
              </a:tr>
              <a:tr h="190500">
                <a:tc>
                  <a:txBody>
                    <a:bodyPr/>
                    <a:lstStyle/>
                    <a:p>
                      <a:pPr algn="l" fontAlgn="b"/>
                      <a:r>
                        <a:rPr lang="es-CO" sz="1600" u="none" strike="noStrike">
                          <a:effectLst/>
                        </a:rPr>
                        <a:t>BARAYA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141078000158</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ANTONIO BARAYA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4</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690789"/>
                  </a:ext>
                </a:extLst>
              </a:tr>
              <a:tr h="190500">
                <a:tc>
                  <a:txBody>
                    <a:bodyPr/>
                    <a:lstStyle/>
                    <a:p>
                      <a:pPr algn="l" fontAlgn="b"/>
                      <a:r>
                        <a:rPr lang="es-CO" sz="1600" u="none" strike="noStrike" dirty="0">
                          <a:effectLst/>
                        </a:rPr>
                        <a:t>COLOMBIA</a:t>
                      </a:r>
                      <a:endParaRPr lang="es-CO"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141206000701</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PAULO VI</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18</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6275951"/>
                  </a:ext>
                </a:extLst>
              </a:tr>
              <a:tr h="190500">
                <a:tc>
                  <a:txBody>
                    <a:bodyPr/>
                    <a:lstStyle/>
                    <a:p>
                      <a:pPr algn="l" fontAlgn="b"/>
                      <a:r>
                        <a:rPr lang="es-CO" sz="1600" u="none" strike="noStrike">
                          <a:effectLst/>
                        </a:rPr>
                        <a:t>ELIAS</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141244000307</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MARIA AUXILIADORA</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13</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7757495"/>
                  </a:ext>
                </a:extLst>
              </a:tr>
              <a:tr h="190500">
                <a:tc>
                  <a:txBody>
                    <a:bodyPr/>
                    <a:lstStyle/>
                    <a:p>
                      <a:pPr algn="l" fontAlgn="b"/>
                      <a:r>
                        <a:rPr lang="es-CO" sz="1600" u="none" strike="noStrike">
                          <a:effectLst/>
                        </a:rPr>
                        <a:t>GARZON</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241298001800</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RAMON ALVARADO SANCHEZ</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11</a:t>
                      </a:r>
                      <a:endParaRPr lang="es-CO"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6412670"/>
                  </a:ext>
                </a:extLst>
              </a:tr>
              <a:tr h="190500">
                <a:tc>
                  <a:txBody>
                    <a:bodyPr/>
                    <a:lstStyle/>
                    <a:p>
                      <a:pPr algn="l" fontAlgn="b"/>
                      <a:r>
                        <a:rPr lang="es-CO" sz="1600" u="none" strike="noStrike">
                          <a:effectLst/>
                        </a:rPr>
                        <a:t>GARZON</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a:effectLst/>
                        </a:rPr>
                        <a:t>241298001796</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O" sz="1600" u="none" strike="noStrike">
                          <a:effectLst/>
                        </a:rPr>
                        <a:t>IE SAN ANTONIO DEL PESCADO</a:t>
                      </a:r>
                      <a:endParaRPr lang="es-CO"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s-CO" sz="1600" u="none" strike="noStrike" dirty="0">
                          <a:effectLst/>
                        </a:rPr>
                        <a:t>13</a:t>
                      </a:r>
                      <a:endParaRPr lang="es-CO"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9327070"/>
                  </a:ext>
                </a:extLst>
              </a:tr>
            </a:tbl>
          </a:graphicData>
        </a:graphic>
      </p:graphicFrame>
      <p:sp>
        <p:nvSpPr>
          <p:cNvPr id="4" name="CuadroTexto 3">
            <a:extLst>
              <a:ext uri="{FF2B5EF4-FFF2-40B4-BE49-F238E27FC236}">
                <a16:creationId xmlns:a16="http://schemas.microsoft.com/office/drawing/2014/main" id="{EA1CE7DF-A752-430C-9DD3-FFA030CAF1B4}"/>
              </a:ext>
            </a:extLst>
          </p:cNvPr>
          <p:cNvSpPr txBox="1"/>
          <p:nvPr/>
        </p:nvSpPr>
        <p:spPr>
          <a:xfrm>
            <a:off x="1204686" y="5254171"/>
            <a:ext cx="7068457" cy="602601"/>
          </a:xfrm>
          <a:prstGeom prst="rect">
            <a:avLst/>
          </a:prstGeom>
          <a:noFill/>
        </p:spPr>
        <p:txBody>
          <a:bodyPr wrap="square" rtlCol="0">
            <a:spAutoFit/>
          </a:bodyPr>
          <a:lstStyle/>
          <a:p>
            <a:r>
              <a:rPr lang="es-MX" b="1" dirty="0"/>
              <a:t>Total sedes con seguimiento hasta el momento en MISEDH de acuerdo al Plan = 194</a:t>
            </a:r>
            <a:endParaRPr lang="es-CO" b="1" dirty="0"/>
          </a:p>
        </p:txBody>
      </p:sp>
    </p:spTree>
    <p:extLst>
      <p:ext uri="{BB962C8B-B14F-4D97-AF65-F5344CB8AC3E}">
        <p14:creationId xmlns:p14="http://schemas.microsoft.com/office/powerpoint/2010/main" val="6684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3B13ED-EEF6-4AE5-98C6-4917A1205757}"/>
              </a:ext>
            </a:extLst>
          </p:cNvPr>
          <p:cNvPicPr>
            <a:picLocks noChangeAspect="1"/>
          </p:cNvPicPr>
          <p:nvPr/>
        </p:nvPicPr>
        <p:blipFill rotWithShape="1">
          <a:blip r:embed="rId2"/>
          <a:srcRect t="25252" b="4709"/>
          <a:stretch/>
        </p:blipFill>
        <p:spPr>
          <a:xfrm>
            <a:off x="0" y="1248681"/>
            <a:ext cx="10799763" cy="4252687"/>
          </a:xfrm>
          <a:prstGeom prst="rect">
            <a:avLst/>
          </a:prstGeom>
        </p:spPr>
      </p:pic>
      <p:sp>
        <p:nvSpPr>
          <p:cNvPr id="4" name="Rectángulo: esquinas redondeadas 3">
            <a:extLst>
              <a:ext uri="{FF2B5EF4-FFF2-40B4-BE49-F238E27FC236}">
                <a16:creationId xmlns:a16="http://schemas.microsoft.com/office/drawing/2014/main" id="{175CA0AD-AA49-47A1-864E-916D8447B572}"/>
              </a:ext>
            </a:extLst>
          </p:cNvPr>
          <p:cNvSpPr/>
          <p:nvPr/>
        </p:nvSpPr>
        <p:spPr>
          <a:xfrm>
            <a:off x="9042401" y="1901371"/>
            <a:ext cx="1684792" cy="36285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2487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E15A5B-E9BA-49CD-9979-8AB0E7D2F2A0}"/>
              </a:ext>
            </a:extLst>
          </p:cNvPr>
          <p:cNvSpPr txBox="1"/>
          <p:nvPr/>
        </p:nvSpPr>
        <p:spPr>
          <a:xfrm>
            <a:off x="1127633" y="5047642"/>
            <a:ext cx="7194176" cy="857735"/>
          </a:xfrm>
          <a:prstGeom prst="rect">
            <a:avLst/>
          </a:prstGeom>
          <a:noFill/>
        </p:spPr>
        <p:txBody>
          <a:bodyPr wrap="square" rtlCol="0">
            <a:spAutoFit/>
          </a:bodyPr>
          <a:lstStyle/>
          <a:p>
            <a:r>
              <a:rPr lang="es-MX" dirty="0"/>
              <a:t>A noviembre de 2022, 1028 sedes educativas de 1448 registraban  información en este formulario de forma correcta. Es decir, el 70,79%. Informe necesario para entregar a Conexión Total.</a:t>
            </a:r>
            <a:endParaRPr lang="es-CO" dirty="0"/>
          </a:p>
        </p:txBody>
      </p:sp>
      <p:pic>
        <p:nvPicPr>
          <p:cNvPr id="5" name="Imagen 4">
            <a:extLst>
              <a:ext uri="{FF2B5EF4-FFF2-40B4-BE49-F238E27FC236}">
                <a16:creationId xmlns:a16="http://schemas.microsoft.com/office/drawing/2014/main" id="{63163DBF-213C-4D8E-B851-DCF53D571EE0}"/>
              </a:ext>
            </a:extLst>
          </p:cNvPr>
          <p:cNvPicPr>
            <a:picLocks noChangeAspect="1"/>
          </p:cNvPicPr>
          <p:nvPr/>
        </p:nvPicPr>
        <p:blipFill rotWithShape="1">
          <a:blip r:embed="rId2"/>
          <a:srcRect t="13080" r="1260" b="8327"/>
          <a:stretch/>
        </p:blipFill>
        <p:spPr>
          <a:xfrm>
            <a:off x="553793" y="618186"/>
            <a:ext cx="9641112" cy="4314422"/>
          </a:xfrm>
          <a:prstGeom prst="rect">
            <a:avLst/>
          </a:prstGeom>
        </p:spPr>
      </p:pic>
    </p:spTree>
    <p:extLst>
      <p:ext uri="{BB962C8B-B14F-4D97-AF65-F5344CB8AC3E}">
        <p14:creationId xmlns:p14="http://schemas.microsoft.com/office/powerpoint/2010/main" val="347689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65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031B5E-4809-4D97-B5AC-880D59052F8F}"/>
              </a:ext>
            </a:extLst>
          </p:cNvPr>
          <p:cNvSpPr/>
          <p:nvPr/>
        </p:nvSpPr>
        <p:spPr>
          <a:xfrm>
            <a:off x="3728970" y="410987"/>
            <a:ext cx="2934329" cy="923330"/>
          </a:xfrm>
          <a:prstGeom prst="rect">
            <a:avLst/>
          </a:prstGeom>
          <a:noFill/>
        </p:spPr>
        <p:txBody>
          <a:bodyPr wrap="none" lIns="91440" tIns="45720" rIns="91440" bIns="45720">
            <a:spAutoFit/>
          </a:bodyPr>
          <a:lstStyle/>
          <a:p>
            <a:pPr algn="ctr"/>
            <a:r>
              <a:rPr lang="es-ES" sz="5400" dirty="0">
                <a:ln w="0"/>
                <a:effectLst>
                  <a:outerShdw blurRad="38100" dist="19050" dir="2700000" algn="tl" rotWithShape="0">
                    <a:schemeClr val="dk1">
                      <a:alpha val="40000"/>
                    </a:schemeClr>
                  </a:outerShdw>
                </a:effectLst>
              </a:rPr>
              <a:t>OBJETIVO</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3" name="CuadroTexto 2">
            <a:extLst>
              <a:ext uri="{FF2B5EF4-FFF2-40B4-BE49-F238E27FC236}">
                <a16:creationId xmlns:a16="http://schemas.microsoft.com/office/drawing/2014/main" id="{300B64A1-6FAC-4C81-BB5C-E0F6B89AB36B}"/>
              </a:ext>
            </a:extLst>
          </p:cNvPr>
          <p:cNvSpPr txBox="1"/>
          <p:nvPr/>
        </p:nvSpPr>
        <p:spPr>
          <a:xfrm>
            <a:off x="1071154" y="1288150"/>
            <a:ext cx="8249963" cy="1384995"/>
          </a:xfrm>
          <a:prstGeom prst="rect">
            <a:avLst/>
          </a:prstGeom>
          <a:noFill/>
        </p:spPr>
        <p:txBody>
          <a:bodyPr wrap="square" rtlCol="0">
            <a:spAutoFit/>
          </a:bodyPr>
          <a:lstStyle/>
          <a:p>
            <a:pPr algn="just"/>
            <a:r>
              <a:rPr lang="es-MX" sz="2800" dirty="0"/>
              <a:t>Establecer  el nivel de uso y apropiación de medios TIC en los establecimientos Educativos oficiales de los municipios no certificados del departamento del Huila.</a:t>
            </a:r>
            <a:endParaRPr lang="es-CO" sz="2800" dirty="0"/>
          </a:p>
        </p:txBody>
      </p:sp>
      <p:sp>
        <p:nvSpPr>
          <p:cNvPr id="5" name="CuadroTexto 4">
            <a:extLst>
              <a:ext uri="{FF2B5EF4-FFF2-40B4-BE49-F238E27FC236}">
                <a16:creationId xmlns:a16="http://schemas.microsoft.com/office/drawing/2014/main" id="{B7F8E6AA-399B-4FD5-9B1D-E0586DBC3D6E}"/>
              </a:ext>
            </a:extLst>
          </p:cNvPr>
          <p:cNvSpPr txBox="1"/>
          <p:nvPr/>
        </p:nvSpPr>
        <p:spPr>
          <a:xfrm>
            <a:off x="1071154" y="3215131"/>
            <a:ext cx="8033656" cy="2246769"/>
          </a:xfrm>
          <a:prstGeom prst="rect">
            <a:avLst/>
          </a:prstGeom>
          <a:noFill/>
        </p:spPr>
        <p:txBody>
          <a:bodyPr wrap="square" rtlCol="0">
            <a:spAutoFit/>
          </a:bodyPr>
          <a:lstStyle/>
          <a:p>
            <a:pPr algn="just"/>
            <a:r>
              <a:rPr lang="es-MX" sz="2800" dirty="0"/>
              <a:t>Anual, los resultados del indicador se suministrarán 6 meses después de la fecha de corte del indicador. (Fecha de corte 31 de diciembre de cada vigencia - Resultados 30 de junio de la vigencia siguiente a la fecha de corte)</a:t>
            </a:r>
            <a:endParaRPr lang="es-CO" sz="2800" dirty="0"/>
          </a:p>
        </p:txBody>
      </p:sp>
      <p:sp>
        <p:nvSpPr>
          <p:cNvPr id="6" name="Rectángulo 5">
            <a:extLst>
              <a:ext uri="{FF2B5EF4-FFF2-40B4-BE49-F238E27FC236}">
                <a16:creationId xmlns:a16="http://schemas.microsoft.com/office/drawing/2014/main" id="{86A30E1E-F785-4847-BE1B-AEE5C8E69EBD}"/>
              </a:ext>
            </a:extLst>
          </p:cNvPr>
          <p:cNvSpPr/>
          <p:nvPr/>
        </p:nvSpPr>
        <p:spPr>
          <a:xfrm>
            <a:off x="611286" y="2673145"/>
            <a:ext cx="8953392" cy="646331"/>
          </a:xfrm>
          <a:prstGeom prst="rect">
            <a:avLst/>
          </a:prstGeom>
          <a:noFill/>
        </p:spPr>
        <p:txBody>
          <a:bodyPr wrap="square" lIns="91440" tIns="45720" rIns="91440" bIns="45720">
            <a:spAutoFit/>
          </a:bodyPr>
          <a:lstStyle/>
          <a:p>
            <a:pPr algn="ctr"/>
            <a:r>
              <a:rPr lang="es-ES" sz="3600" dirty="0">
                <a:ln w="0"/>
                <a:effectLst>
                  <a:outerShdw blurRad="38100" dist="19050" dir="2700000" algn="tl" rotWithShape="0">
                    <a:schemeClr val="dk1">
                      <a:alpha val="40000"/>
                    </a:schemeClr>
                  </a:outerShdw>
                </a:effectLst>
              </a:rPr>
              <a:t>Periodicidad / Fechas de medición</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a:extLst>
              <a:ext uri="{FF2B5EF4-FFF2-40B4-BE49-F238E27FC236}">
                <a16:creationId xmlns:a16="http://schemas.microsoft.com/office/drawing/2014/main" id="{591C8038-77DE-4F9D-AD95-7C026FD71DF6}"/>
              </a:ext>
            </a:extLst>
          </p:cNvPr>
          <p:cNvSpPr/>
          <p:nvPr/>
        </p:nvSpPr>
        <p:spPr>
          <a:xfrm>
            <a:off x="367725" y="5357555"/>
            <a:ext cx="8953392" cy="646331"/>
          </a:xfrm>
          <a:prstGeom prst="rect">
            <a:avLst/>
          </a:prstGeom>
          <a:noFill/>
        </p:spPr>
        <p:txBody>
          <a:bodyPr wrap="square" lIns="91440" tIns="45720" rIns="91440" bIns="45720">
            <a:spAutoFit/>
          </a:bodyPr>
          <a:lstStyle/>
          <a:p>
            <a:pPr algn="ctr"/>
            <a:r>
              <a:rPr lang="es-ES" sz="3600" dirty="0">
                <a:ln w="0"/>
                <a:effectLst>
                  <a:outerShdw blurRad="38100" dist="19050" dir="2700000" algn="tl" rotWithShape="0">
                    <a:schemeClr val="dk1">
                      <a:alpha val="40000"/>
                    </a:schemeClr>
                  </a:outerShdw>
                </a:effectLst>
              </a:rPr>
              <a:t>Población / Muestra (participantes)</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8" name="CuadroTexto 7">
            <a:extLst>
              <a:ext uri="{FF2B5EF4-FFF2-40B4-BE49-F238E27FC236}">
                <a16:creationId xmlns:a16="http://schemas.microsoft.com/office/drawing/2014/main" id="{B33A9A8F-3E41-43E8-A31E-1D8940F68E3E}"/>
              </a:ext>
            </a:extLst>
          </p:cNvPr>
          <p:cNvSpPr txBox="1"/>
          <p:nvPr/>
        </p:nvSpPr>
        <p:spPr>
          <a:xfrm>
            <a:off x="1650052" y="6003886"/>
            <a:ext cx="6388737" cy="584775"/>
          </a:xfrm>
          <a:prstGeom prst="rect">
            <a:avLst/>
          </a:prstGeom>
          <a:noFill/>
        </p:spPr>
        <p:txBody>
          <a:bodyPr wrap="none" rtlCol="0">
            <a:spAutoFit/>
          </a:bodyPr>
          <a:lstStyle/>
          <a:p>
            <a:r>
              <a:rPr lang="es-MX" sz="3200" dirty="0">
                <a:highlight>
                  <a:srgbClr val="FFFF00"/>
                </a:highlight>
              </a:rPr>
              <a:t>149</a:t>
            </a:r>
            <a:r>
              <a:rPr lang="es-MX" sz="3200" dirty="0"/>
              <a:t>/177 Establecimientos educativos</a:t>
            </a:r>
            <a:endParaRPr lang="es-CO" sz="3200" dirty="0"/>
          </a:p>
        </p:txBody>
      </p:sp>
    </p:spTree>
    <p:extLst>
      <p:ext uri="{BB962C8B-B14F-4D97-AF65-F5344CB8AC3E}">
        <p14:creationId xmlns:p14="http://schemas.microsoft.com/office/powerpoint/2010/main" val="334331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9794CA-B3D4-4001-AA1D-D5A54721A124}"/>
              </a:ext>
            </a:extLst>
          </p:cNvPr>
          <p:cNvSpPr txBox="1"/>
          <p:nvPr/>
        </p:nvSpPr>
        <p:spPr>
          <a:xfrm>
            <a:off x="1378039" y="321972"/>
            <a:ext cx="7548700" cy="1200329"/>
          </a:xfrm>
          <a:prstGeom prst="rect">
            <a:avLst/>
          </a:prstGeom>
          <a:noFill/>
        </p:spPr>
        <p:txBody>
          <a:bodyPr wrap="square" rtlCol="0">
            <a:spAutoFit/>
          </a:bodyPr>
          <a:lstStyle/>
          <a:p>
            <a:r>
              <a:rPr lang="es-MX" sz="1800" b="1" u="none" strike="noStrike" dirty="0">
                <a:solidFill>
                  <a:srgbClr val="000000"/>
                </a:solidFill>
                <a:effectLst/>
              </a:rPr>
              <a:t>PREGUNTA NO. 1</a:t>
            </a:r>
          </a:p>
          <a:p>
            <a:r>
              <a:rPr lang="es-MX" sz="1800" b="1" u="none" strike="noStrike" dirty="0">
                <a:solidFill>
                  <a:srgbClr val="000000"/>
                </a:solidFill>
                <a:effectLst/>
              </a:rPr>
              <a:t>Las herramientas tecnológicas  ubicadas en las aulas de clase para desarrollar las actividades pedagógicas, son utilizadas por los docentes, en términos de tiempo, ¿En qué porcentaje?</a:t>
            </a:r>
            <a:endParaRPr lang="es-CO" dirty="0"/>
          </a:p>
        </p:txBody>
      </p:sp>
      <p:graphicFrame>
        <p:nvGraphicFramePr>
          <p:cNvPr id="6" name="Gráfico 5">
            <a:extLst>
              <a:ext uri="{FF2B5EF4-FFF2-40B4-BE49-F238E27FC236}">
                <a16:creationId xmlns:a16="http://schemas.microsoft.com/office/drawing/2014/main" id="{10CFB703-83DA-478B-88C8-DB5D7F58FEE8}"/>
              </a:ext>
            </a:extLst>
          </p:cNvPr>
          <p:cNvGraphicFramePr>
            <a:graphicFrameLocks/>
          </p:cNvGraphicFramePr>
          <p:nvPr>
            <p:extLst>
              <p:ext uri="{D42A27DB-BD31-4B8C-83A1-F6EECF244321}">
                <p14:modId xmlns:p14="http://schemas.microsoft.com/office/powerpoint/2010/main" val="3985616725"/>
              </p:ext>
            </p:extLst>
          </p:nvPr>
        </p:nvGraphicFramePr>
        <p:xfrm>
          <a:off x="2011221" y="1789672"/>
          <a:ext cx="6915518" cy="4409422"/>
        </p:xfrm>
        <a:graphic>
          <a:graphicData uri="http://schemas.openxmlformats.org/drawingml/2006/chart">
            <c:chart xmlns:c="http://schemas.openxmlformats.org/drawingml/2006/chart" xmlns:r="http://schemas.openxmlformats.org/officeDocument/2006/relationships" r:id="rId2"/>
          </a:graphicData>
        </a:graphic>
      </p:graphicFrame>
      <p:sp>
        <p:nvSpPr>
          <p:cNvPr id="5" name="Estrella: 5 puntas 4">
            <a:extLst>
              <a:ext uri="{FF2B5EF4-FFF2-40B4-BE49-F238E27FC236}">
                <a16:creationId xmlns:a16="http://schemas.microsoft.com/office/drawing/2014/main" id="{C3FEF9CC-DF45-4A24-A0AA-6F24FA4C7493}"/>
              </a:ext>
            </a:extLst>
          </p:cNvPr>
          <p:cNvSpPr/>
          <p:nvPr/>
        </p:nvSpPr>
        <p:spPr>
          <a:xfrm>
            <a:off x="9715500" y="609600"/>
            <a:ext cx="596900" cy="6096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29417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147CF8-EFE5-49B2-9C82-08FF0AC6C43A}"/>
              </a:ext>
            </a:extLst>
          </p:cNvPr>
          <p:cNvSpPr txBox="1"/>
          <p:nvPr/>
        </p:nvSpPr>
        <p:spPr>
          <a:xfrm>
            <a:off x="739587" y="394818"/>
            <a:ext cx="8861613" cy="4429611"/>
          </a:xfrm>
          <a:prstGeom prst="rect">
            <a:avLst/>
          </a:prstGeom>
          <a:noFill/>
        </p:spPr>
        <p:txBody>
          <a:bodyPr wrap="square" rtlCol="0">
            <a:spAutoFit/>
          </a:bodyPr>
          <a:lstStyle/>
          <a:p>
            <a:pPr algn="just"/>
            <a:r>
              <a:rPr lang="es-MX" dirty="0"/>
              <a:t>La rectoría debe ubicar las aulas de clase que cuentan con herramientas tecnológicas para desarrollar las actividades pedagógicas. “Aulas de Clase” hace referencia a los Ambientes A, de los seis tipos que establece la norma NTC4595.</a:t>
            </a:r>
          </a:p>
          <a:p>
            <a:pPr algn="just"/>
            <a:r>
              <a:rPr lang="es-MX" dirty="0"/>
              <a:t>Solo se debe tener en cuenta el tiempo de uso de las aulas de clase, es decir, el tiempo que se contabiliza es el de permanencia en dichas aulas.</a:t>
            </a:r>
          </a:p>
          <a:p>
            <a:pPr algn="just"/>
            <a:endParaRPr lang="es-MX" dirty="0"/>
          </a:p>
          <a:p>
            <a:pPr algn="just"/>
            <a:r>
              <a:rPr lang="es-MX" dirty="0"/>
              <a:t>El tiempo en el “aula de clase” se contabiliza siempre que se utilice cualquier herramienta tecnológica existente en ella, independientemente de la duración del uso. </a:t>
            </a:r>
          </a:p>
          <a:p>
            <a:pPr algn="just"/>
            <a:endParaRPr lang="es-MX" dirty="0"/>
          </a:p>
          <a:p>
            <a:pPr algn="just"/>
            <a:endParaRPr lang="es-MX" dirty="0"/>
          </a:p>
          <a:p>
            <a:pPr algn="just"/>
            <a:r>
              <a:rPr lang="es-MX" dirty="0"/>
              <a:t>Lo importante y el sentido de la pregunta es conocer el porcentaje de uso de estas herramientas disponibles en las aulas de clase de los establecimientos educativos con el fin de generar acciones de mejora.</a:t>
            </a:r>
          </a:p>
          <a:p>
            <a:pPr algn="just"/>
            <a:endParaRPr lang="es-MX" dirty="0"/>
          </a:p>
          <a:p>
            <a:pPr algn="just"/>
            <a:endParaRPr lang="es-MX" dirty="0"/>
          </a:p>
          <a:p>
            <a:pPr algn="just"/>
            <a:endParaRPr lang="es-MX" dirty="0"/>
          </a:p>
          <a:p>
            <a:pPr algn="just"/>
            <a:endParaRPr lang="es-CO" dirty="0"/>
          </a:p>
        </p:txBody>
      </p:sp>
    </p:spTree>
    <p:extLst>
      <p:ext uri="{BB962C8B-B14F-4D97-AF65-F5344CB8AC3E}">
        <p14:creationId xmlns:p14="http://schemas.microsoft.com/office/powerpoint/2010/main" val="229116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BF7A2AC-7926-48FE-8473-532588BE853B}"/>
              </a:ext>
            </a:extLst>
          </p:cNvPr>
          <p:cNvSpPr txBox="1"/>
          <p:nvPr/>
        </p:nvSpPr>
        <p:spPr>
          <a:xfrm>
            <a:off x="786653" y="1616265"/>
            <a:ext cx="9090211" cy="1112869"/>
          </a:xfrm>
          <a:prstGeom prst="rect">
            <a:avLst/>
          </a:prstGeom>
          <a:noFill/>
        </p:spPr>
        <p:txBody>
          <a:bodyPr wrap="square" rtlCol="0">
            <a:spAutoFit/>
          </a:bodyPr>
          <a:lstStyle/>
          <a:p>
            <a:r>
              <a:rPr lang="es-MX" dirty="0"/>
              <a:t>En una definición más global, podríamos indicar que una herramienta tecnológica es cualquier “software” o “hardware” que ayuda a realizar bien una tarea, entiéndase por “realizar bien” que se obtengan los resultados esperados, con ahorro de tiempo y ahorro en recursos personales y económicos (Navas, Aponte, &amp; Luna, 2014)</a:t>
            </a:r>
            <a:endParaRPr lang="es-CO" dirty="0"/>
          </a:p>
        </p:txBody>
      </p:sp>
      <p:sp>
        <p:nvSpPr>
          <p:cNvPr id="3" name="CuadroTexto 2">
            <a:extLst>
              <a:ext uri="{FF2B5EF4-FFF2-40B4-BE49-F238E27FC236}">
                <a16:creationId xmlns:a16="http://schemas.microsoft.com/office/drawing/2014/main" id="{F9E660CC-A3EB-47C9-A8AD-F2A79BE147FD}"/>
              </a:ext>
            </a:extLst>
          </p:cNvPr>
          <p:cNvSpPr txBox="1"/>
          <p:nvPr/>
        </p:nvSpPr>
        <p:spPr>
          <a:xfrm>
            <a:off x="786653" y="2774760"/>
            <a:ext cx="8969188" cy="857735"/>
          </a:xfrm>
          <a:prstGeom prst="rect">
            <a:avLst/>
          </a:prstGeom>
          <a:noFill/>
        </p:spPr>
        <p:txBody>
          <a:bodyPr wrap="square" rtlCol="0">
            <a:spAutoFit/>
          </a:bodyPr>
          <a:lstStyle/>
          <a:p>
            <a:r>
              <a:rPr lang="es-MX" dirty="0"/>
              <a:t>Según (Cordero, 2014) menciona que las herramientas tecnológicas, son instrumentos que te ayudan al manejo, a la búsqueda e intercambio de la información. Estas pueden ayudarte en el día a día ya que ayudan y facilitan muchos quehaceres.</a:t>
            </a:r>
            <a:endParaRPr lang="es-CO" dirty="0"/>
          </a:p>
        </p:txBody>
      </p:sp>
      <p:sp>
        <p:nvSpPr>
          <p:cNvPr id="4" name="CuadroTexto 3">
            <a:extLst>
              <a:ext uri="{FF2B5EF4-FFF2-40B4-BE49-F238E27FC236}">
                <a16:creationId xmlns:a16="http://schemas.microsoft.com/office/drawing/2014/main" id="{AD1E8242-39AD-4DAA-AFEF-BFD2B6A02792}"/>
              </a:ext>
            </a:extLst>
          </p:cNvPr>
          <p:cNvSpPr txBox="1"/>
          <p:nvPr/>
        </p:nvSpPr>
        <p:spPr>
          <a:xfrm>
            <a:off x="786653" y="3678121"/>
            <a:ext cx="8969188" cy="2388539"/>
          </a:xfrm>
          <a:prstGeom prst="rect">
            <a:avLst/>
          </a:prstGeom>
          <a:noFill/>
        </p:spPr>
        <p:txBody>
          <a:bodyPr wrap="square" rtlCol="0">
            <a:spAutoFit/>
          </a:bodyPr>
          <a:lstStyle/>
          <a:p>
            <a:r>
              <a:rPr lang="es-MX" dirty="0"/>
              <a:t>En los últimos años hemos vistos como va progresando la tecnología rapidez y siempre hay una herramienta innovadora. Las herramientas tecnológicas también son programas o aplicaciones que nos permiten tener acceso a la información, y están a disposición de todas las personas, en la mayoría de los casos, de manera gratuita. El uso y aplicación que se le da a estas herramientas, va a depender de las necesidades y características de cada usuario (Sánchez, 2018).</a:t>
            </a:r>
          </a:p>
          <a:p>
            <a:endParaRPr lang="es-MX" dirty="0"/>
          </a:p>
          <a:p>
            <a:r>
              <a:rPr lang="es-MX" dirty="0"/>
              <a:t>Para la secretaría de educación, asumimos herramientas tecnológicas como todo tipo de recursos a disposición de los educadores, que facilite la enseñanza, la comprensión y la adquisición de los aprendizajes en los escolares.</a:t>
            </a:r>
            <a:endParaRPr lang="es-CO" dirty="0"/>
          </a:p>
        </p:txBody>
      </p:sp>
      <p:sp>
        <p:nvSpPr>
          <p:cNvPr id="5" name="Rectángulo 4">
            <a:extLst>
              <a:ext uri="{FF2B5EF4-FFF2-40B4-BE49-F238E27FC236}">
                <a16:creationId xmlns:a16="http://schemas.microsoft.com/office/drawing/2014/main" id="{E93D0146-5D36-49FC-AC7B-34BD52A1320A}"/>
              </a:ext>
            </a:extLst>
          </p:cNvPr>
          <p:cNvSpPr/>
          <p:nvPr/>
        </p:nvSpPr>
        <p:spPr>
          <a:xfrm>
            <a:off x="499838" y="-268941"/>
            <a:ext cx="9663839" cy="180380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rPr>
              <a:t>HERRAMIENTAS </a:t>
            </a:r>
            <a:r>
              <a:rPr lang="en-US" sz="5600" b="0" kern="1200" cap="none" spc="0" dirty="0" err="1">
                <a:ln w="0"/>
                <a:solidFill>
                  <a:schemeClr val="tx1"/>
                </a:solidFill>
                <a:effectLst>
                  <a:outerShdw blurRad="38100" dist="19050" dir="2700000" algn="tl" rotWithShape="0">
                    <a:schemeClr val="dk1">
                      <a:alpha val="40000"/>
                    </a:schemeClr>
                  </a:outerShdw>
                </a:effectLst>
                <a:latin typeface="+mj-lt"/>
                <a:ea typeface="+mj-ea"/>
                <a:cs typeface="+mj-cs"/>
              </a:rPr>
              <a:t>TECNOLÓGICAS</a:t>
            </a:r>
            <a:endParaRPr lang="en-US" sz="5600" b="0" kern="1200" cap="none" spc="0" dirty="0">
              <a:ln w="0"/>
              <a:solidFill>
                <a:schemeClr val="tx1"/>
              </a:solidFill>
              <a:effectLst>
                <a:outerShdw blurRad="38100" dist="19050" dir="2700000" algn="tl" rotWithShape="0">
                  <a:schemeClr val="dk1">
                    <a:alpha val="40000"/>
                  </a:schemeClr>
                </a:outerShdw>
              </a:effectLst>
              <a:latin typeface="+mj-lt"/>
              <a:ea typeface="+mj-ea"/>
              <a:cs typeface="+mj-cs"/>
            </a:endParaRPr>
          </a:p>
        </p:txBody>
      </p:sp>
    </p:spTree>
    <p:extLst>
      <p:ext uri="{BB962C8B-B14F-4D97-AF65-F5344CB8AC3E}">
        <p14:creationId xmlns:p14="http://schemas.microsoft.com/office/powerpoint/2010/main" val="299893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2F8DB3CC-6C7F-467A-B1C7-84D28E92008A}"/>
              </a:ext>
              <a:ext uri="{147F2762-F138-4A5C-976F-8EAC2B608ADB}">
                <a16:predDERef xmlns:a16="http://schemas.microsoft.com/office/drawing/2014/main" pred="{5DF6200C-9B13-47DE-A537-E30770D19EE8}"/>
              </a:ext>
            </a:extLst>
          </p:cNvPr>
          <p:cNvGraphicFramePr>
            <a:graphicFrameLocks/>
          </p:cNvGraphicFramePr>
          <p:nvPr>
            <p:extLst>
              <p:ext uri="{D42A27DB-BD31-4B8C-83A1-F6EECF244321}">
                <p14:modId xmlns:p14="http://schemas.microsoft.com/office/powerpoint/2010/main" val="1035465570"/>
              </p:ext>
            </p:extLst>
          </p:nvPr>
        </p:nvGraphicFramePr>
        <p:xfrm>
          <a:off x="2495006" y="3092448"/>
          <a:ext cx="6118338" cy="3243037"/>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AC4E676C-7F9D-4A0C-9A21-4A6679F9F0A4}"/>
              </a:ext>
            </a:extLst>
          </p:cNvPr>
          <p:cNvSpPr txBox="1"/>
          <p:nvPr/>
        </p:nvSpPr>
        <p:spPr>
          <a:xfrm>
            <a:off x="1921027" y="414565"/>
            <a:ext cx="7493430" cy="923330"/>
          </a:xfrm>
          <a:prstGeom prst="rect">
            <a:avLst/>
          </a:prstGeom>
          <a:noFill/>
        </p:spPr>
        <p:txBody>
          <a:bodyPr wrap="square" rtlCol="0">
            <a:spAutoFit/>
          </a:bodyPr>
          <a:lstStyle/>
          <a:p>
            <a:r>
              <a:rPr lang="es-MX" sz="1800" b="1" u="none" strike="noStrike" dirty="0">
                <a:solidFill>
                  <a:srgbClr val="000000"/>
                </a:solidFill>
                <a:effectLst/>
              </a:rPr>
              <a:t>PREGUNTA NO. </a:t>
            </a:r>
            <a:r>
              <a:rPr lang="es-MX" sz="1800" b="1" dirty="0">
                <a:solidFill>
                  <a:srgbClr val="000000"/>
                </a:solidFill>
              </a:rPr>
              <a:t>2</a:t>
            </a:r>
            <a:endParaRPr lang="es-MX" sz="1800" b="1" u="none" strike="noStrike" dirty="0">
              <a:solidFill>
                <a:srgbClr val="000000"/>
              </a:solidFill>
              <a:effectLst/>
            </a:endParaRPr>
          </a:p>
          <a:p>
            <a:r>
              <a:rPr lang="es-MX" sz="1800" b="1" u="none" strike="noStrike" dirty="0">
                <a:solidFill>
                  <a:srgbClr val="000000"/>
                </a:solidFill>
                <a:effectLst/>
              </a:rPr>
              <a:t>¿Con que frecuencia se utilizan las herramientas tecnológicas como medio educativo para desarrollar las clases o prácticas curriculares en el EE?</a:t>
            </a:r>
            <a:endParaRPr lang="es-CO" dirty="0"/>
          </a:p>
        </p:txBody>
      </p:sp>
      <p:graphicFrame>
        <p:nvGraphicFramePr>
          <p:cNvPr id="5" name="Gráfico 4">
            <a:extLst>
              <a:ext uri="{FF2B5EF4-FFF2-40B4-BE49-F238E27FC236}">
                <a16:creationId xmlns:a16="http://schemas.microsoft.com/office/drawing/2014/main" id="{829644D2-D2A9-42B9-8144-3BA0FBE77FE4}"/>
              </a:ext>
            </a:extLst>
          </p:cNvPr>
          <p:cNvGraphicFramePr>
            <a:graphicFrameLocks/>
          </p:cNvGraphicFramePr>
          <p:nvPr>
            <p:extLst>
              <p:ext uri="{D42A27DB-BD31-4B8C-83A1-F6EECF244321}">
                <p14:modId xmlns:p14="http://schemas.microsoft.com/office/powerpoint/2010/main" val="870315245"/>
              </p:ext>
            </p:extLst>
          </p:nvPr>
        </p:nvGraphicFramePr>
        <p:xfrm>
          <a:off x="2186419" y="1591300"/>
          <a:ext cx="6957581" cy="4744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2F61104F-AD7C-4EB6-9684-37BACA8A6204}"/>
              </a:ext>
            </a:extLst>
          </p:cNvPr>
          <p:cNvGraphicFramePr>
            <a:graphicFrameLocks/>
          </p:cNvGraphicFramePr>
          <p:nvPr>
            <p:extLst>
              <p:ext uri="{D42A27DB-BD31-4B8C-83A1-F6EECF244321}">
                <p14:modId xmlns:p14="http://schemas.microsoft.com/office/powerpoint/2010/main" val="1933810554"/>
              </p:ext>
            </p:extLst>
          </p:nvPr>
        </p:nvGraphicFramePr>
        <p:xfrm>
          <a:off x="1921028" y="1591301"/>
          <a:ext cx="7222972" cy="45136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794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7F7FDA-635C-4B89-B2D7-2884533C7038}"/>
              </a:ext>
            </a:extLst>
          </p:cNvPr>
          <p:cNvSpPr txBox="1"/>
          <p:nvPr/>
        </p:nvSpPr>
        <p:spPr>
          <a:xfrm>
            <a:off x="468734" y="1087989"/>
            <a:ext cx="9881958" cy="3409075"/>
          </a:xfrm>
          <a:prstGeom prst="rect">
            <a:avLst/>
          </a:prstGeom>
          <a:noFill/>
        </p:spPr>
        <p:txBody>
          <a:bodyPr wrap="square" rtlCol="0">
            <a:spAutoFit/>
          </a:bodyPr>
          <a:lstStyle/>
          <a:p>
            <a:pPr algn="just"/>
            <a:r>
              <a:rPr lang="es-MX" dirty="0"/>
              <a:t>Esta pregunta es más amplia que la anterior, pues la anterior hace referencia a las aulas o ambientes A, mientras que esta pregunta hace referencia a todo el establecimiento educativo y a las herramientas tecnológicas que no estando en las aulas ayudan al proceso de enseñanza-aprendizaje. Siendo difícil valorar en términos de horas el uso dado a este tipo de herramientas, se aplica el concepto de frecuencia.</a:t>
            </a:r>
          </a:p>
          <a:p>
            <a:pPr algn="just"/>
            <a:endParaRPr lang="es-MX" dirty="0"/>
          </a:p>
          <a:p>
            <a:pPr algn="just"/>
            <a:r>
              <a:rPr lang="es-MX" dirty="0"/>
              <a:t>Esta pregunta tiene principalmente la percepción que hace el directivo docente del uso de las herramientas tecnológicas en su establecimiento educativo. Se pueden valorar el uso de video </a:t>
            </a:r>
            <a:r>
              <a:rPr lang="es-MX" dirty="0" err="1"/>
              <a:t>Beams</a:t>
            </a:r>
            <a:r>
              <a:rPr lang="es-MX" dirty="0"/>
              <a:t>, grabadoras, equipos de computo como tabletas o portátiles, televisores, entre otros que no están ubicados dentro de las “Aulas de Clase”. Si estas herramientas son usadas permanentemente, se considera que su uso tiene </a:t>
            </a:r>
            <a:r>
              <a:rPr lang="es-MX" b="1" dirty="0"/>
              <a:t>Mucha Frecuencia; </a:t>
            </a:r>
            <a:r>
              <a:rPr lang="es-MX" dirty="0"/>
              <a:t>si por el contrario siempre están disponibles se utiliza la opción </a:t>
            </a:r>
            <a:r>
              <a:rPr lang="es-MX" b="1" dirty="0"/>
              <a:t>Nunca. </a:t>
            </a:r>
            <a:r>
              <a:rPr lang="es-MX" dirty="0"/>
              <a:t>Cuando estas herramientas son usadas de vez en cuando, utilice la opción con </a:t>
            </a:r>
            <a:r>
              <a:rPr lang="es-MX" b="1" dirty="0"/>
              <a:t>Poca Frecuencia</a:t>
            </a:r>
            <a:r>
              <a:rPr lang="es-MX" dirty="0"/>
              <a:t>. Y por último, si el uso es moderado, se usan de forma constante o periódica, aunque tenga tiempos de disponibilidad se puede usar la opción </a:t>
            </a:r>
            <a:r>
              <a:rPr lang="es-MX" b="1" dirty="0"/>
              <a:t>Con Frecuencia.</a:t>
            </a:r>
          </a:p>
          <a:p>
            <a:pPr algn="just"/>
            <a:endParaRPr lang="es-CO" dirty="0"/>
          </a:p>
        </p:txBody>
      </p:sp>
    </p:spTree>
    <p:extLst>
      <p:ext uri="{BB962C8B-B14F-4D97-AF65-F5344CB8AC3E}">
        <p14:creationId xmlns:p14="http://schemas.microsoft.com/office/powerpoint/2010/main" val="55084225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2462</TotalTime>
  <Words>2887</Words>
  <Application>Microsoft Office PowerPoint</Application>
  <PresentationFormat>Personalizado</PresentationFormat>
  <Paragraphs>365</Paragraphs>
  <Slides>34</Slides>
  <Notes>0</Notes>
  <HiddenSlides>6</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34</vt:i4>
      </vt:variant>
    </vt:vector>
  </HeadingPairs>
  <TitlesOfParts>
    <vt:vector size="42" baseType="lpstr">
      <vt:lpstr>Abyss</vt:lpstr>
      <vt:lpstr>Arial</vt:lpstr>
      <vt:lpstr>Calibri</vt:lpstr>
      <vt:lpstr>Calibri Light</vt:lpstr>
      <vt:lpstr>Roboto</vt:lpstr>
      <vt:lpstr>Symbol</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Apoyo Tic</dc:creator>
  <cp:lastModifiedBy>Camilo Ernesto Garaviño Villalba</cp:lastModifiedBy>
  <cp:revision>18</cp:revision>
  <dcterms:created xsi:type="dcterms:W3CDTF">2020-03-03T20:03:20Z</dcterms:created>
  <dcterms:modified xsi:type="dcterms:W3CDTF">2023-11-21T15:48:48Z</dcterms:modified>
</cp:coreProperties>
</file>